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27728-4158-4058-A5A6-3CAA784C54AD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1D8F3-CFF9-46EB-9881-FE96082A12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1971</a:t>
            </a:r>
            <a:r>
              <a:rPr lang="tr-TR" baseline="0" dirty="0" smtClean="0"/>
              <a:t> </a:t>
            </a:r>
            <a:r>
              <a:rPr lang="tr-TR" dirty="0" smtClean="0"/>
              <a:t>kuruluş 1987: </a:t>
            </a:r>
            <a:r>
              <a:rPr lang="tr-TR" dirty="0" err="1" smtClean="0"/>
              <a:t>Howard</a:t>
            </a:r>
            <a:r>
              <a:rPr lang="tr-TR" dirty="0" smtClean="0"/>
              <a:t> </a:t>
            </a:r>
            <a:r>
              <a:rPr lang="tr-TR" dirty="0" err="1" smtClean="0"/>
              <a:t>Shultz</a:t>
            </a:r>
            <a:r>
              <a:rPr lang="tr-TR" dirty="0" smtClean="0"/>
              <a:t> satın aldı </a:t>
            </a:r>
            <a:r>
              <a:rPr lang="tr-TR" baseline="0" dirty="0" smtClean="0"/>
              <a:t>1992:90’lı yıllarda çok hızlı bir büyüme trendine girmiştir. Amerika dışında da faaliyet göstermeye başlamıştır.2011den sonra kahve dışındaki alanlara da yatırım yapacağını gösteriyor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0244-F849-416B-B3B1-1C75B206745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77433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Şirket büyüdükçe markasını da yenilemektedir Mobil ödeme, </a:t>
            </a:r>
            <a:r>
              <a:rPr lang="tr-TR" dirty="0" err="1" smtClean="0"/>
              <a:t>wi</a:t>
            </a:r>
            <a:r>
              <a:rPr lang="tr-TR" dirty="0" smtClean="0"/>
              <a:t>-fi hizmeti,</a:t>
            </a:r>
            <a:r>
              <a:rPr lang="tr-TR" baseline="0" dirty="0" smtClean="0"/>
              <a:t> teknoloji ve internetin kullanılması yeni logosundan kahve ibaresini kaldırması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B0244-F849-416B-B3B1-1C75B206745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5195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Sektör </a:t>
            </a:r>
            <a:r>
              <a:rPr lang="tr-TR" dirty="0" smtClean="0"/>
              <a:t>Analizi </a:t>
            </a:r>
            <a:r>
              <a:rPr lang="tr-TR" dirty="0" smtClean="0"/>
              <a:t>ve </a:t>
            </a:r>
            <a:r>
              <a:rPr lang="tr-TR" dirty="0" smtClean="0"/>
              <a:t>Örnek </a:t>
            </a:r>
            <a:r>
              <a:rPr lang="tr-TR" dirty="0" smtClean="0"/>
              <a:t>Ç</a:t>
            </a:r>
            <a:r>
              <a:rPr lang="tr-TR" dirty="0" smtClean="0"/>
              <a:t>alışma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>
                <a:solidFill>
                  <a:schemeClr val="tx1"/>
                </a:solidFill>
              </a:rPr>
              <a:t>Starbuck’s</a:t>
            </a:r>
            <a:r>
              <a:rPr lang="tr-TR" sz="4800" b="1" dirty="0" smtClean="0">
                <a:solidFill>
                  <a:schemeClr val="tx1"/>
                </a:solidFill>
              </a:rPr>
              <a:t> Örneği</a:t>
            </a:r>
            <a:endParaRPr lang="tr-TR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Pazarlama </a:t>
            </a:r>
            <a:r>
              <a:rPr lang="tr-TR" b="1" dirty="0" smtClean="0"/>
              <a:t>Stratejileri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dirty="0"/>
              <a:t>Fiyat: </a:t>
            </a:r>
          </a:p>
          <a:p>
            <a:pPr>
              <a:buNone/>
            </a:pPr>
            <a:r>
              <a:rPr lang="tr-TR" sz="3200" dirty="0"/>
              <a:t>	</a:t>
            </a:r>
            <a:r>
              <a:rPr lang="tr-TR" sz="3200" dirty="0" err="1"/>
              <a:t>Stabucks’ın</a:t>
            </a:r>
            <a:r>
              <a:rPr lang="tr-TR" sz="3200" dirty="0"/>
              <a:t> fiyatlandırma politikasını “yüksek kalite ürün, yüksek fiyat” olarak özetleyebiliriz.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1962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98555" y="404665"/>
            <a:ext cx="7200897" cy="1303867"/>
          </a:xfrm>
        </p:spPr>
        <p:txBody>
          <a:bodyPr/>
          <a:lstStyle/>
          <a:p>
            <a:r>
              <a:rPr lang="tr-TR" b="1" dirty="0" smtClean="0"/>
              <a:t>Pazarlama Stratejileri: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521550" y="1708532"/>
            <a:ext cx="8100900" cy="46007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200" b="1" dirty="0" smtClean="0"/>
              <a:t>Dağıtım (Yer Seçimi):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 smtClean="0"/>
          </a:p>
          <a:p>
            <a:pPr marL="0" indent="0">
              <a:buNone/>
            </a:pPr>
            <a:r>
              <a:rPr lang="tr-TR" sz="3200" i="1" dirty="0" smtClean="0"/>
              <a:t>“Doğru mekanları seçme işi bir perakendecinin başarısının önemli parçasıdır.”</a:t>
            </a:r>
            <a:r>
              <a:rPr lang="tr-TR" sz="3200" dirty="0" smtClean="0"/>
              <a:t> (</a:t>
            </a:r>
            <a:r>
              <a:rPr lang="tr-TR" sz="3200" dirty="0" err="1"/>
              <a:t>Howard</a:t>
            </a:r>
            <a:r>
              <a:rPr lang="tr-TR" sz="3200" dirty="0"/>
              <a:t> </a:t>
            </a:r>
            <a:r>
              <a:rPr lang="tr-TR" sz="3200" dirty="0" err="1"/>
              <a:t>Schultz</a:t>
            </a:r>
            <a:r>
              <a:rPr lang="tr-TR" sz="3200" dirty="0" smtClean="0"/>
              <a:t>)</a:t>
            </a:r>
            <a:endParaRPr lang="tr-TR" sz="3200" dirty="0"/>
          </a:p>
          <a:p>
            <a:pPr>
              <a:buNone/>
            </a:pPr>
            <a:r>
              <a:rPr lang="tr-TR" sz="3200" dirty="0"/>
              <a:t>	İnsanların;</a:t>
            </a:r>
          </a:p>
          <a:p>
            <a:pPr>
              <a:buNone/>
            </a:pPr>
            <a:r>
              <a:rPr lang="tr-TR" sz="3200" dirty="0"/>
              <a:t>	-çalıştıkları,</a:t>
            </a:r>
          </a:p>
          <a:p>
            <a:pPr>
              <a:buNone/>
            </a:pPr>
            <a:r>
              <a:rPr lang="tr-TR" sz="3200" dirty="0"/>
              <a:t>	-alışveriş yaptıkları,</a:t>
            </a:r>
          </a:p>
          <a:p>
            <a:pPr>
              <a:buNone/>
            </a:pPr>
            <a:r>
              <a:rPr lang="tr-TR" sz="3200" dirty="0"/>
              <a:t>	-seyahat ettikleri,</a:t>
            </a:r>
          </a:p>
          <a:p>
            <a:pPr>
              <a:buNone/>
            </a:pPr>
            <a:r>
              <a:rPr lang="tr-TR" sz="3200" dirty="0"/>
              <a:t>	-yemek yedikleri yerlerde mağaza açarak müşterilere ulaşmak.</a:t>
            </a:r>
          </a:p>
          <a:p>
            <a:pPr>
              <a:buNone/>
            </a:pPr>
            <a:endParaRPr lang="tr-TR" sz="2400" dirty="0"/>
          </a:p>
          <a:p>
            <a:pPr>
              <a:buNone/>
            </a:pPr>
            <a:endParaRPr lang="tr-T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99592" y="1412777"/>
            <a:ext cx="7200897" cy="130386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Pazarlama Stratejileri</a:t>
            </a:r>
            <a:r>
              <a:rPr lang="tr-TR" b="1" dirty="0"/>
              <a:t>:</a:t>
            </a:r>
            <a:br>
              <a:rPr lang="tr-TR" b="1" dirty="0"/>
            </a:br>
            <a:r>
              <a:rPr lang="tr-TR" b="1" dirty="0"/>
              <a:t>Dağıtım </a:t>
            </a:r>
            <a:r>
              <a:rPr lang="tr-TR" b="1" dirty="0" smtClean="0"/>
              <a:t>(Yer </a:t>
            </a:r>
            <a:r>
              <a:rPr lang="tr-TR" b="1" dirty="0"/>
              <a:t>Seçimi):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33567" y="1628800"/>
            <a:ext cx="8532948" cy="40351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	-Çok sayıda mağaza açmak (Bu mağazalar aynı zamanda tanıtım  fonksiyonunu da yerine getirmektedir),</a:t>
            </a:r>
          </a:p>
          <a:p>
            <a:pPr algn="just">
              <a:buNone/>
            </a:pPr>
            <a:r>
              <a:rPr lang="tr-TR" sz="3200" dirty="0" smtClean="0"/>
              <a:t>	-Kolay ulaşılabilir olmak (Müşteriyi mümkün olan her yerde yakalamak),</a:t>
            </a:r>
          </a:p>
          <a:p>
            <a:pPr algn="just">
              <a:buNone/>
            </a:pPr>
            <a:r>
              <a:rPr lang="tr-TR" sz="3200" dirty="0" smtClean="0"/>
              <a:t>	-Kısa sürede çok hızlı büyüyerek pazarı ele geçirmek. </a:t>
            </a:r>
          </a:p>
          <a:p>
            <a:pPr algn="just">
              <a:buNone/>
            </a:pPr>
            <a:r>
              <a:rPr lang="tr-TR" sz="3200" dirty="0" smtClean="0"/>
              <a:t>-	-Ürünleri kullan at bardaklarda sunarak işletme dışında da tüketilmesini mümkün kılmak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44549" y="404665"/>
            <a:ext cx="7200897" cy="130386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Pazar Bölümlendirme Stratejisi: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97514" y="1708789"/>
            <a:ext cx="8748972" cy="4464496"/>
          </a:xfrm>
        </p:spPr>
        <p:txBody>
          <a:bodyPr>
            <a:noAutofit/>
          </a:bodyPr>
          <a:lstStyle/>
          <a:p>
            <a:r>
              <a:rPr lang="tr-TR" sz="3600" dirty="0" smtClean="0"/>
              <a:t>Şirketin kuruluşunu takip eden ilk yıllarda  hedef pazar kitlesini:</a:t>
            </a:r>
          </a:p>
          <a:p>
            <a:pPr lvl="1"/>
            <a:r>
              <a:rPr lang="tr-TR" sz="3200" dirty="0" smtClean="0"/>
              <a:t>-Orta ve yüksek gelir seviyesine sahip (Gelire göre)</a:t>
            </a:r>
          </a:p>
          <a:p>
            <a:pPr lvl="1"/>
            <a:r>
              <a:rPr lang="tr-TR" sz="3200" dirty="0" smtClean="0"/>
              <a:t>-Eğitim düzeyi yüksek (Eğitim seviyesine göre)</a:t>
            </a:r>
          </a:p>
          <a:p>
            <a:pPr lvl="1"/>
            <a:r>
              <a:rPr lang="tr-TR" sz="3200" dirty="0" smtClean="0"/>
              <a:t>-Belirli bir kahve kültürüne sahip (Kültürel)</a:t>
            </a:r>
          </a:p>
          <a:p>
            <a:pPr lvl="1"/>
            <a:r>
              <a:rPr lang="tr-TR" sz="3200" dirty="0" smtClean="0"/>
              <a:t>-Şehir merkezlerinde yaşayan (Bölgesel)</a:t>
            </a:r>
          </a:p>
          <a:p>
            <a:pPr lvl="1"/>
            <a:r>
              <a:rPr lang="tr-TR" sz="3200" dirty="0" smtClean="0"/>
              <a:t>-25-44 yaş arası tüketiciler oluşturmaktaydı (Demografik)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Pazar Bölümlendirme Stratejisi: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2708920"/>
            <a:ext cx="8154906" cy="4680520"/>
          </a:xfrm>
        </p:spPr>
        <p:txBody>
          <a:bodyPr>
            <a:normAutofit/>
          </a:bodyPr>
          <a:lstStyle/>
          <a:p>
            <a:pPr algn="just"/>
            <a:r>
              <a:rPr lang="tr-TR" sz="3200" dirty="0" smtClean="0"/>
              <a:t>Fakat zaman içerisinde pazarın diğer bölümlerindeki büyüme fırsatlarını fark ederek, hedef pazarını tüm yaş ve gelir guruplarını kapsayacak şekilde genişletmiştir.</a:t>
            </a:r>
          </a:p>
          <a:p>
            <a:pPr algn="just"/>
            <a:r>
              <a:rPr lang="tr-TR" sz="3200" dirty="0" smtClean="0"/>
              <a:t>Ayrıca yalnızca şehir merkezleri değil kırsal kesimde yaşayanlar  ve düşük eğitim seviyesine sahip kitleyi de hedef pazarına dahil edilmiştir.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C:\Users\DOKTORA\Desktop\strategic management\peekyou-starbuck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08" y="620688"/>
            <a:ext cx="8640960" cy="52551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5345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971551" y="548681"/>
            <a:ext cx="7200897" cy="1303867"/>
          </a:xfrm>
        </p:spPr>
        <p:txBody>
          <a:bodyPr/>
          <a:lstStyle/>
          <a:p>
            <a:r>
              <a:rPr lang="tr-TR" dirty="0" smtClean="0"/>
              <a:t>Marka Yenileme Stratejisi:</a:t>
            </a:r>
            <a:endParaRPr lang="tr-TR" dirty="0"/>
          </a:p>
        </p:txBody>
      </p:sp>
      <p:pic>
        <p:nvPicPr>
          <p:cNvPr id="2050" name="Picture 2" descr="C:\Users\DOKTORA\Desktop\strategic management\starbucks_logo_cvcHistory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398953" y="1628801"/>
            <a:ext cx="4225275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881493" y="302089"/>
            <a:ext cx="7200897" cy="1303867"/>
          </a:xfrm>
        </p:spPr>
        <p:txBody>
          <a:bodyPr/>
          <a:lstStyle/>
          <a:p>
            <a:r>
              <a:rPr lang="tr-TR" dirty="0" smtClean="0"/>
              <a:t>Marka Yenileme Stratejisi: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4399427"/>
            <a:ext cx="8478942" cy="187491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Artan ürün çeşidi ve genişleyen hedef pazarın beklentilerine uygun olarak mağazalar, sunulan hizmetler  ve hatta şirketin logosu yenilenerek marka daha geniş kitleler  için cazip hale getirilmektedir.</a:t>
            </a:r>
            <a:endParaRPr lang="tr-TR" sz="3200" dirty="0"/>
          </a:p>
        </p:txBody>
      </p:sp>
      <p:pic>
        <p:nvPicPr>
          <p:cNvPr id="21506" name="Picture 2" descr="C:\Users\DOKTORA\Desktop\strategic management\starbucks-evolution-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1580" y="1196752"/>
            <a:ext cx="2646294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07" name="Picture 3" descr="C:\Users\DOKTORA\Desktop\strategic management\starbucks-umbrell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77934" y="1103533"/>
            <a:ext cx="4104456" cy="3338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-234534" y="624394"/>
            <a:ext cx="6172200" cy="12192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Pazarlama </a:t>
            </a:r>
            <a:br>
              <a:rPr lang="tr-TR" dirty="0" smtClean="0"/>
            </a:br>
            <a:r>
              <a:rPr lang="tr-TR" dirty="0" smtClean="0"/>
              <a:t>Stratejileri: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59532" y="2281125"/>
            <a:ext cx="8208912" cy="457200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3200" b="1" dirty="0" smtClean="0"/>
              <a:t>Ürün:</a:t>
            </a:r>
          </a:p>
          <a:p>
            <a:pPr>
              <a:buNone/>
            </a:pPr>
            <a:r>
              <a:rPr lang="tr-TR" sz="3200" dirty="0" smtClean="0"/>
              <a:t>	</a:t>
            </a:r>
            <a:r>
              <a:rPr lang="tr-TR" sz="3200" dirty="0" err="1" smtClean="0"/>
              <a:t>Starbucks</a:t>
            </a:r>
            <a:r>
              <a:rPr lang="tr-TR" sz="3200" dirty="0" smtClean="0"/>
              <a:t> müşterilerine “dünyanın en kaliteli kahvelerini sunmak” ilkesiyle hareket etmektedir.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13314" name="Picture 2" descr="http://wepayzero.com/wp-content/uploads/2013/03/Solavei-Mobile-Service-Partners-With-Starbucks-Coff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6036" y="548680"/>
            <a:ext cx="3969060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Ürün Farklılaştırma (Çeşitlendirme) Stratejisi:</a:t>
            </a:r>
            <a:endParaRPr lang="tr-TR" b="1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683568" y="2285999"/>
            <a:ext cx="3780420" cy="518457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sz="3200" dirty="0" smtClean="0"/>
              <a:t>1971 yılında ilk açılan </a:t>
            </a:r>
            <a:r>
              <a:rPr lang="tr-TR" sz="3200" dirty="0" err="1" smtClean="0"/>
              <a:t>Starbucks</a:t>
            </a:r>
            <a:r>
              <a:rPr lang="tr-TR" sz="3200" dirty="0" smtClean="0"/>
              <a:t> mağazasında sadece baharat, kuru çay ve kavrulmuş kahve çekirdeği satışı yapılmaktaydı, bugün ise 87,000 içecek kombinasyonu müşterilere sunulmakta.  </a:t>
            </a:r>
          </a:p>
          <a:p>
            <a:endParaRPr lang="tr-TR" dirty="0"/>
          </a:p>
        </p:txBody>
      </p:sp>
      <p:pic>
        <p:nvPicPr>
          <p:cNvPr id="19458" name="Picture 2" descr="C:\Users\DOKTORA\Desktop\strategic management\244_oxford_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4078" y="2060848"/>
            <a:ext cx="3153424" cy="41044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6946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708437" y="266415"/>
            <a:ext cx="7200897" cy="1303867"/>
          </a:xfrm>
        </p:spPr>
        <p:txBody>
          <a:bodyPr/>
          <a:lstStyle/>
          <a:p>
            <a:r>
              <a:rPr lang="tr-TR" dirty="0" smtClean="0"/>
              <a:t>Ürün Farklılaştırma Stratejisi:</a:t>
            </a:r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05526" y="4383478"/>
            <a:ext cx="8316924" cy="1946920"/>
          </a:xfrm>
        </p:spPr>
        <p:txBody>
          <a:bodyPr>
            <a:noAutofit/>
          </a:bodyPr>
          <a:lstStyle/>
          <a:p>
            <a:r>
              <a:rPr lang="tr-TR" sz="3200" dirty="0" smtClean="0"/>
              <a:t>Ayrıca şirket zengin içecek çeşitlerinin dışında sandviç, tatlı, çikolata gibi yiyecekler, kahve şurubu, öğütülmüş kahve, kahve yapım malzemeleri, çeşitli hediyelikler, müzik albümleri gibi ürünlerin de satışını gerçekleştirmektedir</a:t>
            </a:r>
            <a:endParaRPr lang="tr-TR" sz="3200" dirty="0"/>
          </a:p>
        </p:txBody>
      </p:sp>
      <p:pic>
        <p:nvPicPr>
          <p:cNvPr id="20482" name="Picture 2" descr="http://www.businessandleadership.com/fs/img/news/201201/rs-426x288/olivewaypartd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405881"/>
            <a:ext cx="2916324" cy="30312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 descr="C:\Users\DOKTORA\Desktop\strategic management\TN-589234_InternationalHouseRoastFlavoredCoffe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7694" y="1340768"/>
            <a:ext cx="1566174" cy="15121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4" descr="C:\Users\DOKTORA\Desktop\strategic management\starbucks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07462" y="1135351"/>
            <a:ext cx="1620180" cy="19442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5" name="Picture 5" descr="C:\Users\DOKTORA\Desktop\strategic management\IMG_6010.preview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8174" y="2954376"/>
            <a:ext cx="1458162" cy="166662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486" name="Picture 6" descr="C:\Users\DOKTORA\Desktop\strategic management\abreakey-foodphotographer-starbuckswrap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40748" y="2644635"/>
            <a:ext cx="1566174" cy="18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50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290</Words>
  <Application>Microsoft Office PowerPoint</Application>
  <PresentationFormat>Ekran Gösterisi (4:3)</PresentationFormat>
  <Paragraphs>44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Sektör Analizi ve Örnek Çalışma</vt:lpstr>
      <vt:lpstr>Pazar Bölümlendirme Stratejisi:</vt:lpstr>
      <vt:lpstr>Pazar Bölümlendirme Stratejisi:</vt:lpstr>
      <vt:lpstr>Slayt 4</vt:lpstr>
      <vt:lpstr>Marka Yenileme Stratejisi:</vt:lpstr>
      <vt:lpstr>Marka Yenileme Stratejisi:</vt:lpstr>
      <vt:lpstr>Pazarlama  Stratejileri:</vt:lpstr>
      <vt:lpstr>Ürün Farklılaştırma (Çeşitlendirme) Stratejisi:</vt:lpstr>
      <vt:lpstr>Ürün Farklılaştırma Stratejisi:</vt:lpstr>
      <vt:lpstr>Pazarlama Stratejileri</vt:lpstr>
      <vt:lpstr>Pazarlama Stratejileri:</vt:lpstr>
      <vt:lpstr>Pazarlama Stratejileri: Dağıtım (Yer Seçimi):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Sektör analizi ve örnek çalışma</dc:title>
  <dc:creator>güneş</dc:creator>
  <cp:lastModifiedBy>güneş</cp:lastModifiedBy>
  <cp:revision>13</cp:revision>
  <dcterms:created xsi:type="dcterms:W3CDTF">2020-03-13T11:34:14Z</dcterms:created>
  <dcterms:modified xsi:type="dcterms:W3CDTF">2020-04-24T16:38:29Z</dcterms:modified>
</cp:coreProperties>
</file>