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306" r:id="rId4"/>
    <p:sldId id="307" r:id="rId5"/>
    <p:sldId id="308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1" r:id="rId18"/>
    <p:sldId id="320" r:id="rId19"/>
    <p:sldId id="322" r:id="rId20"/>
    <p:sldId id="305" r:id="rId21"/>
    <p:sldId id="323" r:id="rId22"/>
    <p:sldId id="324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33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FF6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4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ECB897-AACF-4E1F-9A8C-4589E2FF8A39}" type="datetimeFigureOut">
              <a:rPr lang="en-US" smtClean="0"/>
              <a:t>7/18/2020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961739-16E2-48AC-8377-1CC24ABBB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638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75FBA-7DC0-4341-8835-98A31B4FC2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509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75FBA-7DC0-4341-8835-98A31B4FC22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121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75FBA-7DC0-4341-8835-98A31B4FC22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641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8E77B-D2A5-4C1A-ABB6-933FEA61B2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DE66FA-D237-4D13-9DA0-87CA8F9582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A9F3D-A111-4257-BCA4-CE40BB67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8EF9-63ED-4DED-8373-BC1664A53354}" type="datetime1">
              <a:rPr lang="en-US" smtClean="0"/>
              <a:t>7/18/2020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AB827-D6DE-45DC-9252-384CC60BB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Doç. Dr. Yasemin G. İŞGÖR/Modül-1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835BF-F051-4164-A5C3-37EAB4C2B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81EB-61AD-4D4A-AF51-4429187E4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431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B4B5B-1C7B-457C-975A-8A10FA30D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841E41-2B54-4D53-9F81-F2E6EC48E0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93849-431C-40CA-835C-41BB89FE1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581B2-E20E-418F-9FCE-BFAB67145885}" type="datetime1">
              <a:rPr lang="en-US" smtClean="0"/>
              <a:t>7/18/2020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56E5F2-B1FD-46F1-AD6C-BF8B1C8E9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Doç. Dr. Yasemin G. İŞGÖR/Modül-1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4BC7CE-9F78-473F-90CA-3AD51ECF4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81EB-61AD-4D4A-AF51-4429187E4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171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0339EB-A761-4385-9DA6-04562B9203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AE81EC-B73A-4825-9FEA-B347C6E9CD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43A88-33B7-4416-BA42-9BF99A1A3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CE232-8FF6-4FA8-8FBD-20DFF0210E97}" type="datetime1">
              <a:rPr lang="en-US" smtClean="0"/>
              <a:t>7/18/2020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4A76A-B54E-4E14-A3D9-C730A45F2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Doç. Dr. Yasemin G. İŞGÖR/Modül-1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A2D7D-80D9-411C-AEE0-2425AFC7C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81EB-61AD-4D4A-AF51-4429187E4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114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4C31-779B-4832-803F-68FDF6654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3D27D-1330-43E5-BC1E-BC3195014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5703E-F0FB-40F9-B6D2-B72D9D82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6FB6B-D47B-4F47-BD4D-034B087F3853}" type="datetime1">
              <a:rPr lang="en-US" smtClean="0"/>
              <a:t>7/18/2020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2C836-041C-4523-B8BB-D355FA6B5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Doç. Dr. Yasemin G. İŞGÖR/Modül-1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3D601-75F0-494D-ACAE-A3C6A5BA5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81EB-61AD-4D4A-AF51-4429187E4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813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5054B-6FED-4B8F-ACF2-9F667E473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D86BA6-3DBE-4967-A330-A843A01B41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CFCB5-FDF9-4993-933B-E6AE0B108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9ECF-D8BC-41DA-B209-FFAC857C7788}" type="datetime1">
              <a:rPr lang="en-US" smtClean="0"/>
              <a:t>7/18/2020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33EE0-2831-44AB-8E23-11832C02A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Doç. Dr. Yasemin G. İŞGÖR/Modül-1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D9C0B-2078-4ED5-8E90-3A4A2DB96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81EB-61AD-4D4A-AF51-4429187E4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34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206AD-75B0-4BF8-A699-469518B07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75988-91E5-418E-91DD-1D6151A064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D95D0-B1E0-460D-9E58-C2BB770056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0E3F8D-F50F-4EA6-ABF2-1945F06BE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C2B5-6B73-4578-AA1C-ECAD4EFF5972}" type="datetime1">
              <a:rPr lang="en-US" smtClean="0"/>
              <a:t>7/18/2020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1ABA54-3577-4FC4-A316-66FDB229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Doç. Dr. Yasemin G. İŞGÖR/Modül-1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AF145C-B829-426B-93FB-A0416A20F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81EB-61AD-4D4A-AF51-4429187E4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29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6DA7A-5939-41F5-AC2D-63BF5750F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6F3D1F-C91E-4AD6-935D-70F267070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700353-7E83-4C80-A8BB-DEF2F5D778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9A04EC-59AB-4AE7-9E44-8F94F01B02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D4F03B-C486-4F3C-BBA5-509AB81983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B5A495-CE41-47E9-B70D-19053C056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2E58E-C9DD-41BD-AEB5-428D92A80B26}" type="datetime1">
              <a:rPr lang="en-US" smtClean="0"/>
              <a:t>7/18/2020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3DE81-5DEF-4E7D-8C66-B4CED7768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Doç. Dr. Yasemin G. İŞGÖR/Modül-1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685460-5D51-4CE3-817E-5CFA0509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81EB-61AD-4D4A-AF51-4429187E4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07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9B2CD-A0CE-433E-B1CB-59F6D5210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3B54F3-8B8C-41A8-9E4E-9F10BE947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9D49E-6F36-43C3-9684-08F64AFCECF1}" type="datetime1">
              <a:rPr lang="en-US" smtClean="0"/>
              <a:t>7/18/2020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685125-8749-4733-8946-6D6B875DF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Doç. Dr. Yasemin G. İŞGÖR/Modül-1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A45D6C-4B8E-4169-8576-E81A37C8F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81EB-61AD-4D4A-AF51-4429187E4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21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B6148A-C527-40E3-AA58-F95FD69E0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6E93-8D95-4684-9666-2B87B4B90DD7}" type="datetime1">
              <a:rPr lang="en-US" smtClean="0"/>
              <a:t>7/18/2020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5436B-E806-47FA-9FD7-31646D469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Doç. Dr. Yasemin G. İŞGÖR/Modül-1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44418-B703-4718-BA37-9CBDF5504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81EB-61AD-4D4A-AF51-4429187E4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72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6EEFC-982C-4250-B962-AB511FC57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805B1-C710-4B73-9BB4-6B1A72CF9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3F5C59-F459-4A9C-A10D-6AC7DB411A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E8E608-E5B2-48D9-B0A6-890D08292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CC1A7-D2DC-4E87-A7FC-C2594C73CC49}" type="datetime1">
              <a:rPr lang="en-US" smtClean="0"/>
              <a:t>7/18/2020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E51DEC-98C4-4D95-86F9-48487E530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Doç. Dr. Yasemin G. İŞGÖR/Modül-1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13F4F6-5610-42BD-A89B-4CC83E164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81EB-61AD-4D4A-AF51-4429187E4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170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6D2AB-1CF4-46B0-A30A-374D55CC2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3F5572-CB8C-47D8-B384-975F4438F5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EB1425-CE20-46A0-BDD3-D5811603A6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9E4EF-8371-43B1-B608-DD982AC82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1DE37-3336-4DA1-93DD-3680B28CAA90}" type="datetime1">
              <a:rPr lang="en-US" smtClean="0"/>
              <a:t>7/18/2020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42035E-65B9-4155-85C7-839CC5F5A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Doç. Dr. Yasemin G. İŞGÖR/Modül-1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601C79-1282-4E5F-926B-6492B209B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81EB-61AD-4D4A-AF51-4429187E4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639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219F74-FE9D-45B8-B598-95F0D5FE4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C551AC-86F3-45D9-9BA8-0A2474417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25519F-E922-4F54-A20E-CE389C7BEB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B5920-2937-41A7-B5BD-43EEEFB2BBDF}" type="datetime1">
              <a:rPr lang="en-US" smtClean="0"/>
              <a:t>7/18/2020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FFDEA8-A0F2-4000-86A5-E6D4506BC7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Doç. Dr. Yasemin G. İŞGÖR/Modül-1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1CDFF-C490-4310-B498-95FC1129BC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881EB-61AD-4D4A-AF51-4429187E4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0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isgor@ankara.edu.tr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13" Type="http://schemas.openxmlformats.org/officeDocument/2006/relationships/image" Target="../media/image21.wmf"/><Relationship Id="rId18" Type="http://schemas.openxmlformats.org/officeDocument/2006/relationships/image" Target="../media/image26.wmf"/><Relationship Id="rId3" Type="http://schemas.openxmlformats.org/officeDocument/2006/relationships/image" Target="../media/image11.wmf"/><Relationship Id="rId7" Type="http://schemas.openxmlformats.org/officeDocument/2006/relationships/image" Target="../media/image15.png"/><Relationship Id="rId12" Type="http://schemas.openxmlformats.org/officeDocument/2006/relationships/image" Target="../media/image20.wmf"/><Relationship Id="rId17" Type="http://schemas.openxmlformats.org/officeDocument/2006/relationships/image" Target="../media/image25.png"/><Relationship Id="rId2" Type="http://schemas.openxmlformats.org/officeDocument/2006/relationships/image" Target="../media/image10.wmf"/><Relationship Id="rId16" Type="http://schemas.openxmlformats.org/officeDocument/2006/relationships/image" Target="../media/image2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wmf"/><Relationship Id="rId11" Type="http://schemas.openxmlformats.org/officeDocument/2006/relationships/image" Target="../media/image19.png"/><Relationship Id="rId5" Type="http://schemas.openxmlformats.org/officeDocument/2006/relationships/image" Target="../media/image13.wmf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wmf"/><Relationship Id="rId4" Type="http://schemas.openxmlformats.org/officeDocument/2006/relationships/image" Target="../media/image12.wmf"/><Relationship Id="rId9" Type="http://schemas.openxmlformats.org/officeDocument/2006/relationships/image" Target="../media/image17.wmf"/><Relationship Id="rId1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6D9451-AE50-4674-932F-14AF774E16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17"/>
          <a:stretch/>
        </p:blipFill>
        <p:spPr>
          <a:xfrm>
            <a:off x="4275137" y="3787745"/>
            <a:ext cx="3641725" cy="16804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B3ACB0-D433-4484-B55C-4BE702673D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8763"/>
            <a:ext cx="9144000" cy="2387600"/>
          </a:xfrm>
          <a:ln w="571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/>
              <a:t>MODÜL 12-B</a:t>
            </a:r>
            <a:br>
              <a:rPr lang="en-US" dirty="0"/>
            </a:br>
            <a:r>
              <a:rPr lang="en-US" dirty="0" err="1"/>
              <a:t>Piktogram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İnfografikler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2F1C09-71DC-4226-80C5-C820EF36AA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93355"/>
            <a:ext cx="9144000" cy="1000898"/>
          </a:xfrm>
          <a:ln w="57150">
            <a:solidFill>
              <a:srgbClr val="002060"/>
            </a:solidFill>
          </a:ln>
          <a:effectLst/>
        </p:spPr>
        <p:txBody>
          <a:bodyPr vert="horz" lIns="91440" tIns="45720" rIns="91440" bIns="45720" rtlCol="0" anchor="b">
            <a:normAutofit fontScale="97500"/>
          </a:bodyPr>
          <a:lstStyle/>
          <a:p>
            <a:pPr>
              <a:spcBef>
                <a:spcPct val="0"/>
              </a:spcBef>
            </a:pPr>
            <a:r>
              <a:rPr lang="en-US" sz="2400" dirty="0" err="1">
                <a:solidFill>
                  <a:srgbClr val="0070C0"/>
                </a:solidFill>
                <a:latin typeface="Corbel" pitchFamily="34" charset="0"/>
              </a:rPr>
              <a:t>laboratuvar</a:t>
            </a:r>
            <a:r>
              <a:rPr lang="en-US" sz="2400" dirty="0">
                <a:solidFill>
                  <a:srgbClr val="0070C0"/>
                </a:solidFill>
                <a:latin typeface="Corbe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rbel" pitchFamily="34" charset="0"/>
              </a:rPr>
              <a:t>güvenliği</a:t>
            </a:r>
            <a:r>
              <a:rPr lang="en-US" sz="2400" dirty="0">
                <a:solidFill>
                  <a:srgbClr val="0070C0"/>
                </a:solidFill>
                <a:latin typeface="Corbe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rbel" pitchFamily="34" charset="0"/>
              </a:rPr>
              <a:t>ve</a:t>
            </a:r>
            <a:r>
              <a:rPr lang="en-US" sz="2400" dirty="0">
                <a:solidFill>
                  <a:srgbClr val="0070C0"/>
                </a:solidFill>
                <a:latin typeface="Corbe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rbel" pitchFamily="34" charset="0"/>
              </a:rPr>
              <a:t>efektif</a:t>
            </a:r>
            <a:r>
              <a:rPr lang="en-US" sz="2400" dirty="0">
                <a:solidFill>
                  <a:srgbClr val="0070C0"/>
                </a:solidFill>
                <a:latin typeface="Corbe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rbel" pitchFamily="34" charset="0"/>
              </a:rPr>
              <a:t>çalışma</a:t>
            </a:r>
            <a:r>
              <a:rPr lang="en-US" sz="2400" dirty="0">
                <a:solidFill>
                  <a:srgbClr val="0070C0"/>
                </a:solidFill>
                <a:latin typeface="Corbe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rbel" pitchFamily="34" charset="0"/>
              </a:rPr>
              <a:t>koşulları</a:t>
            </a:r>
            <a:r>
              <a:rPr lang="en-US" sz="2400" dirty="0">
                <a:solidFill>
                  <a:srgbClr val="0070C0"/>
                </a:solidFill>
                <a:latin typeface="Corbe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rbel" pitchFamily="34" charset="0"/>
              </a:rPr>
              <a:t>için</a:t>
            </a:r>
            <a:r>
              <a:rPr lang="en-US" sz="2400" dirty="0">
                <a:solidFill>
                  <a:srgbClr val="0070C0"/>
                </a:solidFill>
                <a:latin typeface="Corbe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rbel" pitchFamily="34" charset="0"/>
              </a:rPr>
              <a:t>piktogramlar</a:t>
            </a:r>
            <a:r>
              <a:rPr lang="en-US" sz="2400" dirty="0">
                <a:solidFill>
                  <a:srgbClr val="0070C0"/>
                </a:solidFill>
                <a:latin typeface="Corbe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rbel" pitchFamily="34" charset="0"/>
              </a:rPr>
              <a:t>ve</a:t>
            </a:r>
            <a:r>
              <a:rPr lang="en-US" sz="2400" dirty="0">
                <a:solidFill>
                  <a:srgbClr val="0070C0"/>
                </a:solidFill>
                <a:latin typeface="Corbe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rbel" pitchFamily="34" charset="0"/>
              </a:rPr>
              <a:t>infografikler</a:t>
            </a:r>
            <a:endParaRPr lang="en-US" b="1" dirty="0">
              <a:latin typeface="+mj-lt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07469DB-70AE-40F9-AD8C-43EB03317247}"/>
              </a:ext>
            </a:extLst>
          </p:cNvPr>
          <p:cNvSpPr txBox="1">
            <a:spLocks/>
          </p:cNvSpPr>
          <p:nvPr/>
        </p:nvSpPr>
        <p:spPr>
          <a:xfrm>
            <a:off x="1524000" y="5468228"/>
            <a:ext cx="9144000" cy="1237372"/>
          </a:xfrm>
          <a:prstGeom prst="rect">
            <a:avLst/>
          </a:prstGeom>
          <a:ln w="57150">
            <a:solidFill>
              <a:srgbClr val="002060"/>
            </a:solidFill>
          </a:ln>
          <a:effectLst/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dirty="0">
                <a:latin typeface="+mj-lt"/>
                <a:ea typeface="+mj-ea"/>
                <a:cs typeface="+mj-cs"/>
              </a:rPr>
              <a:t>Doç. Dr. Yasemin G. İŞGÖR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dirty="0">
                <a:latin typeface="+mj-lt"/>
                <a:ea typeface="+mj-ea"/>
                <a:cs typeface="+mj-cs"/>
                <a:hlinkClick r:id="rId3"/>
              </a:rPr>
              <a:t>isgor@ankara.edu.tr</a:t>
            </a:r>
            <a:endParaRPr lang="en-US" dirty="0">
              <a:latin typeface="+mj-lt"/>
              <a:ea typeface="+mj-ea"/>
              <a:cs typeface="+mj-cs"/>
            </a:endParaRP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dirty="0">
                <a:latin typeface="+mj-lt"/>
                <a:ea typeface="+mj-ea"/>
                <a:cs typeface="+mj-cs"/>
              </a:rPr>
              <a:t>Ankara </a:t>
            </a:r>
            <a:r>
              <a:rPr lang="en-US" dirty="0" err="1">
                <a:latin typeface="+mj-lt"/>
                <a:ea typeface="+mj-ea"/>
                <a:cs typeface="+mj-cs"/>
              </a:rPr>
              <a:t>Üniversitesi</a:t>
            </a:r>
            <a:endParaRPr lang="en-US" dirty="0">
              <a:latin typeface="+mj-lt"/>
              <a:ea typeface="+mj-ea"/>
              <a:cs typeface="+mj-cs"/>
            </a:endParaRP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dirty="0">
                <a:latin typeface="+mj-lt"/>
                <a:ea typeface="+mj-ea"/>
                <a:cs typeface="+mj-cs"/>
              </a:rPr>
              <a:t>SHMYO </a:t>
            </a:r>
            <a:r>
              <a:rPr lang="en-US" dirty="0" err="1">
                <a:latin typeface="+mj-lt"/>
                <a:ea typeface="+mj-ea"/>
                <a:cs typeface="+mj-cs"/>
              </a:rPr>
              <a:t>Tıbbi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Laboratuvar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Teknikleri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Programı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3622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A010F0C-27E1-4916-92A6-69E134983E7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1687506"/>
          </a:xfrm>
        </p:spPr>
        <p:txBody>
          <a:bodyPr/>
          <a:lstStyle/>
          <a:p>
            <a:pPr marL="514350" indent="-51435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dirty="0" err="1"/>
              <a:t>Oksitleyici</a:t>
            </a:r>
            <a:r>
              <a:rPr lang="en-US" dirty="0"/>
              <a:t> </a:t>
            </a:r>
            <a:r>
              <a:rPr lang="en-US" dirty="0" err="1"/>
              <a:t>gazlar</a:t>
            </a:r>
            <a:r>
              <a:rPr lang="en-US" dirty="0"/>
              <a:t> (</a:t>
            </a:r>
            <a:r>
              <a:rPr lang="en-US" dirty="0" err="1"/>
              <a:t>Kategori</a:t>
            </a:r>
            <a:r>
              <a:rPr lang="en-US" dirty="0"/>
              <a:t> 1) </a:t>
            </a:r>
          </a:p>
          <a:p>
            <a:pPr marL="514350" indent="-51435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dirty="0" err="1"/>
              <a:t>Oksitleyici</a:t>
            </a:r>
            <a:r>
              <a:rPr lang="en-US" dirty="0"/>
              <a:t> </a:t>
            </a:r>
            <a:r>
              <a:rPr lang="en-US" dirty="0" err="1"/>
              <a:t>sıvılar</a:t>
            </a:r>
            <a:r>
              <a:rPr lang="en-US" dirty="0"/>
              <a:t> (</a:t>
            </a:r>
            <a:r>
              <a:rPr lang="en-US" dirty="0" err="1"/>
              <a:t>Kategori</a:t>
            </a:r>
            <a:r>
              <a:rPr lang="en-US" dirty="0"/>
              <a:t> 1, 2 </a:t>
            </a:r>
            <a:r>
              <a:rPr lang="en-US" dirty="0" err="1"/>
              <a:t>ve</a:t>
            </a:r>
            <a:r>
              <a:rPr lang="en-US" dirty="0"/>
              <a:t> 3) </a:t>
            </a:r>
          </a:p>
          <a:p>
            <a:pPr marL="514350" indent="-51435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dirty="0" err="1"/>
              <a:t>Oksitleyici</a:t>
            </a:r>
            <a:r>
              <a:rPr lang="en-US" dirty="0"/>
              <a:t> </a:t>
            </a:r>
            <a:r>
              <a:rPr lang="en-US" dirty="0" err="1"/>
              <a:t>katılar</a:t>
            </a:r>
            <a:r>
              <a:rPr lang="en-US" dirty="0"/>
              <a:t> (</a:t>
            </a:r>
            <a:r>
              <a:rPr lang="en-US" dirty="0" err="1"/>
              <a:t>Kategori</a:t>
            </a:r>
            <a:r>
              <a:rPr lang="en-US" dirty="0"/>
              <a:t> 1, 2 </a:t>
            </a:r>
            <a:r>
              <a:rPr lang="en-US" dirty="0" err="1"/>
              <a:t>ve</a:t>
            </a:r>
            <a:r>
              <a:rPr lang="en-US" dirty="0"/>
              <a:t> 3)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068A82-DEB0-40F0-80B8-B8730442F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977" y="818271"/>
            <a:ext cx="10240749" cy="571500"/>
          </a:xfrm>
        </p:spPr>
        <p:txBody>
          <a:bodyPr>
            <a:normAutofit/>
          </a:bodyPr>
          <a:lstStyle/>
          <a:p>
            <a:r>
              <a:rPr lang="en-US" sz="2400" b="1" dirty="0" err="1"/>
              <a:t>Daire</a:t>
            </a:r>
            <a:r>
              <a:rPr lang="en-US" sz="2400" b="1" dirty="0"/>
              <a:t> </a:t>
            </a:r>
            <a:r>
              <a:rPr lang="en-US" sz="2400" b="1" dirty="0" err="1"/>
              <a:t>üzerinde</a:t>
            </a:r>
            <a:r>
              <a:rPr lang="en-US" sz="2400" b="1" dirty="0"/>
              <a:t> </a:t>
            </a:r>
            <a:r>
              <a:rPr lang="en-US" sz="2400" b="1" dirty="0" err="1"/>
              <a:t>alev</a:t>
            </a:r>
            <a:r>
              <a:rPr lang="en-US" sz="2400" b="1" dirty="0"/>
              <a:t> </a:t>
            </a:r>
            <a:r>
              <a:rPr lang="en-US" sz="2400" b="1" dirty="0" err="1"/>
              <a:t>piktogramı</a:t>
            </a:r>
            <a:r>
              <a:rPr lang="en-US" sz="2400" b="1" dirty="0"/>
              <a:t> </a:t>
            </a:r>
            <a:r>
              <a:rPr lang="en-US" sz="2400" b="1" dirty="0" err="1"/>
              <a:t>aşağıdaki</a:t>
            </a:r>
            <a:r>
              <a:rPr lang="en-US" sz="2400" b="1" dirty="0"/>
              <a:t> </a:t>
            </a:r>
            <a:r>
              <a:rPr lang="en-US" sz="2400" b="1" dirty="0" err="1"/>
              <a:t>sınıflar</a:t>
            </a:r>
            <a:r>
              <a:rPr lang="en-US" sz="2400" b="1" dirty="0"/>
              <a:t> </a:t>
            </a:r>
            <a:r>
              <a:rPr lang="en-US" sz="2400" b="1" dirty="0" err="1"/>
              <a:t>ve</a:t>
            </a:r>
            <a:r>
              <a:rPr lang="en-US" sz="2400" b="1" dirty="0"/>
              <a:t> </a:t>
            </a:r>
            <a:r>
              <a:rPr lang="en-US" sz="2400" b="1" dirty="0" err="1"/>
              <a:t>kategoriler</a:t>
            </a:r>
            <a:r>
              <a:rPr lang="en-US" sz="2400" b="1" dirty="0"/>
              <a:t> </a:t>
            </a:r>
            <a:r>
              <a:rPr lang="en-US" sz="2400" b="1" dirty="0" err="1"/>
              <a:t>için</a:t>
            </a:r>
            <a:r>
              <a:rPr lang="en-US" sz="2400" b="1" dirty="0"/>
              <a:t> </a:t>
            </a:r>
            <a:r>
              <a:rPr lang="en-US" sz="2400" b="1" dirty="0" err="1"/>
              <a:t>kullanılır</a:t>
            </a:r>
            <a:r>
              <a:rPr lang="en-US" sz="2400" b="1" dirty="0"/>
              <a:t>: 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B7B1B7-7533-40B7-AEF4-5918238DC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89" y="250812"/>
            <a:ext cx="1426588" cy="14326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8C266F-9846-4ACB-8BD6-C3BCDDCF4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89" y="3135306"/>
            <a:ext cx="1426588" cy="1432684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A5361511-0AB7-42E8-854B-80519BB16A2B}"/>
              </a:ext>
            </a:extLst>
          </p:cNvPr>
          <p:cNvSpPr txBox="1">
            <a:spLocks/>
          </p:cNvSpPr>
          <p:nvPr/>
        </p:nvSpPr>
        <p:spPr>
          <a:xfrm>
            <a:off x="1219200" y="4125351"/>
            <a:ext cx="10363200" cy="168750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dirty="0" err="1"/>
              <a:t>Basınç</a:t>
            </a:r>
            <a:r>
              <a:rPr lang="en-US" dirty="0"/>
              <a:t> </a:t>
            </a:r>
            <a:r>
              <a:rPr lang="en-US" dirty="0" err="1"/>
              <a:t>altındaki</a:t>
            </a:r>
            <a:r>
              <a:rPr lang="en-US" dirty="0"/>
              <a:t> </a:t>
            </a:r>
            <a:r>
              <a:rPr lang="en-US" dirty="0" err="1"/>
              <a:t>gazlar</a:t>
            </a:r>
            <a:endParaRPr lang="en-US" dirty="0"/>
          </a:p>
          <a:p>
            <a:pPr marL="788670" lvl="1" indent="-514350">
              <a:buClr>
                <a:schemeClr val="accent1">
                  <a:lumMod val="50000"/>
                </a:schemeClr>
              </a:buClr>
            </a:pPr>
            <a:r>
              <a:rPr lang="en-US" dirty="0"/>
              <a:t>(</a:t>
            </a:r>
            <a:r>
              <a:rPr lang="en-US" dirty="0" err="1"/>
              <a:t>Sıkıştırılmış</a:t>
            </a:r>
            <a:r>
              <a:rPr lang="en-US" dirty="0"/>
              <a:t> </a:t>
            </a:r>
            <a:r>
              <a:rPr lang="en-US" dirty="0" err="1"/>
              <a:t>gaz</a:t>
            </a:r>
            <a:r>
              <a:rPr lang="en-US" dirty="0"/>
              <a:t>, </a:t>
            </a:r>
            <a:r>
              <a:rPr lang="en-US" dirty="0" err="1"/>
              <a:t>Sıvılaştırılmış</a:t>
            </a:r>
            <a:r>
              <a:rPr lang="en-US" dirty="0"/>
              <a:t> </a:t>
            </a:r>
            <a:r>
              <a:rPr lang="en-US" dirty="0" err="1"/>
              <a:t>gaz</a:t>
            </a:r>
            <a:r>
              <a:rPr lang="en-US" dirty="0"/>
              <a:t>, </a:t>
            </a:r>
            <a:r>
              <a:rPr lang="en-US" dirty="0" err="1"/>
              <a:t>Soğutulmuş</a:t>
            </a:r>
            <a:r>
              <a:rPr lang="en-US" dirty="0"/>
              <a:t> </a:t>
            </a:r>
            <a:r>
              <a:rPr lang="en-US" dirty="0" err="1"/>
              <a:t>sıvılaştırılmış</a:t>
            </a:r>
            <a:r>
              <a:rPr lang="en-US" dirty="0"/>
              <a:t> </a:t>
            </a:r>
            <a:r>
              <a:rPr lang="en-US" dirty="0" err="1"/>
              <a:t>gaz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Çözünmüş</a:t>
            </a:r>
            <a:r>
              <a:rPr lang="en-US" dirty="0"/>
              <a:t> </a:t>
            </a:r>
            <a:r>
              <a:rPr lang="en-US" dirty="0" err="1"/>
              <a:t>gaz</a:t>
            </a:r>
            <a:r>
              <a:rPr lang="en-US" dirty="0"/>
              <a:t>)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ED983622-A9FB-4F60-A53D-BD9C91C50135}"/>
              </a:ext>
            </a:extLst>
          </p:cNvPr>
          <p:cNvSpPr txBox="1">
            <a:spLocks/>
          </p:cNvSpPr>
          <p:nvPr/>
        </p:nvSpPr>
        <p:spPr>
          <a:xfrm>
            <a:off x="1547977" y="3495822"/>
            <a:ext cx="10240749" cy="571500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/>
              <a:t>Gaz </a:t>
            </a:r>
            <a:r>
              <a:rPr lang="en-US" sz="2400" b="1" dirty="0" err="1"/>
              <a:t>tüpü</a:t>
            </a:r>
            <a:r>
              <a:rPr lang="en-US" sz="2400" b="1" dirty="0"/>
              <a:t> </a:t>
            </a:r>
            <a:r>
              <a:rPr lang="en-US" sz="2400" b="1" dirty="0" err="1"/>
              <a:t>piktogramı</a:t>
            </a:r>
            <a:r>
              <a:rPr lang="en-US" sz="2400" b="1" dirty="0"/>
              <a:t> </a:t>
            </a:r>
            <a:r>
              <a:rPr lang="en-US" sz="2400" b="1" dirty="0" err="1"/>
              <a:t>aşağıdaki</a:t>
            </a:r>
            <a:r>
              <a:rPr lang="en-US" sz="2400" b="1" dirty="0"/>
              <a:t> </a:t>
            </a:r>
            <a:r>
              <a:rPr lang="en-US" sz="2400" b="1" dirty="0" err="1"/>
              <a:t>sınıflar</a:t>
            </a:r>
            <a:r>
              <a:rPr lang="en-US" sz="2400" b="1" dirty="0"/>
              <a:t> </a:t>
            </a:r>
            <a:r>
              <a:rPr lang="en-US" sz="2400" b="1" dirty="0" err="1"/>
              <a:t>ve</a:t>
            </a:r>
            <a:r>
              <a:rPr lang="en-US" sz="2400" b="1" dirty="0"/>
              <a:t> </a:t>
            </a:r>
            <a:r>
              <a:rPr lang="en-US" sz="2400" b="1" dirty="0" err="1"/>
              <a:t>kategoriler</a:t>
            </a:r>
            <a:r>
              <a:rPr lang="en-US" sz="2400" b="1" dirty="0"/>
              <a:t> </a:t>
            </a:r>
            <a:r>
              <a:rPr lang="en-US" sz="2400" b="1" dirty="0" err="1"/>
              <a:t>için</a:t>
            </a:r>
            <a:r>
              <a:rPr lang="en-US" sz="2400" b="1" dirty="0"/>
              <a:t> </a:t>
            </a:r>
            <a:r>
              <a:rPr lang="en-US" sz="2400" b="1" dirty="0" err="1"/>
              <a:t>kullanılır</a:t>
            </a:r>
            <a:r>
              <a:rPr lang="en-US" sz="2400" b="1" dirty="0"/>
              <a:t>: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4662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A010F0C-27E1-4916-92A6-69E134983E7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1687506"/>
          </a:xfrm>
        </p:spPr>
        <p:txBody>
          <a:bodyPr>
            <a:normAutofit/>
          </a:bodyPr>
          <a:lstStyle/>
          <a:p>
            <a:pPr marL="514350" indent="-51435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dirty="0"/>
              <a:t>     </a:t>
            </a:r>
            <a:r>
              <a:rPr lang="en-US" dirty="0" err="1"/>
              <a:t>Metaller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aşındırıcı</a:t>
            </a:r>
            <a:r>
              <a:rPr lang="en-US" dirty="0"/>
              <a:t> (</a:t>
            </a:r>
            <a:r>
              <a:rPr lang="en-US" dirty="0" err="1"/>
              <a:t>Kategori</a:t>
            </a:r>
            <a:r>
              <a:rPr lang="en-US" dirty="0"/>
              <a:t> 1)</a:t>
            </a:r>
          </a:p>
          <a:p>
            <a:pPr marL="514350" indent="-51435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dirty="0"/>
              <a:t>     </a:t>
            </a:r>
            <a:r>
              <a:rPr lang="en-US" dirty="0" err="1"/>
              <a:t>Cilt</a:t>
            </a:r>
            <a:r>
              <a:rPr lang="en-US" dirty="0"/>
              <a:t> </a:t>
            </a:r>
            <a:r>
              <a:rPr lang="en-US" dirty="0" err="1"/>
              <a:t>aşınması</a:t>
            </a:r>
            <a:r>
              <a:rPr lang="en-US" dirty="0"/>
              <a:t> / </a:t>
            </a:r>
            <a:r>
              <a:rPr lang="en-US" dirty="0" err="1"/>
              <a:t>tahrişi</a:t>
            </a:r>
            <a:r>
              <a:rPr lang="en-US" dirty="0"/>
              <a:t> - </a:t>
            </a:r>
            <a:r>
              <a:rPr lang="en-US" dirty="0" err="1"/>
              <a:t>Cilt</a:t>
            </a:r>
            <a:r>
              <a:rPr lang="en-US" dirty="0"/>
              <a:t> </a:t>
            </a:r>
            <a:r>
              <a:rPr lang="en-US" dirty="0" err="1"/>
              <a:t>aşınması</a:t>
            </a:r>
            <a:r>
              <a:rPr lang="en-US" dirty="0"/>
              <a:t> (</a:t>
            </a:r>
            <a:r>
              <a:rPr lang="en-US" dirty="0" err="1"/>
              <a:t>Kategori</a:t>
            </a:r>
            <a:r>
              <a:rPr lang="en-US" dirty="0"/>
              <a:t> 1, 1A, 1B </a:t>
            </a:r>
            <a:r>
              <a:rPr lang="en-US" dirty="0" err="1"/>
              <a:t>ve</a:t>
            </a:r>
            <a:r>
              <a:rPr lang="en-US" dirty="0"/>
              <a:t> 1C)</a:t>
            </a:r>
          </a:p>
          <a:p>
            <a:pPr marL="514350" indent="-51435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dirty="0"/>
              <a:t>     </a:t>
            </a:r>
            <a:r>
              <a:rPr lang="en-US" dirty="0" err="1"/>
              <a:t>Ciddi</a:t>
            </a:r>
            <a:r>
              <a:rPr lang="en-US" dirty="0"/>
              <a:t> </a:t>
            </a:r>
            <a:r>
              <a:rPr lang="en-US" dirty="0" err="1"/>
              <a:t>göz</a:t>
            </a:r>
            <a:r>
              <a:rPr lang="en-US" dirty="0"/>
              <a:t> </a:t>
            </a:r>
            <a:r>
              <a:rPr lang="en-US" dirty="0" err="1"/>
              <a:t>hasarı</a:t>
            </a:r>
            <a:r>
              <a:rPr lang="en-US" dirty="0"/>
              <a:t> / </a:t>
            </a:r>
            <a:r>
              <a:rPr lang="en-US" dirty="0" err="1"/>
              <a:t>tahrişi</a:t>
            </a:r>
            <a:r>
              <a:rPr lang="en-US" dirty="0"/>
              <a:t> - </a:t>
            </a:r>
            <a:r>
              <a:rPr lang="en-US" dirty="0" err="1"/>
              <a:t>Ciddi</a:t>
            </a:r>
            <a:r>
              <a:rPr lang="en-US" dirty="0"/>
              <a:t> </a:t>
            </a:r>
            <a:r>
              <a:rPr lang="en-US" dirty="0" err="1"/>
              <a:t>göz</a:t>
            </a:r>
            <a:r>
              <a:rPr lang="en-US" dirty="0"/>
              <a:t> </a:t>
            </a:r>
            <a:r>
              <a:rPr lang="en-US" dirty="0" err="1"/>
              <a:t>hasarı</a:t>
            </a:r>
            <a:r>
              <a:rPr lang="en-US" dirty="0"/>
              <a:t> (</a:t>
            </a:r>
            <a:r>
              <a:rPr lang="en-US" dirty="0" err="1"/>
              <a:t>Kategori</a:t>
            </a:r>
            <a:r>
              <a:rPr lang="en-US" dirty="0"/>
              <a:t> 1)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068A82-DEB0-40F0-80B8-B8730442F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977" y="818271"/>
            <a:ext cx="10240749" cy="571500"/>
          </a:xfrm>
        </p:spPr>
        <p:txBody>
          <a:bodyPr>
            <a:normAutofit/>
          </a:bodyPr>
          <a:lstStyle/>
          <a:p>
            <a:r>
              <a:rPr lang="en-US" sz="2400" b="1" dirty="0" err="1"/>
              <a:t>Korozyon</a:t>
            </a:r>
            <a:r>
              <a:rPr lang="en-US" sz="2400" b="1" dirty="0"/>
              <a:t> </a:t>
            </a:r>
            <a:r>
              <a:rPr lang="en-US" sz="2400" b="1" dirty="0" err="1"/>
              <a:t>piktogramı</a:t>
            </a:r>
            <a:r>
              <a:rPr lang="en-US" sz="2400" b="1" dirty="0"/>
              <a:t> </a:t>
            </a:r>
            <a:r>
              <a:rPr lang="en-US" sz="2400" b="1" dirty="0" err="1"/>
              <a:t>aşağıdaki</a:t>
            </a:r>
            <a:r>
              <a:rPr lang="en-US" sz="2400" b="1" dirty="0"/>
              <a:t> </a:t>
            </a:r>
            <a:r>
              <a:rPr lang="en-US" sz="2400" b="1" dirty="0" err="1"/>
              <a:t>sınıflar</a:t>
            </a:r>
            <a:r>
              <a:rPr lang="en-US" sz="2400" b="1" dirty="0"/>
              <a:t> </a:t>
            </a:r>
            <a:r>
              <a:rPr lang="en-US" sz="2400" b="1" dirty="0" err="1"/>
              <a:t>ve</a:t>
            </a:r>
            <a:r>
              <a:rPr lang="en-US" sz="2400" b="1" dirty="0"/>
              <a:t> </a:t>
            </a:r>
            <a:r>
              <a:rPr lang="en-US" sz="2400" b="1" dirty="0" err="1"/>
              <a:t>kategoriler</a:t>
            </a:r>
            <a:r>
              <a:rPr lang="en-US" sz="2400" b="1" dirty="0"/>
              <a:t> </a:t>
            </a:r>
            <a:r>
              <a:rPr lang="en-US" sz="2400" b="1" dirty="0" err="1"/>
              <a:t>için</a:t>
            </a:r>
            <a:r>
              <a:rPr lang="en-US" sz="2400" b="1" dirty="0"/>
              <a:t> </a:t>
            </a:r>
            <a:r>
              <a:rPr lang="en-US" sz="2400" b="1" dirty="0" err="1"/>
              <a:t>kullanılır</a:t>
            </a:r>
            <a:r>
              <a:rPr lang="en-US" sz="2400" b="1" dirty="0"/>
              <a:t>: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A5361511-0AB7-42E8-854B-80519BB16A2B}"/>
              </a:ext>
            </a:extLst>
          </p:cNvPr>
          <p:cNvSpPr txBox="1">
            <a:spLocks/>
          </p:cNvSpPr>
          <p:nvPr/>
        </p:nvSpPr>
        <p:spPr>
          <a:xfrm>
            <a:off x="1219200" y="4125351"/>
            <a:ext cx="10363200" cy="2048022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endParaRPr lang="en-US" dirty="0"/>
          </a:p>
          <a:p>
            <a:pPr marL="514350" indent="-51435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sz="3400" dirty="0" err="1"/>
              <a:t>Akut</a:t>
            </a:r>
            <a:r>
              <a:rPr lang="en-US" sz="3400" dirty="0"/>
              <a:t> toksisite -</a:t>
            </a:r>
          </a:p>
          <a:p>
            <a:pPr marL="514350" indent="-51435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sz="3400" dirty="0"/>
              <a:t>Oral (</a:t>
            </a:r>
            <a:r>
              <a:rPr lang="en-US" sz="3400" dirty="0" err="1"/>
              <a:t>Kategori</a:t>
            </a:r>
            <a:r>
              <a:rPr lang="en-US" sz="3400" dirty="0"/>
              <a:t> 1, 2 </a:t>
            </a:r>
            <a:r>
              <a:rPr lang="en-US" sz="3400" dirty="0" err="1"/>
              <a:t>ve</a:t>
            </a:r>
            <a:r>
              <a:rPr lang="en-US" sz="3400" dirty="0"/>
              <a:t> 3)</a:t>
            </a:r>
          </a:p>
          <a:p>
            <a:pPr marL="514350" indent="-51435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sz="3400" dirty="0"/>
              <a:t>Dermal (</a:t>
            </a:r>
            <a:r>
              <a:rPr lang="en-US" sz="3400" dirty="0" err="1"/>
              <a:t>Kategori</a:t>
            </a:r>
            <a:r>
              <a:rPr lang="en-US" sz="3400" dirty="0"/>
              <a:t> 1, 2 </a:t>
            </a:r>
            <a:r>
              <a:rPr lang="en-US" sz="3400" dirty="0" err="1"/>
              <a:t>ve</a:t>
            </a:r>
            <a:r>
              <a:rPr lang="en-US" sz="3400" dirty="0"/>
              <a:t> 3)</a:t>
            </a:r>
          </a:p>
          <a:p>
            <a:pPr marL="514350" indent="-51435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sz="3400" dirty="0" err="1"/>
              <a:t>Soluma</a:t>
            </a:r>
            <a:r>
              <a:rPr lang="en-US" sz="3400" dirty="0"/>
              <a:t> (</a:t>
            </a:r>
            <a:r>
              <a:rPr lang="en-US" sz="3400" dirty="0" err="1"/>
              <a:t>Kategori</a:t>
            </a:r>
            <a:r>
              <a:rPr lang="en-US" sz="3400" dirty="0"/>
              <a:t> 1, 2 </a:t>
            </a:r>
            <a:r>
              <a:rPr lang="en-US" sz="3400" dirty="0" err="1"/>
              <a:t>ve</a:t>
            </a:r>
            <a:r>
              <a:rPr lang="en-US" sz="3400" dirty="0"/>
              <a:t> 3)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ED983622-A9FB-4F60-A53D-BD9C91C50135}"/>
              </a:ext>
            </a:extLst>
          </p:cNvPr>
          <p:cNvSpPr txBox="1">
            <a:spLocks/>
          </p:cNvSpPr>
          <p:nvPr/>
        </p:nvSpPr>
        <p:spPr>
          <a:xfrm>
            <a:off x="1547977" y="3495822"/>
            <a:ext cx="10240749" cy="571500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/>
              <a:t>Kafatası</a:t>
            </a:r>
            <a:r>
              <a:rPr lang="en-US" sz="2400" b="1" dirty="0"/>
              <a:t> </a:t>
            </a:r>
            <a:r>
              <a:rPr lang="en-US" sz="2400" b="1" dirty="0" err="1"/>
              <a:t>ve</a:t>
            </a:r>
            <a:r>
              <a:rPr lang="en-US" sz="2400" b="1" dirty="0"/>
              <a:t> </a:t>
            </a:r>
            <a:r>
              <a:rPr lang="en-US" sz="2400" b="1" dirty="0" err="1"/>
              <a:t>kemiklerin</a:t>
            </a:r>
            <a:r>
              <a:rPr lang="en-US" sz="2400" b="1" dirty="0"/>
              <a:t> </a:t>
            </a:r>
            <a:r>
              <a:rPr lang="en-US" sz="2400" b="1" dirty="0" err="1"/>
              <a:t>piktogramı</a:t>
            </a:r>
            <a:r>
              <a:rPr lang="en-US" sz="2400" b="1" dirty="0"/>
              <a:t> </a:t>
            </a:r>
            <a:r>
              <a:rPr lang="en-US" sz="2400" b="1" dirty="0" err="1"/>
              <a:t>aşağıdaki</a:t>
            </a:r>
            <a:r>
              <a:rPr lang="en-US" sz="2400" b="1" dirty="0"/>
              <a:t> </a:t>
            </a:r>
            <a:r>
              <a:rPr lang="en-US" sz="2400" b="1" dirty="0" err="1"/>
              <a:t>sınıflar</a:t>
            </a:r>
            <a:r>
              <a:rPr lang="en-US" sz="2400" b="1" dirty="0"/>
              <a:t> </a:t>
            </a:r>
            <a:r>
              <a:rPr lang="en-US" sz="2400" b="1" dirty="0" err="1"/>
              <a:t>ve</a:t>
            </a:r>
            <a:r>
              <a:rPr lang="en-US" sz="2400" b="1" dirty="0"/>
              <a:t> </a:t>
            </a:r>
            <a:r>
              <a:rPr lang="en-US" sz="2400" b="1" dirty="0" err="1"/>
              <a:t>kategoriler</a:t>
            </a:r>
            <a:r>
              <a:rPr lang="en-US" sz="2400" b="1" dirty="0"/>
              <a:t> </a:t>
            </a:r>
            <a:r>
              <a:rPr lang="en-US" sz="2400" b="1" dirty="0" err="1"/>
              <a:t>için</a:t>
            </a:r>
            <a:r>
              <a:rPr lang="en-US" sz="2400" b="1" dirty="0"/>
              <a:t> </a:t>
            </a:r>
            <a:r>
              <a:rPr lang="en-US" sz="2400" b="1" dirty="0" err="1"/>
              <a:t>kullanılır</a:t>
            </a:r>
            <a:r>
              <a:rPr lang="en-US" sz="2400" b="1" dirty="0"/>
              <a:t>: 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942F82-F1EF-467A-9160-E47CEE5A2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89" y="422586"/>
            <a:ext cx="1426588" cy="14326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01B085-59BD-4A00-81AD-8665FB44D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89" y="3135306"/>
            <a:ext cx="1426588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1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2902" y="2739231"/>
            <a:ext cx="2907792" cy="1212147"/>
          </a:xfrm>
          <a:prstGeom prst="rect">
            <a:avLst/>
          </a:prstGeom>
          <a:noFill/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75"/>
          <a:stretch/>
        </p:blipFill>
        <p:spPr>
          <a:xfrm>
            <a:off x="8868241" y="549845"/>
            <a:ext cx="3179597" cy="1477310"/>
          </a:xfrm>
          <a:prstGeom prst="rect">
            <a:avLst/>
          </a:prstGeom>
          <a:noFill/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259" y="4906168"/>
            <a:ext cx="3464836" cy="1238025"/>
          </a:xfrm>
          <a:prstGeom prst="rect">
            <a:avLst/>
          </a:prstGeom>
          <a:noFill/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2" r="20787"/>
          <a:stretch/>
        </p:blipFill>
        <p:spPr>
          <a:xfrm>
            <a:off x="9468131" y="4658761"/>
            <a:ext cx="2410945" cy="1518202"/>
          </a:xfrm>
          <a:prstGeom prst="rect">
            <a:avLst/>
          </a:prstGeom>
          <a:noFill/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006" y="500063"/>
            <a:ext cx="4217987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4" t="1" r="29838" b="-6819"/>
          <a:stretch/>
        </p:blipFill>
        <p:spPr bwMode="auto">
          <a:xfrm>
            <a:off x="9468131" y="2382375"/>
            <a:ext cx="2036166" cy="144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1" r="33388"/>
          <a:stretch/>
        </p:blipFill>
        <p:spPr bwMode="auto">
          <a:xfrm>
            <a:off x="5526741" y="2588419"/>
            <a:ext cx="1731032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543" y="4764088"/>
            <a:ext cx="3182348" cy="145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85" y="488949"/>
            <a:ext cx="2571387" cy="118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06" y="4052907"/>
            <a:ext cx="3353378" cy="28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551" y="2102313"/>
            <a:ext cx="2430462" cy="15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44" y="6215062"/>
            <a:ext cx="1582947" cy="30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771" y="6213363"/>
            <a:ext cx="2081212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998" y="1901031"/>
            <a:ext cx="25177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551" y="3821132"/>
            <a:ext cx="24733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970" y="3953668"/>
            <a:ext cx="256063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082" y="6291478"/>
            <a:ext cx="4652962" cy="15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06" y="1846785"/>
            <a:ext cx="2892952" cy="27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414333" y="-49395"/>
            <a:ext cx="961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Laboratuvarlarda kullanılan kimyasal ajanların tehlike seviyeler uluslararası standartlarla belirlenmiştir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09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012406" y="3926646"/>
            <a:ext cx="4388202" cy="293135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tr-TR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Özel Tehlikeli Maddeler</a:t>
            </a:r>
            <a:endParaRPr lang="en-US" b="1" spc="50" dirty="0">
              <a:ln w="9525" cmpd="sng">
                <a:solidFill>
                  <a:schemeClr val="tx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lvl="1"/>
            <a:r>
              <a:rPr lang="en-US" dirty="0"/>
              <a:t>OXY </a:t>
            </a:r>
            <a:r>
              <a:rPr lang="tr-TR" dirty="0"/>
              <a:t>Oksitleyici ajan</a:t>
            </a:r>
            <a:endParaRPr lang="en-US" dirty="0"/>
          </a:p>
          <a:p>
            <a:pPr lvl="1"/>
            <a:r>
              <a:rPr lang="en-US" dirty="0"/>
              <a:t>ACID </a:t>
            </a:r>
            <a:r>
              <a:rPr lang="tr-TR" dirty="0"/>
              <a:t>Asit</a:t>
            </a:r>
            <a:endParaRPr lang="en-US" dirty="0"/>
          </a:p>
          <a:p>
            <a:pPr lvl="1"/>
            <a:r>
              <a:rPr lang="en-US" dirty="0"/>
              <a:t>ALK Alkali</a:t>
            </a:r>
          </a:p>
          <a:p>
            <a:pPr lvl="1"/>
            <a:r>
              <a:rPr lang="en-US" dirty="0"/>
              <a:t>COR </a:t>
            </a:r>
            <a:r>
              <a:rPr lang="tr-TR" dirty="0" err="1"/>
              <a:t>Koroziv</a:t>
            </a:r>
            <a:r>
              <a:rPr lang="tr-TR" dirty="0"/>
              <a:t>/Aşındırıcı</a:t>
            </a:r>
            <a:endParaRPr lang="en-US" dirty="0"/>
          </a:p>
          <a:p>
            <a:pPr lvl="1"/>
            <a:r>
              <a:rPr lang="en-US" strike="sngStrike" dirty="0"/>
              <a:t>W </a:t>
            </a:r>
            <a:r>
              <a:rPr lang="tr-TR" dirty="0"/>
              <a:t> Su kullanılmaz</a:t>
            </a:r>
            <a:endParaRPr lang="en-US" dirty="0"/>
          </a:p>
          <a:p>
            <a:pPr lvl="1"/>
            <a:r>
              <a:rPr lang="en-US" dirty="0"/>
              <a:t>RAD </a:t>
            </a:r>
            <a:r>
              <a:rPr lang="en-US" dirty="0" err="1"/>
              <a:t>Rad</a:t>
            </a:r>
            <a:r>
              <a:rPr lang="tr-TR" dirty="0" err="1"/>
              <a:t>yasy</a:t>
            </a:r>
            <a:r>
              <a:rPr lang="en-US" dirty="0"/>
              <a:t>on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643550" y="277065"/>
            <a:ext cx="4445355" cy="30556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tr-TR" b="1" spc="50" dirty="0" err="1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Tepkimesel</a:t>
            </a:r>
            <a:r>
              <a:rPr lang="tr-TR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(reaktifliğe göre) Tehlikeler</a:t>
            </a:r>
            <a:endParaRPr lang="en-US" b="1" spc="50" dirty="0">
              <a:ln w="9525" cmpd="sng">
                <a:solidFill>
                  <a:schemeClr val="tx1"/>
                </a:solidFill>
                <a:prstDash val="solid"/>
              </a:ln>
              <a:solidFill>
                <a:srgbClr val="FFC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lvl="1"/>
            <a:r>
              <a:rPr lang="en-US" dirty="0"/>
              <a:t>0 Stab</a:t>
            </a:r>
            <a:r>
              <a:rPr lang="tr-TR" dirty="0"/>
              <a:t>il (dengeli)</a:t>
            </a:r>
            <a:endParaRPr lang="en-US" dirty="0"/>
          </a:p>
          <a:p>
            <a:pPr lvl="1"/>
            <a:r>
              <a:rPr lang="en-US" dirty="0"/>
              <a:t>1 </a:t>
            </a:r>
            <a:r>
              <a:rPr lang="tr-TR" dirty="0"/>
              <a:t>Isıtılırsa dengesiz (</a:t>
            </a:r>
            <a:r>
              <a:rPr lang="tr-TR" dirty="0" err="1"/>
              <a:t>instabil</a:t>
            </a:r>
            <a:r>
              <a:rPr lang="tr-TR" dirty="0"/>
              <a:t>)</a:t>
            </a:r>
            <a:endParaRPr lang="en-US" dirty="0"/>
          </a:p>
          <a:p>
            <a:pPr lvl="1"/>
            <a:r>
              <a:rPr lang="en-US" dirty="0"/>
              <a:t>2 </a:t>
            </a:r>
            <a:r>
              <a:rPr lang="tr-TR" dirty="0"/>
              <a:t>şiddetli kimyasal değişim</a:t>
            </a:r>
            <a:endParaRPr lang="en-US" dirty="0"/>
          </a:p>
          <a:p>
            <a:pPr lvl="1"/>
            <a:r>
              <a:rPr lang="en-US" dirty="0"/>
              <a:t>3 </a:t>
            </a:r>
            <a:r>
              <a:rPr lang="tr-TR" dirty="0"/>
              <a:t>şok/ısı ile patlayıcı</a:t>
            </a:r>
            <a:endParaRPr lang="en-US" dirty="0"/>
          </a:p>
          <a:p>
            <a:pPr lvl="1"/>
            <a:r>
              <a:rPr lang="en-US" dirty="0"/>
              <a:t>4 </a:t>
            </a:r>
            <a:r>
              <a:rPr lang="tr-TR" dirty="0"/>
              <a:t>patlayabilir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85445" y="3761777"/>
            <a:ext cx="5011271" cy="26134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tr-TR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Genel Sağlık Tehlikesi</a:t>
            </a:r>
            <a:endParaRPr lang="en-US" b="1" spc="50" dirty="0">
              <a:ln w="9525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lvl="1"/>
            <a:r>
              <a:rPr lang="en-US" dirty="0"/>
              <a:t>0 Normal mater</a:t>
            </a:r>
            <a:r>
              <a:rPr lang="tr-TR" dirty="0"/>
              <a:t>y</a:t>
            </a:r>
            <a:r>
              <a:rPr lang="en-US" dirty="0"/>
              <a:t>al</a:t>
            </a:r>
          </a:p>
          <a:p>
            <a:pPr lvl="1"/>
            <a:r>
              <a:rPr lang="en-US" dirty="0"/>
              <a:t>1 </a:t>
            </a:r>
            <a:r>
              <a:rPr lang="tr-TR" dirty="0"/>
              <a:t>Hafif Tehlikeli</a:t>
            </a:r>
            <a:endParaRPr lang="en-US" dirty="0"/>
          </a:p>
          <a:p>
            <a:pPr lvl="1"/>
            <a:r>
              <a:rPr lang="en-US" dirty="0"/>
              <a:t>2 </a:t>
            </a:r>
            <a:r>
              <a:rPr lang="tr-TR" dirty="0"/>
              <a:t>Tehlikeli</a:t>
            </a:r>
            <a:endParaRPr lang="en-US" dirty="0"/>
          </a:p>
          <a:p>
            <a:pPr lvl="1"/>
            <a:r>
              <a:rPr lang="en-US" dirty="0"/>
              <a:t>3 </a:t>
            </a:r>
            <a:r>
              <a:rPr lang="tr-TR" dirty="0"/>
              <a:t>Çok Tehlikeli</a:t>
            </a:r>
            <a:endParaRPr lang="en-US" dirty="0"/>
          </a:p>
          <a:p>
            <a:pPr lvl="1"/>
            <a:r>
              <a:rPr lang="en-US" dirty="0"/>
              <a:t>4 </a:t>
            </a:r>
            <a:r>
              <a:rPr lang="tr-TR" dirty="0"/>
              <a:t>Ölümcül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67047"/>
            <a:ext cx="5011271" cy="265224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Yanma/Ateş Tehlikesi</a:t>
            </a:r>
            <a:endParaRPr lang="en-US" b="1" spc="50" dirty="0">
              <a:ln w="9525" cmpd="sng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lvl="1"/>
            <a:r>
              <a:rPr lang="en-US" dirty="0"/>
              <a:t>0 </a:t>
            </a:r>
            <a:r>
              <a:rPr lang="tr-TR" dirty="0"/>
              <a:t>Yanmaz</a:t>
            </a:r>
            <a:endParaRPr lang="en-US" dirty="0"/>
          </a:p>
          <a:p>
            <a:pPr lvl="1"/>
            <a:r>
              <a:rPr lang="en-US" dirty="0"/>
              <a:t>1 </a:t>
            </a:r>
            <a:r>
              <a:rPr lang="tr-TR" dirty="0"/>
              <a:t>Yanar 90</a:t>
            </a:r>
            <a:r>
              <a:rPr lang="en-US" dirty="0"/>
              <a:t>° </a:t>
            </a:r>
            <a:r>
              <a:rPr lang="tr-TR" dirty="0"/>
              <a:t>C ve üstü sıcaklıkta</a:t>
            </a:r>
            <a:endParaRPr lang="en-US" dirty="0"/>
          </a:p>
          <a:p>
            <a:pPr lvl="1"/>
            <a:r>
              <a:rPr lang="en-US" dirty="0"/>
              <a:t>2 </a:t>
            </a:r>
            <a:r>
              <a:rPr lang="tr-TR" dirty="0"/>
              <a:t>Yanar 90</a:t>
            </a:r>
            <a:r>
              <a:rPr lang="en-US" dirty="0"/>
              <a:t>° </a:t>
            </a:r>
            <a:r>
              <a:rPr lang="tr-TR" dirty="0"/>
              <a:t>C altında </a:t>
            </a:r>
          </a:p>
          <a:p>
            <a:pPr lvl="1"/>
            <a:r>
              <a:rPr lang="en-US" dirty="0"/>
              <a:t>3 </a:t>
            </a:r>
            <a:r>
              <a:rPr lang="tr-TR" dirty="0"/>
              <a:t>Yanar 38</a:t>
            </a:r>
            <a:r>
              <a:rPr lang="en-US" dirty="0"/>
              <a:t>° </a:t>
            </a:r>
            <a:r>
              <a:rPr lang="tr-TR" dirty="0"/>
              <a:t>C altında </a:t>
            </a:r>
          </a:p>
          <a:p>
            <a:pPr lvl="1"/>
            <a:r>
              <a:rPr lang="en-US" dirty="0"/>
              <a:t>4 </a:t>
            </a:r>
            <a:r>
              <a:rPr lang="tr-TR" dirty="0"/>
              <a:t>Yanar 22</a:t>
            </a:r>
            <a:r>
              <a:rPr lang="en-US" dirty="0"/>
              <a:t>° </a:t>
            </a:r>
            <a:r>
              <a:rPr lang="tr-TR" dirty="0"/>
              <a:t>C altında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 rot="292600">
            <a:off x="3589818" y="1756093"/>
            <a:ext cx="4219575" cy="3124200"/>
          </a:xfrm>
          <a:prstGeom prst="rect">
            <a:avLst/>
          </a:prstGeom>
        </p:spPr>
      </p:pic>
      <p:cxnSp>
        <p:nvCxnSpPr>
          <p:cNvPr id="10" name="Curved Connector 9"/>
          <p:cNvCxnSpPr>
            <a:endCxn id="5" idx="0"/>
          </p:cNvCxnSpPr>
          <p:nvPr/>
        </p:nvCxnSpPr>
        <p:spPr>
          <a:xfrm rot="10800000" flipV="1">
            <a:off x="2691082" y="3243621"/>
            <a:ext cx="1740555" cy="518156"/>
          </a:xfrm>
          <a:prstGeom prst="curvedConnector2">
            <a:avLst/>
          </a:prstGeom>
          <a:ln w="38100">
            <a:headEnd type="none" w="lg" len="lg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urved Connector 14"/>
          <p:cNvCxnSpPr/>
          <p:nvPr/>
        </p:nvCxnSpPr>
        <p:spPr>
          <a:xfrm rot="16200000" flipV="1">
            <a:off x="4962631" y="1151727"/>
            <a:ext cx="870858" cy="773576"/>
          </a:xfrm>
          <a:prstGeom prst="curvedConnector3">
            <a:avLst>
              <a:gd name="adj1" fmla="val 115000"/>
            </a:avLst>
          </a:prstGeom>
          <a:ln w="38100">
            <a:headEnd type="none" w="lg" len="lg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urved Connector 16"/>
          <p:cNvCxnSpPr>
            <a:endCxn id="3" idx="1"/>
          </p:cNvCxnSpPr>
          <p:nvPr/>
        </p:nvCxnSpPr>
        <p:spPr>
          <a:xfrm>
            <a:off x="5699606" y="4471542"/>
            <a:ext cx="1312800" cy="920781"/>
          </a:xfrm>
          <a:prstGeom prst="curvedConnector3">
            <a:avLst>
              <a:gd name="adj1" fmla="val 50000"/>
            </a:avLst>
          </a:prstGeom>
          <a:ln w="38100">
            <a:headEnd type="none" w="lg" len="lg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 rot="5400000" flipH="1" flipV="1">
            <a:off x="6663867" y="1986650"/>
            <a:ext cx="992391" cy="966979"/>
          </a:xfrm>
          <a:prstGeom prst="curvedConnector3">
            <a:avLst>
              <a:gd name="adj1" fmla="val 104115"/>
            </a:avLst>
          </a:prstGeom>
          <a:ln w="38100">
            <a:headEnd type="none" w="lg" len="lg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867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397CDF-113E-4D80-A113-DC47F355BEEE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Hem </a:t>
            </a:r>
            <a:r>
              <a:rPr lang="en-US" dirty="0" err="1"/>
              <a:t>Alev</a:t>
            </a:r>
            <a:r>
              <a:rPr lang="en-US" dirty="0"/>
              <a:t> hem de </a:t>
            </a:r>
            <a:r>
              <a:rPr lang="en-US" dirty="0" err="1"/>
              <a:t>Patlayıcı</a:t>
            </a:r>
            <a:r>
              <a:rPr lang="en-US" dirty="0"/>
              <a:t> </a:t>
            </a:r>
            <a:r>
              <a:rPr lang="en-US" dirty="0" err="1"/>
              <a:t>piktogram</a:t>
            </a:r>
            <a:r>
              <a:rPr lang="en-US" dirty="0"/>
              <a:t>, </a:t>
            </a:r>
            <a:r>
              <a:rPr lang="en-US" dirty="0" err="1"/>
              <a:t>Kendiliğinden</a:t>
            </a:r>
            <a:r>
              <a:rPr lang="en-US" dirty="0"/>
              <a:t> </a:t>
            </a:r>
            <a:r>
              <a:rPr lang="en-US" dirty="0" err="1"/>
              <a:t>tepkimeye</a:t>
            </a:r>
            <a:r>
              <a:rPr lang="en-US" dirty="0"/>
              <a:t> </a:t>
            </a:r>
            <a:r>
              <a:rPr lang="en-US" dirty="0" err="1"/>
              <a:t>giren</a:t>
            </a:r>
            <a:r>
              <a:rPr lang="en-US" dirty="0"/>
              <a:t> </a:t>
            </a:r>
            <a:r>
              <a:rPr lang="en-US" dirty="0" err="1"/>
              <a:t>maddeler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karışımlar</a:t>
            </a:r>
            <a:r>
              <a:rPr lang="en-US" dirty="0"/>
              <a:t> (Tip B)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Organik</a:t>
            </a:r>
            <a:r>
              <a:rPr lang="en-US" dirty="0"/>
              <a:t> </a:t>
            </a:r>
            <a:r>
              <a:rPr lang="en-US" dirty="0" err="1"/>
              <a:t>peroksitler</a:t>
            </a:r>
            <a:r>
              <a:rPr lang="en-US" dirty="0"/>
              <a:t> (Tip B)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kullanılır</a:t>
            </a:r>
            <a:endParaRPr lang="en-US" dirty="0"/>
          </a:p>
          <a:p>
            <a:r>
              <a:rPr lang="en-US" dirty="0"/>
              <a:t>“</a:t>
            </a:r>
            <a:r>
              <a:rPr lang="en-US" dirty="0" err="1"/>
              <a:t>Aksi</a:t>
            </a:r>
            <a:r>
              <a:rPr lang="en-US" dirty="0"/>
              <a:t> </a:t>
            </a:r>
            <a:r>
              <a:rPr lang="en-US" dirty="0" err="1"/>
              <a:t>Sınıflandırılmamış</a:t>
            </a:r>
            <a:r>
              <a:rPr lang="en-US" dirty="0"/>
              <a:t> </a:t>
            </a:r>
            <a:r>
              <a:rPr lang="en-US" dirty="0" err="1"/>
              <a:t>Fiziksel</a:t>
            </a:r>
            <a:r>
              <a:rPr lang="en-US" dirty="0"/>
              <a:t> </a:t>
            </a:r>
            <a:r>
              <a:rPr lang="en-US" dirty="0" err="1"/>
              <a:t>Tehlikeler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Aksi</a:t>
            </a:r>
            <a:r>
              <a:rPr lang="en-US" dirty="0"/>
              <a:t> </a:t>
            </a:r>
            <a:r>
              <a:rPr lang="en-US" dirty="0" err="1"/>
              <a:t>Sınıflandırılmamış</a:t>
            </a:r>
            <a:r>
              <a:rPr lang="en-US" dirty="0"/>
              <a:t> </a:t>
            </a:r>
            <a:r>
              <a:rPr lang="en-US" dirty="0" err="1"/>
              <a:t>Sağlık</a:t>
            </a:r>
            <a:r>
              <a:rPr lang="en-US" dirty="0"/>
              <a:t> </a:t>
            </a:r>
            <a:r>
              <a:rPr lang="en-US" dirty="0" err="1"/>
              <a:t>Tehlikeleri</a:t>
            </a:r>
            <a:r>
              <a:rPr lang="en-US" dirty="0"/>
              <a:t>" </a:t>
            </a:r>
            <a:r>
              <a:rPr lang="en-US" dirty="0" err="1"/>
              <a:t>sınıflarında</a:t>
            </a:r>
            <a:r>
              <a:rPr lang="en-US" dirty="0"/>
              <a:t>, </a:t>
            </a:r>
            <a:r>
              <a:rPr lang="en-US" dirty="0" err="1"/>
              <a:t>tanımlanan</a:t>
            </a:r>
            <a:r>
              <a:rPr lang="en-US" dirty="0"/>
              <a:t> </a:t>
            </a:r>
            <a:r>
              <a:rPr lang="en-US" dirty="0" err="1"/>
              <a:t>tehlikeye</a:t>
            </a:r>
            <a:r>
              <a:rPr lang="en-US" dirty="0"/>
              <a:t> </a:t>
            </a:r>
            <a:r>
              <a:rPr lang="en-US" dirty="0" err="1"/>
              <a:t>uygun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GHS </a:t>
            </a:r>
            <a:r>
              <a:rPr lang="en-US" dirty="0" err="1"/>
              <a:t>piktogramı</a:t>
            </a:r>
            <a:r>
              <a:rPr lang="en-US" dirty="0"/>
              <a:t> </a:t>
            </a:r>
            <a:r>
              <a:rPr lang="en-US" dirty="0" err="1"/>
              <a:t>bulunmalıdır</a:t>
            </a:r>
            <a:r>
              <a:rPr lang="en-US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99B6FC-3CDC-4970-B7E6-4ACCA664B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15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1154956-8364-465B-938A-61C454E31C2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00807" y="1187982"/>
            <a:ext cx="7043225" cy="5116269"/>
          </a:xfrm>
        </p:spPr>
        <p:txBody>
          <a:bodyPr/>
          <a:lstStyle/>
          <a:p>
            <a:r>
              <a:rPr lang="en-US" dirty="0" err="1"/>
              <a:t>Infografik</a:t>
            </a:r>
            <a:r>
              <a:rPr lang="en-US" dirty="0"/>
              <a:t>,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konuyla</a:t>
            </a:r>
            <a:r>
              <a:rPr lang="en-US" dirty="0"/>
              <a:t> </a:t>
            </a:r>
            <a:r>
              <a:rPr lang="en-US" dirty="0" err="1"/>
              <a:t>ilgili</a:t>
            </a:r>
            <a:r>
              <a:rPr lang="en-US" dirty="0"/>
              <a:t> </a:t>
            </a:r>
            <a:r>
              <a:rPr lang="en-US" dirty="0" err="1"/>
              <a:t>anlaşılması</a:t>
            </a:r>
            <a:r>
              <a:rPr lang="en-US" dirty="0"/>
              <a:t> </a:t>
            </a:r>
            <a:r>
              <a:rPr lang="en-US" dirty="0" err="1"/>
              <a:t>kolay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genel</a:t>
            </a:r>
            <a:r>
              <a:rPr lang="en-US" dirty="0"/>
              <a:t> </a:t>
            </a:r>
            <a:r>
              <a:rPr lang="en-US" dirty="0" err="1"/>
              <a:t>bakış</a:t>
            </a:r>
            <a:r>
              <a:rPr lang="en-US" dirty="0"/>
              <a:t> </a:t>
            </a:r>
            <a:r>
              <a:rPr lang="en-US" dirty="0" err="1"/>
              <a:t>sağlayan</a:t>
            </a:r>
            <a:r>
              <a:rPr lang="en-US" dirty="0"/>
              <a:t> </a:t>
            </a:r>
            <a:r>
              <a:rPr lang="en-US" dirty="0" err="1"/>
              <a:t>görüntü</a:t>
            </a:r>
            <a:r>
              <a:rPr lang="en-US" dirty="0"/>
              <a:t>, </a:t>
            </a:r>
            <a:r>
              <a:rPr lang="en-US" dirty="0" err="1"/>
              <a:t>grafik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minimal </a:t>
            </a:r>
            <a:r>
              <a:rPr lang="en-US" dirty="0" err="1"/>
              <a:t>metin</a:t>
            </a:r>
            <a:r>
              <a:rPr lang="en-US" dirty="0"/>
              <a:t> </a:t>
            </a:r>
            <a:r>
              <a:rPr lang="en-US" dirty="0" err="1"/>
              <a:t>koleksiyonudur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E2E972-7B08-43E1-A28A-819A51424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98" y="337574"/>
            <a:ext cx="6686844" cy="903531"/>
          </a:xfrm>
        </p:spPr>
        <p:txBody>
          <a:bodyPr>
            <a:normAutofit fontScale="90000"/>
          </a:bodyPr>
          <a:lstStyle/>
          <a:p>
            <a:r>
              <a:rPr lang="en-US" sz="3200" b="1" dirty="0" err="1"/>
              <a:t>İnfografikler</a:t>
            </a:r>
            <a:r>
              <a:rPr lang="en-US" sz="3200" b="1" dirty="0"/>
              <a:t>: </a:t>
            </a:r>
            <a:r>
              <a:rPr lang="en-US" sz="3200" b="1" dirty="0" err="1"/>
              <a:t>tedbirler</a:t>
            </a:r>
            <a:r>
              <a:rPr lang="en-US" sz="3200" b="1" dirty="0"/>
              <a:t> </a:t>
            </a:r>
            <a:r>
              <a:rPr lang="en-US" sz="3200" b="1" dirty="0" err="1"/>
              <a:t>için</a:t>
            </a:r>
            <a:r>
              <a:rPr lang="en-US" sz="3200" b="1" dirty="0"/>
              <a:t> </a:t>
            </a:r>
            <a:r>
              <a:rPr lang="en-US" sz="3200" b="1" dirty="0" err="1"/>
              <a:t>kısa</a:t>
            </a:r>
            <a:r>
              <a:rPr lang="en-US" sz="3200" b="1" dirty="0"/>
              <a:t> </a:t>
            </a:r>
            <a:r>
              <a:rPr lang="en-US" sz="3200" b="1" dirty="0" err="1"/>
              <a:t>bilgi</a:t>
            </a:r>
            <a:r>
              <a:rPr lang="en-US" sz="3200" b="1" dirty="0"/>
              <a:t> </a:t>
            </a:r>
            <a:r>
              <a:rPr lang="en-US" sz="3200" b="1" dirty="0" err="1"/>
              <a:t>görselleri</a:t>
            </a:r>
            <a:endParaRPr lang="en-US" sz="3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0DEA48-B11A-4AF5-A649-4CF514EF8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995" y="2595859"/>
            <a:ext cx="3924567" cy="39245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92D59C-AD6D-44EF-894A-262000E8D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758" y="337575"/>
            <a:ext cx="4358479" cy="60910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61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EC8125-DF51-473B-815D-A28D85ACA1D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90733" y="555833"/>
            <a:ext cx="7186575" cy="5746333"/>
          </a:xfrm>
        </p:spPr>
        <p:txBody>
          <a:bodyPr>
            <a:normAutofit/>
          </a:bodyPr>
          <a:lstStyle/>
          <a:p>
            <a:pPr algn="just"/>
            <a:r>
              <a:rPr lang="en-US" sz="2400" dirty="0" err="1"/>
              <a:t>Piktogramları</a:t>
            </a:r>
            <a:r>
              <a:rPr lang="en-US" sz="2400" dirty="0"/>
              <a:t> </a:t>
            </a:r>
            <a:r>
              <a:rPr lang="en-US" sz="2400" dirty="0" err="1"/>
              <a:t>kullanarak</a:t>
            </a:r>
            <a:r>
              <a:rPr lang="en-US" sz="2400" dirty="0"/>
              <a:t> da </a:t>
            </a:r>
            <a:r>
              <a:rPr lang="en-US" sz="2400" dirty="0" err="1"/>
              <a:t>infografik</a:t>
            </a:r>
            <a:r>
              <a:rPr lang="en-US" sz="2400" dirty="0"/>
              <a:t> </a:t>
            </a:r>
            <a:r>
              <a:rPr lang="en-US" sz="2400" dirty="0" err="1"/>
              <a:t>hazırlanabilir</a:t>
            </a:r>
            <a:r>
              <a:rPr lang="en-US" sz="2400" dirty="0"/>
              <a:t>.</a:t>
            </a:r>
          </a:p>
          <a:p>
            <a:pPr algn="just"/>
            <a:r>
              <a:rPr lang="en-US" sz="2400" dirty="0" err="1"/>
              <a:t>Laboratuvarınızda</a:t>
            </a:r>
            <a:r>
              <a:rPr lang="en-US" sz="2400" dirty="0"/>
              <a:t> </a:t>
            </a:r>
            <a:r>
              <a:rPr lang="en-US" sz="2400" dirty="0" err="1"/>
              <a:t>maksimum</a:t>
            </a:r>
            <a:r>
              <a:rPr lang="en-US" sz="2400" dirty="0"/>
              <a:t> </a:t>
            </a:r>
            <a:r>
              <a:rPr lang="en-US" sz="2400" dirty="0" err="1"/>
              <a:t>güvenliği</a:t>
            </a:r>
            <a:r>
              <a:rPr lang="en-US" sz="2400" dirty="0"/>
              <a:t> </a:t>
            </a:r>
            <a:r>
              <a:rPr lang="en-US" sz="2400" dirty="0" err="1"/>
              <a:t>sağlamak</a:t>
            </a:r>
            <a:r>
              <a:rPr lang="en-US" sz="2400" dirty="0"/>
              <a:t> </a:t>
            </a:r>
            <a:r>
              <a:rPr lang="en-US" sz="2400" dirty="0" err="1"/>
              <a:t>için</a:t>
            </a:r>
            <a:r>
              <a:rPr lang="en-US" sz="2400" dirty="0"/>
              <a:t> </a:t>
            </a:r>
            <a:r>
              <a:rPr lang="en-US" sz="2400" dirty="0" err="1"/>
              <a:t>yasal</a:t>
            </a:r>
            <a:r>
              <a:rPr lang="en-US" sz="2400" dirty="0"/>
              <a:t> </a:t>
            </a:r>
            <a:r>
              <a:rPr lang="en-US" sz="2400" dirty="0" err="1"/>
              <a:t>zorunluluklara</a:t>
            </a:r>
            <a:r>
              <a:rPr lang="en-US" sz="2400" dirty="0"/>
              <a:t> </a:t>
            </a:r>
            <a:r>
              <a:rPr lang="en-US" sz="2400" dirty="0" err="1"/>
              <a:t>ek</a:t>
            </a:r>
            <a:r>
              <a:rPr lang="en-US" sz="2400" dirty="0"/>
              <a:t> </a:t>
            </a:r>
            <a:r>
              <a:rPr lang="en-US" sz="2400" dirty="0" err="1"/>
              <a:t>olarak</a:t>
            </a:r>
            <a:r>
              <a:rPr lang="en-US" sz="2400" dirty="0"/>
              <a:t> </a:t>
            </a:r>
            <a:r>
              <a:rPr lang="en-US" sz="2400" dirty="0" err="1"/>
              <a:t>rutin</a:t>
            </a:r>
            <a:r>
              <a:rPr lang="en-US" sz="2400" dirty="0"/>
              <a:t> </a:t>
            </a:r>
            <a:r>
              <a:rPr lang="en-US" sz="2400" dirty="0" err="1"/>
              <a:t>uyulması</a:t>
            </a:r>
            <a:r>
              <a:rPr lang="en-US" sz="2400" dirty="0"/>
              <a:t> </a:t>
            </a:r>
            <a:r>
              <a:rPr lang="en-US" sz="2400" dirty="0" err="1"/>
              <a:t>gereken</a:t>
            </a:r>
            <a:r>
              <a:rPr lang="en-US" sz="2400" dirty="0"/>
              <a:t> </a:t>
            </a:r>
            <a:r>
              <a:rPr lang="en-US" sz="2400" dirty="0" err="1"/>
              <a:t>hijyen</a:t>
            </a:r>
            <a:r>
              <a:rPr lang="en-US" sz="2400" dirty="0"/>
              <a:t>, </a:t>
            </a:r>
            <a:r>
              <a:rPr lang="en-US" sz="2400" dirty="0" err="1"/>
              <a:t>cihaz</a:t>
            </a:r>
            <a:r>
              <a:rPr lang="en-US" sz="2400" dirty="0"/>
              <a:t> </a:t>
            </a:r>
            <a:r>
              <a:rPr lang="en-US" sz="2400" dirty="0" err="1"/>
              <a:t>kontrolü</a:t>
            </a:r>
            <a:r>
              <a:rPr lang="en-US" sz="2400" dirty="0"/>
              <a:t>, </a:t>
            </a:r>
            <a:r>
              <a:rPr lang="en-US" sz="2400" dirty="0" err="1"/>
              <a:t>numune</a:t>
            </a:r>
            <a:r>
              <a:rPr lang="en-US" sz="2400" dirty="0"/>
              <a:t> </a:t>
            </a:r>
            <a:r>
              <a:rPr lang="en-US" sz="2400" dirty="0" err="1"/>
              <a:t>kontrolü</a:t>
            </a:r>
            <a:r>
              <a:rPr lang="en-US" sz="2400" dirty="0"/>
              <a:t> </a:t>
            </a:r>
            <a:r>
              <a:rPr lang="en-US" sz="2400" dirty="0" err="1"/>
              <a:t>ve</a:t>
            </a:r>
            <a:r>
              <a:rPr lang="en-US" sz="2400" dirty="0"/>
              <a:t> </a:t>
            </a:r>
            <a:r>
              <a:rPr lang="en-US" sz="2400" dirty="0" err="1"/>
              <a:t>dağıtımı</a:t>
            </a:r>
            <a:r>
              <a:rPr lang="en-US" sz="2400" dirty="0"/>
              <a:t> </a:t>
            </a:r>
            <a:r>
              <a:rPr lang="en-US" sz="2400" dirty="0" err="1"/>
              <a:t>gibi</a:t>
            </a:r>
            <a:r>
              <a:rPr lang="en-US" sz="2400" dirty="0"/>
              <a:t> </a:t>
            </a:r>
            <a:r>
              <a:rPr lang="en-US" sz="2400" dirty="0" err="1"/>
              <a:t>işlemlere</a:t>
            </a:r>
            <a:r>
              <a:rPr lang="en-US" sz="2400" dirty="0"/>
              <a:t> </a:t>
            </a:r>
            <a:r>
              <a:rPr lang="en-US" sz="2400" dirty="0" err="1"/>
              <a:t>ait</a:t>
            </a:r>
            <a:r>
              <a:rPr lang="en-US" sz="2400" dirty="0"/>
              <a:t> </a:t>
            </a:r>
            <a:r>
              <a:rPr lang="en-US" sz="2400" dirty="0" err="1"/>
              <a:t>infografikler</a:t>
            </a:r>
            <a:r>
              <a:rPr lang="en-US" sz="2400" dirty="0"/>
              <a:t> </a:t>
            </a:r>
            <a:r>
              <a:rPr lang="en-US" sz="2400" dirty="0" err="1"/>
              <a:t>hazırlatarak</a:t>
            </a:r>
            <a:r>
              <a:rPr lang="en-US" sz="2400" dirty="0"/>
              <a:t> </a:t>
            </a:r>
            <a:r>
              <a:rPr lang="en-US" sz="2400" dirty="0" err="1"/>
              <a:t>görünür</a:t>
            </a:r>
            <a:r>
              <a:rPr lang="en-US" sz="2400" dirty="0"/>
              <a:t> </a:t>
            </a:r>
            <a:r>
              <a:rPr lang="en-US" sz="2400" dirty="0" err="1"/>
              <a:t>yerlere</a:t>
            </a:r>
            <a:r>
              <a:rPr lang="en-US" sz="2400" dirty="0"/>
              <a:t> </a:t>
            </a:r>
            <a:r>
              <a:rPr lang="en-US" sz="2400" dirty="0" err="1"/>
              <a:t>asmanız</a:t>
            </a:r>
            <a:r>
              <a:rPr lang="en-US" sz="2400" dirty="0"/>
              <a:t> </a:t>
            </a:r>
            <a:r>
              <a:rPr lang="en-US" sz="2400" dirty="0" err="1"/>
              <a:t>önemlidir</a:t>
            </a:r>
            <a:r>
              <a:rPr lang="en-US" sz="2400" dirty="0"/>
              <a:t>.</a:t>
            </a:r>
          </a:p>
          <a:p>
            <a:pPr algn="just"/>
            <a:r>
              <a:rPr lang="en-US" sz="2400" dirty="0" err="1"/>
              <a:t>Infografiklerle</a:t>
            </a:r>
            <a:r>
              <a:rPr lang="en-US" sz="2400" dirty="0"/>
              <a:t> </a:t>
            </a:r>
            <a:r>
              <a:rPr lang="en-US" sz="2400" dirty="0" err="1"/>
              <a:t>bir</a:t>
            </a:r>
            <a:r>
              <a:rPr lang="en-US" sz="2400" dirty="0"/>
              <a:t> </a:t>
            </a:r>
            <a:r>
              <a:rPr lang="en-US" sz="2400" dirty="0" err="1"/>
              <a:t>cihazın</a:t>
            </a:r>
            <a:r>
              <a:rPr lang="en-US" sz="2400" dirty="0"/>
              <a:t> </a:t>
            </a:r>
            <a:r>
              <a:rPr lang="en-US" sz="2400" dirty="0" err="1"/>
              <a:t>rutin</a:t>
            </a:r>
            <a:r>
              <a:rPr lang="en-US" sz="2400" dirty="0"/>
              <a:t> </a:t>
            </a:r>
            <a:r>
              <a:rPr lang="en-US" sz="2400" dirty="0" err="1"/>
              <a:t>çalışma</a:t>
            </a:r>
            <a:r>
              <a:rPr lang="en-US" sz="2400" dirty="0"/>
              <a:t> </a:t>
            </a:r>
            <a:r>
              <a:rPr lang="en-US" sz="2400" dirty="0" err="1"/>
              <a:t>protokolünü</a:t>
            </a:r>
            <a:r>
              <a:rPr lang="en-US" sz="2400" dirty="0"/>
              <a:t> (SOP: Standard </a:t>
            </a:r>
            <a:r>
              <a:rPr lang="en-US" sz="2400" dirty="0" err="1"/>
              <a:t>operasyon</a:t>
            </a:r>
            <a:r>
              <a:rPr lang="en-US" sz="2400" dirty="0"/>
              <a:t> </a:t>
            </a:r>
            <a:r>
              <a:rPr lang="en-US" sz="2400" dirty="0" err="1"/>
              <a:t>protokolü</a:t>
            </a:r>
            <a:r>
              <a:rPr lang="en-US" sz="2400" dirty="0"/>
              <a:t>) de </a:t>
            </a:r>
            <a:r>
              <a:rPr lang="en-US" sz="2400" dirty="0" err="1"/>
              <a:t>hazırlayıp</a:t>
            </a:r>
            <a:r>
              <a:rPr lang="en-US" sz="2400" dirty="0"/>
              <a:t> laboratuvar </a:t>
            </a:r>
            <a:r>
              <a:rPr lang="en-US" sz="2400" dirty="0" err="1"/>
              <a:t>personelinin</a:t>
            </a:r>
            <a:r>
              <a:rPr lang="en-US" sz="2400" dirty="0"/>
              <a:t> </a:t>
            </a:r>
            <a:r>
              <a:rPr lang="en-US" sz="2400" dirty="0" err="1"/>
              <a:t>kullanacağı</a:t>
            </a:r>
            <a:r>
              <a:rPr lang="en-US" sz="2400" dirty="0"/>
              <a:t> </a:t>
            </a:r>
            <a:r>
              <a:rPr lang="en-US" sz="2400" dirty="0" err="1"/>
              <a:t>cihazın</a:t>
            </a:r>
            <a:r>
              <a:rPr lang="en-US" sz="2400" dirty="0"/>
              <a:t> </a:t>
            </a:r>
            <a:r>
              <a:rPr lang="en-US" sz="2400" dirty="0" err="1"/>
              <a:t>yakınına</a:t>
            </a:r>
            <a:r>
              <a:rPr lang="en-US" sz="2400" dirty="0"/>
              <a:t> </a:t>
            </a:r>
            <a:r>
              <a:rPr lang="en-US" sz="2400" dirty="0" err="1"/>
              <a:t>asabilirsiniz</a:t>
            </a:r>
            <a:r>
              <a:rPr lang="en-US" sz="2400" dirty="0"/>
              <a:t>.</a:t>
            </a:r>
          </a:p>
          <a:p>
            <a:pPr algn="just"/>
            <a:r>
              <a:rPr lang="en-US" sz="2400" dirty="0" err="1"/>
              <a:t>Piktogramlar</a:t>
            </a:r>
            <a:r>
              <a:rPr lang="en-US" sz="2400" dirty="0"/>
              <a:t> </a:t>
            </a:r>
            <a:r>
              <a:rPr lang="en-US" sz="2400" dirty="0" err="1"/>
              <a:t>ve</a:t>
            </a:r>
            <a:r>
              <a:rPr lang="en-US" sz="2400" dirty="0"/>
              <a:t> </a:t>
            </a:r>
            <a:r>
              <a:rPr lang="en-US" sz="2400" dirty="0" err="1"/>
              <a:t>grafik</a:t>
            </a:r>
            <a:r>
              <a:rPr lang="en-US" sz="2400" dirty="0"/>
              <a:t> </a:t>
            </a:r>
            <a:r>
              <a:rPr lang="en-US" sz="2400" dirty="0" err="1"/>
              <a:t>görseller</a:t>
            </a:r>
            <a:r>
              <a:rPr lang="en-US" sz="2400" dirty="0"/>
              <a:t>  </a:t>
            </a:r>
            <a:r>
              <a:rPr lang="en-US" sz="2400" dirty="0" err="1"/>
              <a:t>dışında</a:t>
            </a:r>
            <a:r>
              <a:rPr lang="en-US" sz="2400" dirty="0"/>
              <a:t>  </a:t>
            </a:r>
            <a:r>
              <a:rPr lang="en-US" sz="2400" dirty="0" err="1"/>
              <a:t>deneysel</a:t>
            </a:r>
            <a:r>
              <a:rPr lang="en-US" sz="2400" dirty="0"/>
              <a:t> </a:t>
            </a:r>
            <a:r>
              <a:rPr lang="en-US" sz="2400" dirty="0" err="1"/>
              <a:t>ve</a:t>
            </a:r>
            <a:r>
              <a:rPr lang="en-US" sz="2400" dirty="0"/>
              <a:t> </a:t>
            </a:r>
            <a:r>
              <a:rPr lang="en-US" sz="2400" dirty="0" err="1"/>
              <a:t>analizsel</a:t>
            </a:r>
            <a:r>
              <a:rPr lang="en-US" sz="2400" dirty="0"/>
              <a:t> </a:t>
            </a:r>
            <a:r>
              <a:rPr lang="en-US" sz="2400" dirty="0" err="1"/>
              <a:t>infografikler</a:t>
            </a:r>
            <a:r>
              <a:rPr lang="en-US" sz="2400" dirty="0"/>
              <a:t> </a:t>
            </a:r>
            <a:r>
              <a:rPr lang="en-US" sz="2400" dirty="0" err="1"/>
              <a:t>için</a:t>
            </a:r>
            <a:r>
              <a:rPr lang="en-US" sz="2400" dirty="0"/>
              <a:t> </a:t>
            </a:r>
            <a:r>
              <a:rPr lang="en-US" sz="2400" dirty="0" err="1"/>
              <a:t>uygulama</a:t>
            </a:r>
            <a:r>
              <a:rPr lang="en-US" sz="2400" dirty="0"/>
              <a:t> </a:t>
            </a:r>
            <a:r>
              <a:rPr lang="en-US" sz="2400" dirty="0" err="1"/>
              <a:t>sırasında</a:t>
            </a:r>
            <a:r>
              <a:rPr lang="en-US" sz="2400" dirty="0"/>
              <a:t> </a:t>
            </a:r>
            <a:r>
              <a:rPr lang="en-US" sz="2400" dirty="0" err="1"/>
              <a:t>seri</a:t>
            </a:r>
            <a:r>
              <a:rPr lang="en-US" sz="2400" dirty="0"/>
              <a:t> </a:t>
            </a:r>
            <a:r>
              <a:rPr lang="en-US" sz="2400" dirty="0" err="1"/>
              <a:t>halde</a:t>
            </a:r>
            <a:r>
              <a:rPr lang="en-US" sz="2400" dirty="0"/>
              <a:t> </a:t>
            </a:r>
            <a:r>
              <a:rPr lang="en-US" sz="2400" dirty="0" err="1"/>
              <a:t>fotoğraflar</a:t>
            </a:r>
            <a:r>
              <a:rPr lang="en-US" sz="2400" dirty="0"/>
              <a:t> </a:t>
            </a:r>
            <a:r>
              <a:rPr lang="en-US" sz="2400" dirty="0" err="1"/>
              <a:t>çekerek</a:t>
            </a:r>
            <a:r>
              <a:rPr lang="en-US" sz="2400" dirty="0"/>
              <a:t> </a:t>
            </a:r>
            <a:r>
              <a:rPr lang="en-US" sz="2400" dirty="0" err="1"/>
              <a:t>bunları</a:t>
            </a:r>
            <a:r>
              <a:rPr lang="en-US" sz="2400" dirty="0"/>
              <a:t>  word/</a:t>
            </a:r>
            <a:r>
              <a:rPr lang="en-US" sz="2400" dirty="0" err="1"/>
              <a:t>powerpoint</a:t>
            </a:r>
            <a:r>
              <a:rPr lang="en-US" sz="2400" dirty="0"/>
              <a:t> </a:t>
            </a:r>
            <a:r>
              <a:rPr lang="en-US" sz="2400" dirty="0" err="1"/>
              <a:t>dosyasına</a:t>
            </a:r>
            <a:r>
              <a:rPr lang="en-US" sz="2400" dirty="0"/>
              <a:t> </a:t>
            </a:r>
            <a:r>
              <a:rPr lang="en-US" sz="2400" dirty="0" err="1"/>
              <a:t>atabilir</a:t>
            </a:r>
            <a:r>
              <a:rPr lang="en-US" sz="2400" dirty="0"/>
              <a:t>, </a:t>
            </a:r>
            <a:r>
              <a:rPr lang="en-US" sz="2400" dirty="0" err="1"/>
              <a:t>burada</a:t>
            </a:r>
            <a:r>
              <a:rPr lang="en-US" sz="2400" dirty="0"/>
              <a:t> </a:t>
            </a:r>
            <a:r>
              <a:rPr lang="en-US" sz="2400" dirty="0" err="1"/>
              <a:t>gerekli</a:t>
            </a:r>
            <a:r>
              <a:rPr lang="en-US" sz="2400" dirty="0"/>
              <a:t> </a:t>
            </a:r>
            <a:r>
              <a:rPr lang="en-US" sz="2400" dirty="0" err="1"/>
              <a:t>yazılı</a:t>
            </a:r>
            <a:r>
              <a:rPr lang="en-US" sz="2400" dirty="0"/>
              <a:t> </a:t>
            </a:r>
            <a:r>
              <a:rPr lang="en-US" sz="2400" dirty="0" err="1"/>
              <a:t>bilgileri</a:t>
            </a:r>
            <a:r>
              <a:rPr lang="en-US" sz="2400" dirty="0"/>
              <a:t> </a:t>
            </a:r>
            <a:r>
              <a:rPr lang="en-US" sz="2400" dirty="0" err="1"/>
              <a:t>ekleyebilirsiniz</a:t>
            </a:r>
            <a:r>
              <a:rPr lang="en-US" sz="2400" dirty="0"/>
              <a:t>.</a:t>
            </a:r>
          </a:p>
          <a:p>
            <a:pPr algn="just"/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200DEA-02C7-43AD-91D3-8B01A7030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6137" y="168812"/>
            <a:ext cx="3226003" cy="49304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75AAEC-AF8E-43DD-90EC-52EFF3F70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9138" y="3900346"/>
            <a:ext cx="2382129" cy="26093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997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6457F-D7CF-4036-8818-7C2A06D2A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B2107-A0F1-4212-A36F-9D1799F0D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37739E-7093-4A63-AC4D-49FBAC5EF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Doç. Dr. Yasemin G. İŞGÖR/Modül-1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043915-513D-410A-A3AA-1CB122E18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81EB-61AD-4D4A-AF51-4429187E4BFC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A71F0E-94D2-4095-A1DB-7F027C93C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10" y="0"/>
            <a:ext cx="485059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E2BC27-6A8E-4DA2-A9C0-071E2CD9F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4852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298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5588A2-0B7A-4833-B1C7-2E9FBC399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519" y="569728"/>
            <a:ext cx="7620660" cy="57185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8E4AEB-2ED8-4ECD-860C-055530648C68}"/>
              </a:ext>
            </a:extLst>
          </p:cNvPr>
          <p:cNvSpPr txBox="1"/>
          <p:nvPr/>
        </p:nvSpPr>
        <p:spPr>
          <a:xfrm>
            <a:off x="363085" y="1707832"/>
            <a:ext cx="1683434" cy="147732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dirty="0" err="1"/>
              <a:t>Aşama</a:t>
            </a:r>
            <a:r>
              <a:rPr lang="en-US" dirty="0"/>
              <a:t> 1: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Numune</a:t>
            </a:r>
            <a:r>
              <a:rPr lang="en-US" dirty="0"/>
              <a:t> </a:t>
            </a:r>
            <a:r>
              <a:rPr lang="en-US" dirty="0" err="1"/>
              <a:t>yükleme</a:t>
            </a:r>
            <a:r>
              <a:rPr lang="en-US" dirty="0"/>
              <a:t> </a:t>
            </a:r>
            <a:r>
              <a:rPr lang="en-US" dirty="0" err="1"/>
              <a:t>miktarı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özel</a:t>
            </a:r>
            <a:r>
              <a:rPr lang="en-US" dirty="0"/>
              <a:t> </a:t>
            </a:r>
            <a:r>
              <a:rPr lang="en-US" dirty="0" err="1"/>
              <a:t>şartları</a:t>
            </a:r>
            <a:r>
              <a:rPr lang="en-US" dirty="0"/>
              <a:t> </a:t>
            </a:r>
            <a:r>
              <a:rPr lang="en-US" dirty="0" err="1"/>
              <a:t>yazabilirsiniz</a:t>
            </a:r>
            <a:r>
              <a:rPr lang="en-US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5D83E1-1290-4056-B04B-1D3B3949FDEA}"/>
              </a:ext>
            </a:extLst>
          </p:cNvPr>
          <p:cNvSpPr txBox="1"/>
          <p:nvPr/>
        </p:nvSpPr>
        <p:spPr>
          <a:xfrm>
            <a:off x="5074755" y="250213"/>
            <a:ext cx="2042490" cy="147732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dirty="0" err="1"/>
              <a:t>Aşama</a:t>
            </a:r>
            <a:r>
              <a:rPr lang="en-US" dirty="0"/>
              <a:t> 2:</a:t>
            </a:r>
          </a:p>
          <a:p>
            <a:pPr algn="ctr"/>
            <a:r>
              <a:rPr lang="en-US" dirty="0" err="1"/>
              <a:t>elektroforez</a:t>
            </a:r>
            <a:r>
              <a:rPr lang="en-US" dirty="0"/>
              <a:t> </a:t>
            </a:r>
            <a:r>
              <a:rPr lang="en-US" dirty="0" err="1"/>
              <a:t>sonrası</a:t>
            </a:r>
            <a:r>
              <a:rPr lang="en-US" dirty="0"/>
              <a:t> </a:t>
            </a:r>
            <a:r>
              <a:rPr lang="en-US" dirty="0" err="1"/>
              <a:t>jeli</a:t>
            </a:r>
            <a:r>
              <a:rPr lang="en-US" dirty="0"/>
              <a:t> </a:t>
            </a:r>
            <a:r>
              <a:rPr lang="en-US" dirty="0" err="1"/>
              <a:t>kasetten</a:t>
            </a:r>
            <a:r>
              <a:rPr lang="en-US" dirty="0"/>
              <a:t> </a:t>
            </a:r>
            <a:r>
              <a:rPr lang="en-US" dirty="0" err="1"/>
              <a:t>ayırma</a:t>
            </a:r>
            <a:r>
              <a:rPr lang="en-US" dirty="0"/>
              <a:t> </a:t>
            </a:r>
            <a:r>
              <a:rPr lang="en-US" dirty="0" err="1"/>
              <a:t>işlemini</a:t>
            </a:r>
            <a:r>
              <a:rPr lang="en-US" dirty="0"/>
              <a:t> </a:t>
            </a:r>
            <a:r>
              <a:rPr lang="en-US" dirty="0" err="1"/>
              <a:t>kısaca</a:t>
            </a:r>
            <a:r>
              <a:rPr lang="en-US" dirty="0"/>
              <a:t> </a:t>
            </a:r>
            <a:r>
              <a:rPr lang="en-US" dirty="0" err="1"/>
              <a:t>yazabilirsiniz</a:t>
            </a:r>
            <a:r>
              <a:rPr lang="en-US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799133-DF5E-4077-A57F-2C8DA813FE63}"/>
              </a:ext>
            </a:extLst>
          </p:cNvPr>
          <p:cNvSpPr txBox="1"/>
          <p:nvPr/>
        </p:nvSpPr>
        <p:spPr>
          <a:xfrm>
            <a:off x="9667179" y="1662845"/>
            <a:ext cx="2042490" cy="147732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dirty="0" err="1"/>
              <a:t>Aşama</a:t>
            </a:r>
            <a:r>
              <a:rPr lang="en-US" dirty="0"/>
              <a:t> 3:</a:t>
            </a:r>
          </a:p>
          <a:p>
            <a:pPr algn="ctr"/>
            <a:r>
              <a:rPr lang="en-US" dirty="0"/>
              <a:t>Western blot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paketlemenin</a:t>
            </a:r>
            <a:r>
              <a:rPr lang="en-US" dirty="0"/>
              <a:t> </a:t>
            </a:r>
            <a:r>
              <a:rPr lang="en-US" dirty="0" err="1"/>
              <a:t>kritik</a:t>
            </a:r>
            <a:r>
              <a:rPr lang="en-US" dirty="0"/>
              <a:t> </a:t>
            </a:r>
            <a:r>
              <a:rPr lang="en-US" dirty="0" err="1"/>
              <a:t>noktalarını</a:t>
            </a:r>
            <a:r>
              <a:rPr lang="en-US" dirty="0"/>
              <a:t> </a:t>
            </a:r>
            <a:r>
              <a:rPr lang="en-US" dirty="0" err="1"/>
              <a:t>yazabilirsiniz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5C23DB-9C32-4727-B2B0-CBD36B38F40B}"/>
              </a:ext>
            </a:extLst>
          </p:cNvPr>
          <p:cNvSpPr txBox="1"/>
          <p:nvPr/>
        </p:nvSpPr>
        <p:spPr>
          <a:xfrm>
            <a:off x="9667179" y="4594992"/>
            <a:ext cx="2042490" cy="120032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 anchorCtr="1">
            <a:spAutoFit/>
          </a:bodyPr>
          <a:lstStyle/>
          <a:p>
            <a:pPr algn="ctr"/>
            <a:r>
              <a:rPr lang="en-US" dirty="0" err="1"/>
              <a:t>Aşama</a:t>
            </a:r>
            <a:r>
              <a:rPr lang="en-US" dirty="0"/>
              <a:t> 4:</a:t>
            </a:r>
          </a:p>
          <a:p>
            <a:pPr algn="ctr"/>
            <a:r>
              <a:rPr lang="en-US" dirty="0"/>
              <a:t>Western blot </a:t>
            </a:r>
            <a:r>
              <a:rPr lang="en-US" dirty="0" err="1"/>
              <a:t>membranı</a:t>
            </a:r>
            <a:r>
              <a:rPr lang="en-US" dirty="0"/>
              <a:t> transfer </a:t>
            </a:r>
            <a:r>
              <a:rPr lang="en-US" dirty="0" err="1"/>
              <a:t>etme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0F0DF2-CA49-41FA-8F53-61C4783C09F8}"/>
              </a:ext>
            </a:extLst>
          </p:cNvPr>
          <p:cNvSpPr txBox="1"/>
          <p:nvPr/>
        </p:nvSpPr>
        <p:spPr>
          <a:xfrm>
            <a:off x="5249923" y="5509392"/>
            <a:ext cx="2042490" cy="120032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 anchorCtr="1">
            <a:spAutoFit/>
          </a:bodyPr>
          <a:lstStyle/>
          <a:p>
            <a:pPr algn="ctr"/>
            <a:r>
              <a:rPr lang="en-US" dirty="0" err="1"/>
              <a:t>Aşama</a:t>
            </a:r>
            <a:r>
              <a:rPr lang="en-US" dirty="0"/>
              <a:t> 5:</a:t>
            </a:r>
          </a:p>
          <a:p>
            <a:pPr algn="ctr"/>
            <a:r>
              <a:rPr lang="en-US" dirty="0"/>
              <a:t>Western blot </a:t>
            </a:r>
            <a:r>
              <a:rPr lang="en-US" dirty="0" err="1"/>
              <a:t>membranı</a:t>
            </a:r>
            <a:r>
              <a:rPr lang="en-US" dirty="0"/>
              <a:t> </a:t>
            </a:r>
            <a:r>
              <a:rPr lang="en-US" dirty="0" err="1"/>
              <a:t>antikor</a:t>
            </a:r>
            <a:r>
              <a:rPr lang="en-US" dirty="0"/>
              <a:t>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yıkama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EA2F0B-80F5-456C-82AA-68A5C120412D}"/>
              </a:ext>
            </a:extLst>
          </p:cNvPr>
          <p:cNvSpPr txBox="1"/>
          <p:nvPr/>
        </p:nvSpPr>
        <p:spPr>
          <a:xfrm>
            <a:off x="604911" y="5509394"/>
            <a:ext cx="3962400" cy="120032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 anchorCtr="1">
            <a:spAutoFit/>
          </a:bodyPr>
          <a:lstStyle/>
          <a:p>
            <a:pPr algn="ctr"/>
            <a:r>
              <a:rPr lang="en-US" dirty="0" err="1"/>
              <a:t>Aşama</a:t>
            </a:r>
            <a:r>
              <a:rPr lang="en-US" dirty="0"/>
              <a:t> 6:</a:t>
            </a:r>
          </a:p>
          <a:p>
            <a:pPr algn="ctr"/>
            <a:r>
              <a:rPr lang="en-US" dirty="0"/>
              <a:t>Western blot </a:t>
            </a:r>
            <a:r>
              <a:rPr lang="en-US" dirty="0" err="1"/>
              <a:t>membranda</a:t>
            </a:r>
            <a:r>
              <a:rPr lang="en-US" dirty="0"/>
              <a:t> </a:t>
            </a:r>
            <a:r>
              <a:rPr lang="en-US" dirty="0" err="1"/>
              <a:t>bağlanmayan</a:t>
            </a:r>
            <a:r>
              <a:rPr lang="en-US" dirty="0"/>
              <a:t> </a:t>
            </a:r>
            <a:r>
              <a:rPr lang="en-US" dirty="0" err="1"/>
              <a:t>antikorları</a:t>
            </a:r>
            <a:r>
              <a:rPr lang="en-US" dirty="0"/>
              <a:t> </a:t>
            </a:r>
            <a:r>
              <a:rPr lang="en-US" dirty="0" err="1"/>
              <a:t>uzaklaştırma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membranı</a:t>
            </a:r>
            <a:r>
              <a:rPr lang="en-US" dirty="0"/>
              <a:t> </a:t>
            </a:r>
            <a:r>
              <a:rPr lang="en-US" dirty="0" err="1"/>
              <a:t>görüntülemeye</a:t>
            </a:r>
            <a:r>
              <a:rPr lang="en-US" dirty="0"/>
              <a:t> alma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8EA9BD-A289-4EF6-9532-86554688D467}"/>
              </a:ext>
            </a:extLst>
          </p:cNvPr>
          <p:cNvSpPr txBox="1"/>
          <p:nvPr/>
        </p:nvSpPr>
        <p:spPr>
          <a:xfrm>
            <a:off x="363085" y="1721900"/>
            <a:ext cx="1683434" cy="147732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 anchorCtr="1">
            <a:spAutoFit/>
          </a:bodyPr>
          <a:lstStyle/>
          <a:p>
            <a:pPr algn="ctr"/>
            <a:r>
              <a:rPr lang="en-US" dirty="0" err="1"/>
              <a:t>Aşama</a:t>
            </a:r>
            <a:r>
              <a:rPr lang="en-US" dirty="0"/>
              <a:t> 1: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Numune</a:t>
            </a:r>
            <a:r>
              <a:rPr lang="en-US" dirty="0"/>
              <a:t> </a:t>
            </a:r>
            <a:r>
              <a:rPr lang="en-US" dirty="0" err="1"/>
              <a:t>yükleme</a:t>
            </a:r>
            <a:r>
              <a:rPr lang="en-US" dirty="0"/>
              <a:t> </a:t>
            </a:r>
            <a:r>
              <a:rPr lang="en-US" dirty="0" err="1"/>
              <a:t>miktarı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özel</a:t>
            </a:r>
            <a:r>
              <a:rPr lang="en-US" dirty="0"/>
              <a:t> </a:t>
            </a:r>
            <a:r>
              <a:rPr lang="en-US" dirty="0" err="1"/>
              <a:t>şartları</a:t>
            </a:r>
            <a:r>
              <a:rPr lang="en-US" dirty="0"/>
              <a:t> </a:t>
            </a:r>
            <a:r>
              <a:rPr lang="en-US" dirty="0" err="1"/>
              <a:t>yazabilirsiniz</a:t>
            </a:r>
            <a:r>
              <a:rPr lang="en-US" dirty="0"/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2C208F-0449-4497-8350-F1C898EC2D30}"/>
              </a:ext>
            </a:extLst>
          </p:cNvPr>
          <p:cNvSpPr txBox="1"/>
          <p:nvPr/>
        </p:nvSpPr>
        <p:spPr>
          <a:xfrm>
            <a:off x="5074755" y="264281"/>
            <a:ext cx="2042490" cy="147732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 anchorCtr="1">
            <a:spAutoFit/>
          </a:bodyPr>
          <a:lstStyle/>
          <a:p>
            <a:pPr algn="ctr"/>
            <a:r>
              <a:rPr lang="en-US" dirty="0" err="1"/>
              <a:t>Aşama</a:t>
            </a:r>
            <a:r>
              <a:rPr lang="en-US" dirty="0"/>
              <a:t> 2:</a:t>
            </a:r>
          </a:p>
          <a:p>
            <a:pPr algn="ctr"/>
            <a:r>
              <a:rPr lang="en-US" dirty="0" err="1"/>
              <a:t>elektroforez</a:t>
            </a:r>
            <a:r>
              <a:rPr lang="en-US" dirty="0"/>
              <a:t> </a:t>
            </a:r>
            <a:r>
              <a:rPr lang="en-US" dirty="0" err="1"/>
              <a:t>sonrası</a:t>
            </a:r>
            <a:r>
              <a:rPr lang="en-US" dirty="0"/>
              <a:t> </a:t>
            </a:r>
            <a:r>
              <a:rPr lang="en-US" dirty="0" err="1"/>
              <a:t>jeli</a:t>
            </a:r>
            <a:r>
              <a:rPr lang="en-US" dirty="0"/>
              <a:t> </a:t>
            </a:r>
            <a:r>
              <a:rPr lang="en-US" dirty="0" err="1"/>
              <a:t>kasetten</a:t>
            </a:r>
            <a:r>
              <a:rPr lang="en-US" dirty="0"/>
              <a:t> </a:t>
            </a:r>
            <a:r>
              <a:rPr lang="en-US" dirty="0" err="1"/>
              <a:t>ayırma</a:t>
            </a:r>
            <a:r>
              <a:rPr lang="en-US" dirty="0"/>
              <a:t> </a:t>
            </a:r>
            <a:r>
              <a:rPr lang="en-US" dirty="0" err="1"/>
              <a:t>işlemini</a:t>
            </a:r>
            <a:r>
              <a:rPr lang="en-US" dirty="0"/>
              <a:t> </a:t>
            </a:r>
            <a:r>
              <a:rPr lang="en-US" dirty="0" err="1"/>
              <a:t>kısaca</a:t>
            </a:r>
            <a:r>
              <a:rPr lang="en-US" dirty="0"/>
              <a:t> </a:t>
            </a:r>
            <a:r>
              <a:rPr lang="en-US" dirty="0" err="1"/>
              <a:t>yazabilirsiniz</a:t>
            </a:r>
            <a:r>
              <a:rPr lang="en-US" dirty="0"/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A9A9B3-410C-46ED-86DE-87C4CAA34E12}"/>
              </a:ext>
            </a:extLst>
          </p:cNvPr>
          <p:cNvSpPr txBox="1"/>
          <p:nvPr/>
        </p:nvSpPr>
        <p:spPr>
          <a:xfrm>
            <a:off x="9667179" y="1676913"/>
            <a:ext cx="2042490" cy="147732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 anchorCtr="1">
            <a:spAutoFit/>
          </a:bodyPr>
          <a:lstStyle/>
          <a:p>
            <a:pPr algn="ctr"/>
            <a:r>
              <a:rPr lang="en-US" dirty="0" err="1"/>
              <a:t>Aşama</a:t>
            </a:r>
            <a:r>
              <a:rPr lang="en-US" dirty="0"/>
              <a:t> 3:</a:t>
            </a:r>
          </a:p>
          <a:p>
            <a:pPr algn="ctr"/>
            <a:r>
              <a:rPr lang="en-US" dirty="0"/>
              <a:t>Western blot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paketlemenin</a:t>
            </a:r>
            <a:r>
              <a:rPr lang="en-US" dirty="0"/>
              <a:t> </a:t>
            </a:r>
            <a:r>
              <a:rPr lang="en-US" dirty="0" err="1"/>
              <a:t>kritik</a:t>
            </a:r>
            <a:r>
              <a:rPr lang="en-US" dirty="0"/>
              <a:t> </a:t>
            </a:r>
            <a:r>
              <a:rPr lang="en-US" dirty="0" err="1"/>
              <a:t>noktalarını</a:t>
            </a:r>
            <a:r>
              <a:rPr lang="en-US" dirty="0"/>
              <a:t> </a:t>
            </a:r>
            <a:r>
              <a:rPr lang="en-US" dirty="0" err="1"/>
              <a:t>yazabilirsiniz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5EABA1-B21F-4596-B255-8181BDFFE0A0}"/>
              </a:ext>
            </a:extLst>
          </p:cNvPr>
          <p:cNvSpPr txBox="1"/>
          <p:nvPr/>
        </p:nvSpPr>
        <p:spPr>
          <a:xfrm>
            <a:off x="469929" y="234345"/>
            <a:ext cx="2562335" cy="120032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Deneysel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bir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infografik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nasıl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hazırlanır</a:t>
            </a:r>
            <a:r>
              <a:rPr lang="en-US" sz="24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6686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9B852-52B2-4020-AF46-B3B07A623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89508" cy="1325563"/>
          </a:xfrm>
        </p:spPr>
        <p:txBody>
          <a:bodyPr/>
          <a:lstStyle/>
          <a:p>
            <a:pPr algn="ctr"/>
            <a:r>
              <a:rPr lang="en-GB" dirty="0" err="1"/>
              <a:t>Acil</a:t>
            </a:r>
            <a:r>
              <a:rPr lang="en-GB" dirty="0"/>
              <a:t> Durum </a:t>
            </a:r>
            <a:r>
              <a:rPr lang="en-GB" dirty="0" err="1"/>
              <a:t>Kontrolü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Bilgilendirme</a:t>
            </a:r>
            <a:r>
              <a:rPr lang="en-GB" dirty="0"/>
              <a:t> </a:t>
            </a:r>
            <a:r>
              <a:rPr lang="en-GB" dirty="0" err="1"/>
              <a:t>İnfografiği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F128BD-EAEF-45C1-96DD-965ACC485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Doç. Dr. Yasemin G. İŞGÖR/Modül-1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2D8499-DAA0-47AB-8B1E-346AAE14D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81EB-61AD-4D4A-AF51-4429187E4BFC}" type="slidenum">
              <a:rPr lang="en-US" smtClean="0"/>
              <a:t>19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A3B94CE-1257-40D1-8BDF-2E340B95AF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6427" y="1825625"/>
            <a:ext cx="853914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9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55C0E-B8A7-4712-9907-8897750E2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4375"/>
          </a:xfrm>
          <a:ln w="57150">
            <a:solidFill>
              <a:srgbClr val="002060"/>
            </a:solidFill>
          </a:ln>
          <a:effectLst/>
        </p:spPr>
        <p:txBody>
          <a:bodyPr vert="horz" lIns="91440" tIns="45720" rIns="91440" bIns="45720" rtlCol="0" anchor="b">
            <a:normAutofit/>
          </a:bodyPr>
          <a:lstStyle/>
          <a:p>
            <a:pPr>
              <a:buFont typeface="Arial" panose="020B0604020202020204" pitchFamily="34" charset="0"/>
            </a:pPr>
            <a:r>
              <a:rPr lang="en-GB" sz="3600" dirty="0"/>
              <a:t>Bu </a:t>
            </a:r>
            <a:r>
              <a:rPr lang="en-GB" sz="3600" dirty="0" err="1"/>
              <a:t>dersin</a:t>
            </a:r>
            <a:r>
              <a:rPr lang="en-GB" sz="3600" dirty="0"/>
              <a:t> </a:t>
            </a:r>
            <a:r>
              <a:rPr lang="en-GB" sz="3600" dirty="0" err="1"/>
              <a:t>hedefleri</a:t>
            </a:r>
            <a:r>
              <a:rPr lang="en-GB" sz="3600" dirty="0"/>
              <a:t>: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F5720-9719-47B6-9AD6-7A9C8C631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8925"/>
            <a:ext cx="10515600" cy="4351338"/>
          </a:xfrm>
          <a:ln w="571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algn="just">
              <a:spcBef>
                <a:spcPct val="0"/>
              </a:spcBef>
            </a:pPr>
            <a:r>
              <a:rPr lang="sv-SE" dirty="0">
                <a:solidFill>
                  <a:schemeClr val="dk1"/>
                </a:solidFill>
              </a:rPr>
              <a:t>Laboratuvar Hizmet Kapsamına göre </a:t>
            </a:r>
          </a:p>
          <a:p>
            <a:pPr lvl="1" algn="just">
              <a:spcBef>
                <a:spcPct val="0"/>
              </a:spcBef>
            </a:pPr>
            <a:r>
              <a:rPr lang="en-GB" dirty="0" err="1">
                <a:solidFill>
                  <a:schemeClr val="dk1"/>
                </a:solidFill>
              </a:rPr>
              <a:t>Laboratuvar</a:t>
            </a:r>
            <a:r>
              <a:rPr lang="en-GB" dirty="0">
                <a:solidFill>
                  <a:schemeClr val="dk1"/>
                </a:solidFill>
              </a:rPr>
              <a:t> </a:t>
            </a:r>
            <a:r>
              <a:rPr lang="en-GB" dirty="0" err="1">
                <a:solidFill>
                  <a:schemeClr val="dk1"/>
                </a:solidFill>
              </a:rPr>
              <a:t>güvenliği</a:t>
            </a:r>
            <a:r>
              <a:rPr lang="en-GB" dirty="0">
                <a:solidFill>
                  <a:schemeClr val="dk1"/>
                </a:solidFill>
              </a:rPr>
              <a:t> </a:t>
            </a:r>
            <a:r>
              <a:rPr lang="en-GB" dirty="0" err="1">
                <a:solidFill>
                  <a:schemeClr val="dk1"/>
                </a:solidFill>
              </a:rPr>
              <a:t>açısından</a:t>
            </a:r>
            <a:r>
              <a:rPr lang="en-GB" dirty="0">
                <a:solidFill>
                  <a:schemeClr val="dk1"/>
                </a:solidFill>
              </a:rPr>
              <a:t> </a:t>
            </a:r>
            <a:r>
              <a:rPr lang="en-GB" dirty="0" err="1">
                <a:solidFill>
                  <a:schemeClr val="dk1"/>
                </a:solidFill>
              </a:rPr>
              <a:t>laborauvar</a:t>
            </a:r>
            <a:r>
              <a:rPr lang="en-GB" dirty="0">
                <a:solidFill>
                  <a:schemeClr val="dk1"/>
                </a:solidFill>
              </a:rPr>
              <a:t> </a:t>
            </a:r>
            <a:r>
              <a:rPr lang="en-GB" dirty="0" err="1">
                <a:solidFill>
                  <a:schemeClr val="dk1"/>
                </a:solidFill>
              </a:rPr>
              <a:t>iş</a:t>
            </a:r>
            <a:r>
              <a:rPr lang="en-GB" dirty="0">
                <a:solidFill>
                  <a:schemeClr val="dk1"/>
                </a:solidFill>
              </a:rPr>
              <a:t> </a:t>
            </a:r>
            <a:r>
              <a:rPr lang="en-GB" dirty="0" err="1">
                <a:solidFill>
                  <a:schemeClr val="dk1"/>
                </a:solidFill>
              </a:rPr>
              <a:t>akışı</a:t>
            </a:r>
            <a:r>
              <a:rPr lang="en-GB" dirty="0">
                <a:solidFill>
                  <a:schemeClr val="dk1"/>
                </a:solidFill>
              </a:rPr>
              <a:t> </a:t>
            </a:r>
            <a:r>
              <a:rPr lang="en-GB" dirty="0" err="1">
                <a:solidFill>
                  <a:schemeClr val="dk1"/>
                </a:solidFill>
              </a:rPr>
              <a:t>ile</a:t>
            </a:r>
            <a:r>
              <a:rPr lang="en-GB" dirty="0">
                <a:solidFill>
                  <a:schemeClr val="dk1"/>
                </a:solidFill>
              </a:rPr>
              <a:t> </a:t>
            </a:r>
            <a:r>
              <a:rPr lang="en-GB" dirty="0" err="1">
                <a:solidFill>
                  <a:schemeClr val="dk1"/>
                </a:solidFill>
              </a:rPr>
              <a:t>ilgili</a:t>
            </a:r>
            <a:r>
              <a:rPr lang="en-GB" dirty="0">
                <a:solidFill>
                  <a:schemeClr val="dk1"/>
                </a:solidFill>
              </a:rPr>
              <a:t> </a:t>
            </a:r>
            <a:r>
              <a:rPr lang="en-GB" dirty="0" err="1"/>
              <a:t>infografik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piktogramların</a:t>
            </a:r>
            <a:r>
              <a:rPr lang="en-GB" dirty="0"/>
              <a:t> </a:t>
            </a:r>
            <a:r>
              <a:rPr lang="en-GB" dirty="0" err="1"/>
              <a:t>nasıl</a:t>
            </a:r>
            <a:r>
              <a:rPr lang="en-GB" dirty="0"/>
              <a:t> </a:t>
            </a:r>
            <a:r>
              <a:rPr lang="en-GB" dirty="0" err="1">
                <a:solidFill>
                  <a:schemeClr val="dk1"/>
                </a:solidFill>
              </a:rPr>
              <a:t>hazırlandığını</a:t>
            </a:r>
            <a:r>
              <a:rPr lang="en-GB" dirty="0">
                <a:solidFill>
                  <a:schemeClr val="dk1"/>
                </a:solidFill>
              </a:rPr>
              <a:t> </a:t>
            </a:r>
            <a:r>
              <a:rPr lang="en-GB" dirty="0" err="1">
                <a:solidFill>
                  <a:schemeClr val="dk1"/>
                </a:solidFill>
              </a:rPr>
              <a:t>öğrenmek</a:t>
            </a:r>
            <a:r>
              <a:rPr lang="en-GB" dirty="0">
                <a:solidFill>
                  <a:schemeClr val="dk1"/>
                </a:solidFill>
              </a:rPr>
              <a:t>,</a:t>
            </a:r>
          </a:p>
          <a:p>
            <a:pPr lvl="1"/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2FDAA6-C139-4A75-8D7F-860D81D5F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Doç. Dr. Yasemin G. İŞGÖR/Modül-1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25DECC-9EF3-4FFE-B770-AAF27C29E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81EB-61AD-4D4A-AF51-4429187E4BF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142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EDA05-79A9-4C04-AF67-5834F600E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5628" y="1584325"/>
            <a:ext cx="5011057" cy="3452132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dirty="0" err="1"/>
              <a:t>Öğrenme</a:t>
            </a:r>
            <a:r>
              <a:rPr lang="en-GB" dirty="0"/>
              <a:t> </a:t>
            </a:r>
            <a:r>
              <a:rPr lang="en-GB" dirty="0" err="1"/>
              <a:t>Hedefleriyle</a:t>
            </a:r>
            <a:r>
              <a:rPr lang="en-GB" dirty="0"/>
              <a:t> </a:t>
            </a:r>
            <a:r>
              <a:rPr lang="en-GB" dirty="0" err="1"/>
              <a:t>İlgili</a:t>
            </a:r>
            <a:r>
              <a:rPr lang="en-GB" dirty="0"/>
              <a:t> </a:t>
            </a:r>
            <a:r>
              <a:rPr lang="en-GB" dirty="0" err="1"/>
              <a:t>Sorular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B64D3D-B37A-4F0A-B879-0C7100602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Doç. Dr. Yasemin G. İŞGÖR/Modül-1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B19E56-8CC8-49AF-8F66-E667DEF08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81EB-61AD-4D4A-AF51-4429187E4BF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864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53F1A-B343-40DC-B745-5E6D8778F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1. </a:t>
            </a:r>
            <a:r>
              <a:rPr lang="en-GB" dirty="0" err="1"/>
              <a:t>Piktogram</a:t>
            </a:r>
            <a:r>
              <a:rPr lang="en-GB" dirty="0"/>
              <a:t> ne </a:t>
            </a:r>
            <a:r>
              <a:rPr lang="en-GB" dirty="0" err="1"/>
              <a:t>içerir</a:t>
            </a:r>
            <a:r>
              <a:rPr lang="en-GB" dirty="0"/>
              <a:t>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5A450F-D608-4891-AA83-DD0BB9174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GB" dirty="0" err="1"/>
              <a:t>Detaylı</a:t>
            </a:r>
            <a:r>
              <a:rPr lang="en-GB" dirty="0"/>
              <a:t> </a:t>
            </a:r>
            <a:r>
              <a:rPr lang="en-GB" dirty="0" err="1"/>
              <a:t>açıklama</a:t>
            </a:r>
            <a:endParaRPr lang="en-GB" dirty="0"/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Basit </a:t>
            </a:r>
            <a:r>
              <a:rPr lang="en-US" dirty="0" err="1"/>
              <a:t>grafik</a:t>
            </a:r>
            <a:r>
              <a:rPr lang="en-US" dirty="0"/>
              <a:t> 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err="1"/>
              <a:t>Detaylı</a:t>
            </a:r>
            <a:r>
              <a:rPr lang="en-US" dirty="0"/>
              <a:t> </a:t>
            </a:r>
            <a:r>
              <a:rPr lang="en-US" dirty="0" err="1"/>
              <a:t>görsel</a:t>
            </a:r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 err="1"/>
              <a:t>Görsel</a:t>
            </a:r>
            <a:r>
              <a:rPr lang="en-US" dirty="0"/>
              <a:t> ve </a:t>
            </a:r>
            <a:r>
              <a:rPr lang="en-US" dirty="0" err="1"/>
              <a:t>detaylı</a:t>
            </a:r>
            <a:r>
              <a:rPr lang="en-US" dirty="0"/>
              <a:t> </a:t>
            </a:r>
            <a:r>
              <a:rPr lang="en-US" dirty="0" err="1"/>
              <a:t>açıklama</a:t>
            </a:r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Basit </a:t>
            </a:r>
            <a:r>
              <a:rPr lang="en-US" dirty="0" err="1"/>
              <a:t>grafik</a:t>
            </a:r>
            <a:r>
              <a:rPr lang="en-US" dirty="0"/>
              <a:t> ve </a:t>
            </a:r>
            <a:r>
              <a:rPr lang="en-US" dirty="0" err="1"/>
              <a:t>detaylı</a:t>
            </a:r>
            <a:r>
              <a:rPr lang="en-US" dirty="0"/>
              <a:t> </a:t>
            </a:r>
            <a:r>
              <a:rPr lang="en-US" dirty="0" err="1"/>
              <a:t>açıklama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F116CA-AFDD-4830-8C01-738A99774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Doç. Dr. Yasemin G. İŞGÖR/Modül-1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CA3410-DA5C-44DE-8F3E-4B85A5CAA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81EB-61AD-4D4A-AF51-4429187E4BF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30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53F1A-B343-40DC-B745-5E6D8778F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1. </a:t>
            </a:r>
            <a:r>
              <a:rPr lang="en-GB" dirty="0" err="1"/>
              <a:t>Piktogram</a:t>
            </a:r>
            <a:r>
              <a:rPr lang="en-GB" dirty="0"/>
              <a:t> ne </a:t>
            </a:r>
            <a:r>
              <a:rPr lang="en-GB" dirty="0" err="1"/>
              <a:t>içerir</a:t>
            </a:r>
            <a:r>
              <a:rPr lang="en-GB" dirty="0"/>
              <a:t>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5A450F-D608-4891-AA83-DD0BB9174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GB" dirty="0" err="1"/>
              <a:t>Detaylı</a:t>
            </a:r>
            <a:r>
              <a:rPr lang="en-GB" dirty="0"/>
              <a:t> </a:t>
            </a:r>
            <a:r>
              <a:rPr lang="en-GB" dirty="0" err="1"/>
              <a:t>açıklama</a:t>
            </a:r>
            <a:endParaRPr lang="en-GB" dirty="0"/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rgbClr val="FF0000"/>
                </a:solidFill>
              </a:rPr>
              <a:t>Basit </a:t>
            </a:r>
            <a:r>
              <a:rPr lang="en-US" dirty="0" err="1">
                <a:solidFill>
                  <a:srgbClr val="FF0000"/>
                </a:solidFill>
              </a:rPr>
              <a:t>grafik</a:t>
            </a:r>
            <a:endParaRPr lang="en-US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lphaUcPeriod"/>
            </a:pPr>
            <a:r>
              <a:rPr lang="en-US" dirty="0" err="1"/>
              <a:t>Detaylı</a:t>
            </a:r>
            <a:r>
              <a:rPr lang="en-US" dirty="0"/>
              <a:t> </a:t>
            </a:r>
            <a:r>
              <a:rPr lang="en-US" dirty="0" err="1"/>
              <a:t>görsel</a:t>
            </a:r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 err="1"/>
              <a:t>Görsel</a:t>
            </a:r>
            <a:r>
              <a:rPr lang="en-US" dirty="0"/>
              <a:t> ve </a:t>
            </a:r>
            <a:r>
              <a:rPr lang="en-US" dirty="0" err="1"/>
              <a:t>detaylı</a:t>
            </a:r>
            <a:r>
              <a:rPr lang="en-US" dirty="0"/>
              <a:t> </a:t>
            </a:r>
            <a:r>
              <a:rPr lang="en-US" dirty="0" err="1"/>
              <a:t>açıklama</a:t>
            </a:r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Basit </a:t>
            </a:r>
            <a:r>
              <a:rPr lang="en-US" dirty="0" err="1"/>
              <a:t>grafik</a:t>
            </a:r>
            <a:r>
              <a:rPr lang="en-US" dirty="0"/>
              <a:t> ve </a:t>
            </a:r>
            <a:r>
              <a:rPr lang="en-US" dirty="0" err="1"/>
              <a:t>detaylı</a:t>
            </a:r>
            <a:r>
              <a:rPr lang="en-US" dirty="0"/>
              <a:t> </a:t>
            </a:r>
            <a:r>
              <a:rPr lang="en-US" dirty="0" err="1"/>
              <a:t>açıklama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F116CA-AFDD-4830-8C01-738A99774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Doç. Dr. Yasemin G. İŞGÖR/Modül-1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CA3410-DA5C-44DE-8F3E-4B85A5CAA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81EB-61AD-4D4A-AF51-4429187E4BF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0639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6D694-79F7-4153-8435-CF8743602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/>
              <a:t>2. </a:t>
            </a:r>
            <a:r>
              <a:rPr lang="en-GB" sz="2800" dirty="0" err="1"/>
              <a:t>Güvenli</a:t>
            </a:r>
            <a:r>
              <a:rPr lang="en-GB" sz="2800" dirty="0"/>
              <a:t> </a:t>
            </a:r>
            <a:r>
              <a:rPr lang="en-GB" sz="2800" dirty="0" err="1"/>
              <a:t>çalışma</a:t>
            </a:r>
            <a:r>
              <a:rPr lang="en-GB" sz="2800" dirty="0"/>
              <a:t> </a:t>
            </a:r>
            <a:r>
              <a:rPr lang="en-GB" sz="2800" dirty="0" err="1"/>
              <a:t>için</a:t>
            </a:r>
            <a:r>
              <a:rPr lang="en-GB" sz="2800" dirty="0"/>
              <a:t> </a:t>
            </a:r>
            <a:r>
              <a:rPr lang="en-GB" sz="2800" dirty="0" err="1"/>
              <a:t>standart</a:t>
            </a:r>
            <a:r>
              <a:rPr lang="en-GB" sz="2800" dirty="0"/>
              <a:t> </a:t>
            </a:r>
            <a:r>
              <a:rPr lang="en-GB" sz="2800" dirty="0" err="1"/>
              <a:t>bir</a:t>
            </a:r>
            <a:r>
              <a:rPr lang="en-GB" sz="2800" dirty="0"/>
              <a:t> </a:t>
            </a:r>
            <a:r>
              <a:rPr lang="en-GB" sz="2800" dirty="0" err="1"/>
              <a:t>operasyon</a:t>
            </a:r>
            <a:r>
              <a:rPr lang="en-GB" sz="2800" dirty="0"/>
              <a:t> </a:t>
            </a:r>
            <a:r>
              <a:rPr lang="en-GB" sz="2800" dirty="0" err="1"/>
              <a:t>protokolünün</a:t>
            </a:r>
            <a:r>
              <a:rPr lang="en-GB" sz="2800" dirty="0"/>
              <a:t> </a:t>
            </a:r>
            <a:r>
              <a:rPr lang="en-GB" sz="2800" dirty="0" err="1"/>
              <a:t>hangi</a:t>
            </a:r>
            <a:r>
              <a:rPr lang="en-GB" sz="2800" dirty="0"/>
              <a:t> </a:t>
            </a:r>
            <a:r>
              <a:rPr lang="en-GB" sz="2800" dirty="0" err="1"/>
              <a:t>yaklaşımla</a:t>
            </a:r>
            <a:r>
              <a:rPr lang="en-GB" sz="2800" dirty="0"/>
              <a:t> </a:t>
            </a:r>
            <a:r>
              <a:rPr lang="en-GB" sz="2800" dirty="0" err="1"/>
              <a:t>hazırlanması</a:t>
            </a:r>
            <a:r>
              <a:rPr lang="en-GB" sz="2800" dirty="0"/>
              <a:t> </a:t>
            </a:r>
            <a:r>
              <a:rPr lang="en-GB" sz="2800" dirty="0" err="1"/>
              <a:t>tavsiye</a:t>
            </a:r>
            <a:r>
              <a:rPr lang="en-GB" sz="2800" dirty="0"/>
              <a:t> </a:t>
            </a:r>
            <a:r>
              <a:rPr lang="en-GB" sz="2800" dirty="0" err="1"/>
              <a:t>edilmektedir</a:t>
            </a:r>
            <a:r>
              <a:rPr lang="en-GB" sz="2800" dirty="0"/>
              <a:t>?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E20DE-F8EF-4F3C-969A-665FF33EE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GB" dirty="0" err="1"/>
              <a:t>Iş</a:t>
            </a:r>
            <a:r>
              <a:rPr lang="en-GB" dirty="0"/>
              <a:t> </a:t>
            </a:r>
            <a:r>
              <a:rPr lang="en-GB" dirty="0" err="1"/>
              <a:t>akış</a:t>
            </a:r>
            <a:r>
              <a:rPr lang="en-GB" dirty="0"/>
              <a:t> </a:t>
            </a:r>
            <a:r>
              <a:rPr lang="en-GB" dirty="0" err="1"/>
              <a:t>şemasıyla</a:t>
            </a:r>
            <a:endParaRPr lang="en-GB" dirty="0"/>
          </a:p>
          <a:p>
            <a:pPr marL="514350" indent="-514350">
              <a:buFont typeface="+mj-lt"/>
              <a:buAutoNum type="alphaUcPeriod"/>
            </a:pPr>
            <a:r>
              <a:rPr lang="en-GB" dirty="0" err="1"/>
              <a:t>Iş</a:t>
            </a:r>
            <a:r>
              <a:rPr lang="en-GB" dirty="0"/>
              <a:t> </a:t>
            </a:r>
            <a:r>
              <a:rPr lang="en-GB" dirty="0" err="1"/>
              <a:t>listesiyle</a:t>
            </a:r>
            <a:endParaRPr lang="en-GB" dirty="0"/>
          </a:p>
          <a:p>
            <a:pPr marL="514350" indent="-514350">
              <a:buFont typeface="+mj-lt"/>
              <a:buAutoNum type="alphaUcPeriod"/>
            </a:pPr>
            <a:r>
              <a:rPr lang="en-GB" dirty="0" err="1"/>
              <a:t>Infografikle</a:t>
            </a:r>
            <a:endParaRPr lang="en-GB" dirty="0"/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Basit </a:t>
            </a:r>
            <a:r>
              <a:rPr lang="en-US" dirty="0" err="1"/>
              <a:t>görev</a:t>
            </a:r>
            <a:r>
              <a:rPr lang="en-US" dirty="0"/>
              <a:t> </a:t>
            </a:r>
            <a:r>
              <a:rPr lang="en-US" dirty="0" err="1"/>
              <a:t>tablosuyla</a:t>
            </a:r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 err="1"/>
              <a:t>piktogramla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909188-3D48-40CE-A426-BBAD3C105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Doç. Dr. Yasemin G. İŞGÖR/Modül-1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B29839-A8CE-4E06-B3CC-72BE1A66A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81EB-61AD-4D4A-AF51-4429187E4BF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9143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6D694-79F7-4153-8435-CF8743602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/>
              <a:t>2. </a:t>
            </a:r>
            <a:r>
              <a:rPr lang="en-GB" sz="2800" dirty="0" err="1"/>
              <a:t>Güvenli</a:t>
            </a:r>
            <a:r>
              <a:rPr lang="en-GB" sz="2800" dirty="0"/>
              <a:t> </a:t>
            </a:r>
            <a:r>
              <a:rPr lang="en-GB" sz="2800" dirty="0" err="1"/>
              <a:t>çalışma</a:t>
            </a:r>
            <a:r>
              <a:rPr lang="en-GB" sz="2800" dirty="0"/>
              <a:t> </a:t>
            </a:r>
            <a:r>
              <a:rPr lang="en-GB" sz="2800" dirty="0" err="1"/>
              <a:t>için</a:t>
            </a:r>
            <a:r>
              <a:rPr lang="en-GB" sz="2800" dirty="0"/>
              <a:t> </a:t>
            </a:r>
            <a:r>
              <a:rPr lang="en-GB" sz="2800" dirty="0" err="1"/>
              <a:t>standart</a:t>
            </a:r>
            <a:r>
              <a:rPr lang="en-GB" sz="2800" dirty="0"/>
              <a:t> </a:t>
            </a:r>
            <a:r>
              <a:rPr lang="en-GB" sz="2800" dirty="0" err="1"/>
              <a:t>bir</a:t>
            </a:r>
            <a:r>
              <a:rPr lang="en-GB" sz="2800" dirty="0"/>
              <a:t> </a:t>
            </a:r>
            <a:r>
              <a:rPr lang="en-GB" sz="2800" dirty="0" err="1"/>
              <a:t>operasyon</a:t>
            </a:r>
            <a:r>
              <a:rPr lang="en-GB" sz="2800" dirty="0"/>
              <a:t> </a:t>
            </a:r>
            <a:r>
              <a:rPr lang="en-GB" sz="2800" dirty="0" err="1"/>
              <a:t>protokolünün</a:t>
            </a:r>
            <a:r>
              <a:rPr lang="en-GB" sz="2800" dirty="0"/>
              <a:t> </a:t>
            </a:r>
            <a:r>
              <a:rPr lang="en-GB" sz="2800" dirty="0" err="1"/>
              <a:t>hangi</a:t>
            </a:r>
            <a:r>
              <a:rPr lang="en-GB" sz="2800" dirty="0"/>
              <a:t> </a:t>
            </a:r>
            <a:r>
              <a:rPr lang="en-GB" sz="2800" dirty="0" err="1"/>
              <a:t>yaklaşımla</a:t>
            </a:r>
            <a:r>
              <a:rPr lang="en-GB" sz="2800" dirty="0"/>
              <a:t> </a:t>
            </a:r>
            <a:r>
              <a:rPr lang="en-GB" sz="2800" dirty="0" err="1"/>
              <a:t>hazırlanması</a:t>
            </a:r>
            <a:r>
              <a:rPr lang="en-GB" sz="2800" dirty="0"/>
              <a:t> </a:t>
            </a:r>
            <a:r>
              <a:rPr lang="en-GB" sz="2800" dirty="0" err="1"/>
              <a:t>tavsiye</a:t>
            </a:r>
            <a:r>
              <a:rPr lang="en-GB" sz="2800" dirty="0"/>
              <a:t> </a:t>
            </a:r>
            <a:r>
              <a:rPr lang="en-GB" sz="2800" dirty="0" err="1"/>
              <a:t>edilmektedir</a:t>
            </a:r>
            <a:r>
              <a:rPr lang="en-GB" sz="2800" dirty="0"/>
              <a:t>?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E20DE-F8EF-4F3C-969A-665FF33EE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GB" dirty="0" err="1"/>
              <a:t>Iş</a:t>
            </a:r>
            <a:r>
              <a:rPr lang="en-GB" dirty="0"/>
              <a:t> </a:t>
            </a:r>
            <a:r>
              <a:rPr lang="en-GB" dirty="0" err="1"/>
              <a:t>akış</a:t>
            </a:r>
            <a:r>
              <a:rPr lang="en-GB" dirty="0"/>
              <a:t> </a:t>
            </a:r>
            <a:r>
              <a:rPr lang="en-GB" dirty="0" err="1"/>
              <a:t>şemasıyla</a:t>
            </a:r>
            <a:endParaRPr lang="en-GB" dirty="0"/>
          </a:p>
          <a:p>
            <a:pPr marL="514350" indent="-514350">
              <a:buFont typeface="+mj-lt"/>
              <a:buAutoNum type="alphaUcPeriod"/>
            </a:pPr>
            <a:r>
              <a:rPr lang="en-GB" dirty="0" err="1"/>
              <a:t>Iş</a:t>
            </a:r>
            <a:r>
              <a:rPr lang="en-GB" dirty="0"/>
              <a:t> </a:t>
            </a:r>
            <a:r>
              <a:rPr lang="en-GB" dirty="0" err="1"/>
              <a:t>listesiyle</a:t>
            </a:r>
            <a:endParaRPr lang="en-GB" dirty="0"/>
          </a:p>
          <a:p>
            <a:pPr marL="514350" indent="-514350">
              <a:buFont typeface="+mj-lt"/>
              <a:buAutoNum type="alphaUcPeriod"/>
            </a:pPr>
            <a:r>
              <a:rPr lang="en-GB" dirty="0" err="1">
                <a:solidFill>
                  <a:srgbClr val="FF0000"/>
                </a:solidFill>
              </a:rPr>
              <a:t>Infografikle</a:t>
            </a:r>
            <a:endParaRPr lang="en-GB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Basit </a:t>
            </a:r>
            <a:r>
              <a:rPr lang="en-US" dirty="0" err="1"/>
              <a:t>görev</a:t>
            </a:r>
            <a:r>
              <a:rPr lang="en-US" dirty="0"/>
              <a:t> </a:t>
            </a:r>
            <a:r>
              <a:rPr lang="en-US" dirty="0" err="1"/>
              <a:t>tablosuyla</a:t>
            </a:r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 err="1"/>
              <a:t>piktogramla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909188-3D48-40CE-A426-BBAD3C105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Doç. Dr. Yasemin G. İŞGÖR/Modül-1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B29839-A8CE-4E06-B3CC-72BE1A66A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81EB-61AD-4D4A-AF51-4429187E4BF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734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C45D7-70AC-439E-819C-606C70C28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3. </a:t>
            </a:r>
            <a:r>
              <a:rPr lang="en-GB" dirty="0" err="1"/>
              <a:t>Hangisi</a:t>
            </a:r>
            <a:r>
              <a:rPr lang="en-GB" dirty="0"/>
              <a:t> </a:t>
            </a:r>
            <a:r>
              <a:rPr lang="en-GB" dirty="0" err="1"/>
              <a:t>Küresel</a:t>
            </a:r>
            <a:r>
              <a:rPr lang="en-GB" dirty="0"/>
              <a:t> </a:t>
            </a:r>
            <a:r>
              <a:rPr lang="en-GB" dirty="0" err="1"/>
              <a:t>Uyumluluk</a:t>
            </a:r>
            <a:r>
              <a:rPr lang="en-GB" dirty="0"/>
              <a:t> </a:t>
            </a:r>
            <a:r>
              <a:rPr lang="en-GB" dirty="0" err="1"/>
              <a:t>sistemi</a:t>
            </a:r>
            <a:r>
              <a:rPr lang="en-GB" dirty="0"/>
              <a:t> (GSH)’</a:t>
            </a:r>
            <a:r>
              <a:rPr lang="en-GB" dirty="0" err="1"/>
              <a:t>nin</a:t>
            </a:r>
            <a:r>
              <a:rPr lang="en-GB" dirty="0"/>
              <a:t> </a:t>
            </a:r>
            <a:r>
              <a:rPr lang="en-GB" dirty="0" err="1"/>
              <a:t>temel</a:t>
            </a:r>
            <a:r>
              <a:rPr lang="en-GB" dirty="0"/>
              <a:t> </a:t>
            </a:r>
            <a:r>
              <a:rPr lang="en-GB" dirty="0" err="1"/>
              <a:t>işlevlerinden</a:t>
            </a:r>
            <a:r>
              <a:rPr lang="en-GB" dirty="0"/>
              <a:t> </a:t>
            </a:r>
            <a:r>
              <a:rPr lang="en-GB" dirty="0" err="1"/>
              <a:t>birisidir</a:t>
            </a:r>
            <a:r>
              <a:rPr lang="en-GB" dirty="0"/>
              <a:t>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F4A66-23B4-4B14-85DB-1037CF144A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GB" dirty="0"/>
              <a:t>Her </a:t>
            </a:r>
            <a:r>
              <a:rPr lang="en-GB" dirty="0" err="1"/>
              <a:t>konuda</a:t>
            </a:r>
            <a:r>
              <a:rPr lang="en-GB" dirty="0"/>
              <a:t> </a:t>
            </a:r>
            <a:r>
              <a:rPr lang="en-GB" dirty="0" err="1"/>
              <a:t>Infografik</a:t>
            </a:r>
            <a:r>
              <a:rPr lang="en-GB" dirty="0"/>
              <a:t> </a:t>
            </a:r>
            <a:r>
              <a:rPr lang="en-GB" dirty="0" err="1"/>
              <a:t>hazırlamak</a:t>
            </a:r>
            <a:endParaRPr lang="en-GB" dirty="0"/>
          </a:p>
          <a:p>
            <a:pPr marL="514350" indent="-514350">
              <a:buFont typeface="+mj-lt"/>
              <a:buAutoNum type="alphaUcPeriod"/>
            </a:pPr>
            <a:r>
              <a:rPr lang="en-GB" dirty="0" err="1"/>
              <a:t>Kimyasallarla</a:t>
            </a:r>
            <a:r>
              <a:rPr lang="en-GB" dirty="0"/>
              <a:t> </a:t>
            </a:r>
            <a:r>
              <a:rPr lang="en-GB" dirty="0" err="1"/>
              <a:t>ilgili</a:t>
            </a:r>
            <a:r>
              <a:rPr lang="en-GB" dirty="0"/>
              <a:t> pictogram </a:t>
            </a:r>
            <a:r>
              <a:rPr lang="en-GB" dirty="0" err="1"/>
              <a:t>hazırlamak</a:t>
            </a:r>
            <a:endParaRPr lang="en-GB" dirty="0"/>
          </a:p>
          <a:p>
            <a:pPr marL="514350" indent="-514350">
              <a:buFont typeface="+mj-lt"/>
              <a:buAutoNum type="alphaUcPeriod"/>
            </a:pPr>
            <a:r>
              <a:rPr lang="en-US" dirty="0" err="1"/>
              <a:t>Etiketlerdeki</a:t>
            </a:r>
            <a:r>
              <a:rPr lang="en-US" dirty="0"/>
              <a:t> ve </a:t>
            </a:r>
            <a:r>
              <a:rPr lang="en-US" dirty="0" err="1"/>
              <a:t>güvenlik</a:t>
            </a:r>
            <a:r>
              <a:rPr lang="en-US" dirty="0"/>
              <a:t> </a:t>
            </a:r>
            <a:r>
              <a:rPr lang="en-US" dirty="0" err="1"/>
              <a:t>bilgi</a:t>
            </a:r>
            <a:r>
              <a:rPr lang="en-US" dirty="0"/>
              <a:t> </a:t>
            </a:r>
            <a:r>
              <a:rPr lang="en-US" dirty="0" err="1"/>
              <a:t>formlarındaki</a:t>
            </a:r>
            <a:r>
              <a:rPr lang="en-US" dirty="0"/>
              <a:t> </a:t>
            </a:r>
            <a:r>
              <a:rPr lang="en-US" dirty="0" err="1"/>
              <a:t>sağlık</a:t>
            </a:r>
            <a:r>
              <a:rPr lang="en-US" dirty="0"/>
              <a:t> ve </a:t>
            </a:r>
            <a:r>
              <a:rPr lang="en-US" dirty="0" err="1"/>
              <a:t>güvenlik</a:t>
            </a:r>
            <a:r>
              <a:rPr lang="en-US" dirty="0"/>
              <a:t> </a:t>
            </a:r>
            <a:r>
              <a:rPr lang="en-US" dirty="0" err="1"/>
              <a:t>bilgilerini</a:t>
            </a:r>
            <a:r>
              <a:rPr lang="en-US" dirty="0"/>
              <a:t> </a:t>
            </a:r>
            <a:r>
              <a:rPr lang="en-US" dirty="0" err="1"/>
              <a:t>tanımlamak</a:t>
            </a:r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 err="1"/>
              <a:t>Dünya</a:t>
            </a:r>
            <a:r>
              <a:rPr lang="en-US" dirty="0"/>
              <a:t> </a:t>
            </a:r>
            <a:r>
              <a:rPr lang="en-US" dirty="0" err="1"/>
              <a:t>üzerindeki</a:t>
            </a:r>
            <a:r>
              <a:rPr lang="en-US" dirty="0"/>
              <a:t> </a:t>
            </a:r>
            <a:r>
              <a:rPr lang="en-US" dirty="0" err="1"/>
              <a:t>tüm</a:t>
            </a:r>
            <a:r>
              <a:rPr lang="en-US" dirty="0"/>
              <a:t> </a:t>
            </a:r>
            <a:r>
              <a:rPr lang="en-US" dirty="0" err="1"/>
              <a:t>laborauvarlarda</a:t>
            </a:r>
            <a:r>
              <a:rPr lang="en-US" dirty="0"/>
              <a:t> </a:t>
            </a:r>
            <a:r>
              <a:rPr lang="en-US" dirty="0" err="1"/>
              <a:t>bulunan</a:t>
            </a:r>
            <a:r>
              <a:rPr lang="en-US" dirty="0"/>
              <a:t> </a:t>
            </a:r>
            <a:r>
              <a:rPr lang="en-US" dirty="0" err="1"/>
              <a:t>güvenlik</a:t>
            </a:r>
            <a:r>
              <a:rPr lang="en-US" dirty="0"/>
              <a:t> </a:t>
            </a:r>
            <a:r>
              <a:rPr lang="en-US" dirty="0" err="1"/>
              <a:t>uyarılarını</a:t>
            </a:r>
            <a:r>
              <a:rPr lang="en-US" dirty="0"/>
              <a:t> </a:t>
            </a:r>
            <a:r>
              <a:rPr lang="en-US" dirty="0" err="1"/>
              <a:t>denetlemek</a:t>
            </a:r>
            <a:r>
              <a:rPr lang="en-US" dirty="0"/>
              <a:t> 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err="1"/>
              <a:t>Tehlike</a:t>
            </a:r>
            <a:r>
              <a:rPr lang="en-US" dirty="0"/>
              <a:t> </a:t>
            </a:r>
            <a:r>
              <a:rPr lang="en-US" dirty="0" err="1"/>
              <a:t>uzmanlarını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araya</a:t>
            </a:r>
            <a:r>
              <a:rPr lang="en-US" dirty="0"/>
              <a:t> </a:t>
            </a:r>
            <a:r>
              <a:rPr lang="en-US" dirty="0" err="1"/>
              <a:t>getirmek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CACBB5-CE50-401F-9C94-344A02EDD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Doç. Dr. Yasemin G. İŞGÖR/Modül-1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B133C5-50C6-446C-990A-A50D31531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81EB-61AD-4D4A-AF51-4429187E4BF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698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C45D7-70AC-439E-819C-606C70C28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3. </a:t>
            </a:r>
            <a:r>
              <a:rPr lang="en-GB" dirty="0" err="1"/>
              <a:t>Hangisi</a:t>
            </a:r>
            <a:r>
              <a:rPr lang="en-GB" dirty="0"/>
              <a:t> </a:t>
            </a:r>
            <a:r>
              <a:rPr lang="en-GB" dirty="0" err="1"/>
              <a:t>Küresel</a:t>
            </a:r>
            <a:r>
              <a:rPr lang="en-GB" dirty="0"/>
              <a:t> </a:t>
            </a:r>
            <a:r>
              <a:rPr lang="en-GB" dirty="0" err="1"/>
              <a:t>Uyumluluk</a:t>
            </a:r>
            <a:r>
              <a:rPr lang="en-GB" dirty="0"/>
              <a:t> </a:t>
            </a:r>
            <a:r>
              <a:rPr lang="en-GB" dirty="0" err="1"/>
              <a:t>sistemi</a:t>
            </a:r>
            <a:r>
              <a:rPr lang="en-GB" dirty="0"/>
              <a:t> (GSH)’</a:t>
            </a:r>
            <a:r>
              <a:rPr lang="en-GB" dirty="0" err="1"/>
              <a:t>nin</a:t>
            </a:r>
            <a:r>
              <a:rPr lang="en-GB" dirty="0"/>
              <a:t> </a:t>
            </a:r>
            <a:r>
              <a:rPr lang="en-GB" dirty="0" err="1"/>
              <a:t>temel</a:t>
            </a:r>
            <a:r>
              <a:rPr lang="en-GB" dirty="0"/>
              <a:t> </a:t>
            </a:r>
            <a:r>
              <a:rPr lang="en-GB" dirty="0" err="1"/>
              <a:t>işlevlerinden</a:t>
            </a:r>
            <a:r>
              <a:rPr lang="en-GB" dirty="0"/>
              <a:t> </a:t>
            </a:r>
            <a:r>
              <a:rPr lang="en-GB" dirty="0" err="1"/>
              <a:t>birisidir</a:t>
            </a:r>
            <a:r>
              <a:rPr lang="en-GB" dirty="0"/>
              <a:t>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F4A66-23B4-4B14-85DB-1037CF144A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GB" dirty="0"/>
              <a:t>Her </a:t>
            </a:r>
            <a:r>
              <a:rPr lang="en-GB" dirty="0" err="1"/>
              <a:t>konuda</a:t>
            </a:r>
            <a:r>
              <a:rPr lang="en-GB" dirty="0"/>
              <a:t> </a:t>
            </a:r>
            <a:r>
              <a:rPr lang="en-GB" dirty="0" err="1"/>
              <a:t>Infografik</a:t>
            </a:r>
            <a:r>
              <a:rPr lang="en-GB" dirty="0"/>
              <a:t> </a:t>
            </a:r>
            <a:r>
              <a:rPr lang="en-GB" dirty="0" err="1"/>
              <a:t>hazırlamak</a:t>
            </a:r>
            <a:endParaRPr lang="en-GB" dirty="0"/>
          </a:p>
          <a:p>
            <a:pPr marL="514350" indent="-514350">
              <a:buFont typeface="+mj-lt"/>
              <a:buAutoNum type="alphaUcPeriod"/>
            </a:pPr>
            <a:r>
              <a:rPr lang="en-GB" dirty="0" err="1"/>
              <a:t>Kimyasallarla</a:t>
            </a:r>
            <a:r>
              <a:rPr lang="en-GB" dirty="0"/>
              <a:t> </a:t>
            </a:r>
            <a:r>
              <a:rPr lang="en-GB" dirty="0" err="1"/>
              <a:t>ilgili</a:t>
            </a:r>
            <a:r>
              <a:rPr lang="en-GB" dirty="0"/>
              <a:t> pictogram </a:t>
            </a:r>
            <a:r>
              <a:rPr lang="en-GB" dirty="0" err="1"/>
              <a:t>hazırlamak</a:t>
            </a:r>
            <a:endParaRPr lang="en-GB" dirty="0"/>
          </a:p>
          <a:p>
            <a:pPr marL="514350" indent="-514350">
              <a:buFont typeface="+mj-lt"/>
              <a:buAutoNum type="alphaUcPeriod"/>
            </a:pPr>
            <a:r>
              <a:rPr lang="en-US" dirty="0" err="1">
                <a:solidFill>
                  <a:srgbClr val="FF0000"/>
                </a:solidFill>
              </a:rPr>
              <a:t>Etiketlerdeki</a:t>
            </a:r>
            <a:r>
              <a:rPr lang="en-US" dirty="0">
                <a:solidFill>
                  <a:srgbClr val="FF0000"/>
                </a:solidFill>
              </a:rPr>
              <a:t> ve </a:t>
            </a:r>
            <a:r>
              <a:rPr lang="en-US" dirty="0" err="1">
                <a:solidFill>
                  <a:srgbClr val="FF0000"/>
                </a:solidFill>
              </a:rPr>
              <a:t>güvenlik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bilgi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formlarındaki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sağlık</a:t>
            </a:r>
            <a:r>
              <a:rPr lang="en-US" dirty="0">
                <a:solidFill>
                  <a:srgbClr val="FF0000"/>
                </a:solidFill>
              </a:rPr>
              <a:t> ve </a:t>
            </a:r>
            <a:r>
              <a:rPr lang="en-US" dirty="0" err="1">
                <a:solidFill>
                  <a:srgbClr val="FF0000"/>
                </a:solidFill>
              </a:rPr>
              <a:t>güvenlik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bilgilerini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tanımlamak</a:t>
            </a:r>
            <a:endParaRPr lang="en-US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lphaUcPeriod"/>
            </a:pPr>
            <a:r>
              <a:rPr lang="en-US" dirty="0" err="1"/>
              <a:t>Dünya</a:t>
            </a:r>
            <a:r>
              <a:rPr lang="en-US" dirty="0"/>
              <a:t> </a:t>
            </a:r>
            <a:r>
              <a:rPr lang="en-US" dirty="0" err="1"/>
              <a:t>üzerindeki</a:t>
            </a:r>
            <a:r>
              <a:rPr lang="en-US" dirty="0"/>
              <a:t> </a:t>
            </a:r>
            <a:r>
              <a:rPr lang="en-US" dirty="0" err="1"/>
              <a:t>tüm</a:t>
            </a:r>
            <a:r>
              <a:rPr lang="en-US" dirty="0"/>
              <a:t> </a:t>
            </a:r>
            <a:r>
              <a:rPr lang="en-US" dirty="0" err="1"/>
              <a:t>laborauvarlarda</a:t>
            </a:r>
            <a:r>
              <a:rPr lang="en-US" dirty="0"/>
              <a:t> </a:t>
            </a:r>
            <a:r>
              <a:rPr lang="en-US" dirty="0" err="1"/>
              <a:t>bulunan</a:t>
            </a:r>
            <a:r>
              <a:rPr lang="en-US" dirty="0"/>
              <a:t> </a:t>
            </a:r>
            <a:r>
              <a:rPr lang="en-US" dirty="0" err="1"/>
              <a:t>güvenlik</a:t>
            </a:r>
            <a:r>
              <a:rPr lang="en-US" dirty="0"/>
              <a:t> </a:t>
            </a:r>
            <a:r>
              <a:rPr lang="en-US" dirty="0" err="1"/>
              <a:t>uyarılarını</a:t>
            </a:r>
            <a:r>
              <a:rPr lang="en-US" dirty="0"/>
              <a:t> </a:t>
            </a:r>
            <a:r>
              <a:rPr lang="en-US" dirty="0" err="1"/>
              <a:t>denetlemek</a:t>
            </a:r>
            <a:r>
              <a:rPr lang="en-US" dirty="0"/>
              <a:t> 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err="1"/>
              <a:t>Tehlike</a:t>
            </a:r>
            <a:r>
              <a:rPr lang="en-US" dirty="0"/>
              <a:t> </a:t>
            </a:r>
            <a:r>
              <a:rPr lang="en-US" dirty="0" err="1"/>
              <a:t>uzmanlarını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araya</a:t>
            </a:r>
            <a:r>
              <a:rPr lang="en-US" dirty="0"/>
              <a:t> </a:t>
            </a:r>
            <a:r>
              <a:rPr lang="en-US" dirty="0" err="1"/>
              <a:t>getirmek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CACBB5-CE50-401F-9C94-344A02EDD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Doç. Dr. Yasemin G. İŞGÖR/Modül-1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B133C5-50C6-446C-990A-A50D31531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81EB-61AD-4D4A-AF51-4429187E4BF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0354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B41B4-DAD9-4DD7-9A87-EFDCDE655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000" dirty="0"/>
              <a:t>4.ABD </a:t>
            </a:r>
            <a:r>
              <a:rPr lang="en-GB" sz="3000" dirty="0" err="1"/>
              <a:t>Ulusal</a:t>
            </a:r>
            <a:r>
              <a:rPr lang="en-GB" sz="3000" dirty="0"/>
              <a:t> </a:t>
            </a:r>
            <a:r>
              <a:rPr lang="en-GB" sz="3000" dirty="0" err="1"/>
              <a:t>yangın</a:t>
            </a:r>
            <a:r>
              <a:rPr lang="en-GB" sz="3000" dirty="0"/>
              <a:t> </a:t>
            </a:r>
            <a:r>
              <a:rPr lang="en-GB" sz="3000" dirty="0" err="1"/>
              <a:t>birliği</a:t>
            </a:r>
            <a:r>
              <a:rPr lang="en-GB" sz="3000" dirty="0"/>
              <a:t> </a:t>
            </a:r>
            <a:r>
              <a:rPr lang="en-GB" sz="3000" dirty="0" err="1"/>
              <a:t>tarafından</a:t>
            </a:r>
            <a:r>
              <a:rPr lang="en-GB" sz="3000" dirty="0"/>
              <a:t> </a:t>
            </a:r>
            <a:r>
              <a:rPr lang="en-GB" sz="3000" dirty="0" err="1"/>
              <a:t>tanımlanmış</a:t>
            </a:r>
            <a:r>
              <a:rPr lang="en-GB" sz="3000" dirty="0"/>
              <a:t> </a:t>
            </a:r>
            <a:r>
              <a:rPr lang="en-GB" sz="3000" dirty="0" err="1"/>
              <a:t>ve</a:t>
            </a:r>
            <a:r>
              <a:rPr lang="en-GB" sz="3000" dirty="0"/>
              <a:t> </a:t>
            </a:r>
            <a:r>
              <a:rPr lang="en-GB" sz="3000" dirty="0" err="1"/>
              <a:t>kimyasal</a:t>
            </a:r>
            <a:r>
              <a:rPr lang="en-GB" sz="3000" dirty="0"/>
              <a:t> </a:t>
            </a:r>
            <a:r>
              <a:rPr lang="en-GB" sz="3000" dirty="0" err="1"/>
              <a:t>etiketlerinde</a:t>
            </a:r>
            <a:r>
              <a:rPr lang="en-GB" sz="3000" dirty="0"/>
              <a:t> </a:t>
            </a:r>
            <a:r>
              <a:rPr lang="en-GB" sz="3000" dirty="0" err="1"/>
              <a:t>kullanılan</a:t>
            </a:r>
            <a:r>
              <a:rPr lang="en-GB" sz="3000" dirty="0"/>
              <a:t> </a:t>
            </a:r>
            <a:r>
              <a:rPr lang="en-GB" sz="3000" dirty="0" err="1"/>
              <a:t>mavi</a:t>
            </a:r>
            <a:r>
              <a:rPr lang="en-GB" sz="3000" dirty="0"/>
              <a:t>, </a:t>
            </a:r>
            <a:r>
              <a:rPr lang="en-GB" sz="3000" dirty="0" err="1"/>
              <a:t>beyaz</a:t>
            </a:r>
            <a:r>
              <a:rPr lang="en-GB" sz="3000" dirty="0"/>
              <a:t>, </a:t>
            </a:r>
            <a:r>
              <a:rPr lang="en-GB" sz="3000" dirty="0" err="1"/>
              <a:t>sarı</a:t>
            </a:r>
            <a:r>
              <a:rPr lang="en-GB" sz="3000" dirty="0"/>
              <a:t> </a:t>
            </a:r>
            <a:r>
              <a:rPr lang="en-GB" sz="3000" dirty="0" err="1"/>
              <a:t>ve</a:t>
            </a:r>
            <a:r>
              <a:rPr lang="en-GB" sz="3000" dirty="0"/>
              <a:t> </a:t>
            </a:r>
            <a:r>
              <a:rPr lang="en-GB" sz="3000" dirty="0" err="1"/>
              <a:t>kırmızı</a:t>
            </a:r>
            <a:r>
              <a:rPr lang="en-GB" sz="3000" dirty="0"/>
              <a:t> </a:t>
            </a:r>
            <a:r>
              <a:rPr lang="en-GB" sz="3000" dirty="0" err="1"/>
              <a:t>uyarı</a:t>
            </a:r>
            <a:r>
              <a:rPr lang="en-GB" sz="3000" dirty="0"/>
              <a:t> </a:t>
            </a:r>
            <a:r>
              <a:rPr lang="en-GB" sz="3000" dirty="0" err="1"/>
              <a:t>bölgelerinin</a:t>
            </a:r>
            <a:r>
              <a:rPr lang="en-GB" sz="3000" dirty="0"/>
              <a:t> </a:t>
            </a:r>
            <a:r>
              <a:rPr lang="en-GB" sz="3000" dirty="0" err="1"/>
              <a:t>tanımlanmasında</a:t>
            </a:r>
            <a:r>
              <a:rPr lang="en-GB" sz="3000" dirty="0"/>
              <a:t> </a:t>
            </a:r>
            <a:r>
              <a:rPr lang="en-GB" sz="3000" dirty="0" err="1"/>
              <a:t>hangisi</a:t>
            </a:r>
            <a:r>
              <a:rPr lang="en-GB" sz="3000" dirty="0"/>
              <a:t> </a:t>
            </a:r>
            <a:r>
              <a:rPr lang="en-GB" sz="3000" dirty="0" err="1"/>
              <a:t>kullanılmamaktadır</a:t>
            </a:r>
            <a:r>
              <a:rPr lang="en-GB" sz="3000" dirty="0"/>
              <a:t>? </a:t>
            </a: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467CD-0446-4730-8C58-F8800EA8A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US" dirty="0"/>
              <a:t>Özel </a:t>
            </a:r>
            <a:r>
              <a:rPr lang="en-US" dirty="0" err="1"/>
              <a:t>Tehlikeli</a:t>
            </a:r>
            <a:r>
              <a:rPr lang="en-US" dirty="0"/>
              <a:t> </a:t>
            </a:r>
            <a:r>
              <a:rPr lang="en-US" dirty="0" err="1"/>
              <a:t>Maddeler</a:t>
            </a:r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 err="1"/>
              <a:t>Tepkimesel</a:t>
            </a:r>
            <a:r>
              <a:rPr lang="en-US" dirty="0"/>
              <a:t> (</a:t>
            </a:r>
            <a:r>
              <a:rPr lang="en-US" dirty="0" err="1"/>
              <a:t>reaktifliğe</a:t>
            </a:r>
            <a:r>
              <a:rPr lang="en-US" dirty="0"/>
              <a:t> </a:t>
            </a:r>
            <a:r>
              <a:rPr lang="en-US" dirty="0" err="1"/>
              <a:t>göre</a:t>
            </a:r>
            <a:r>
              <a:rPr lang="en-US" dirty="0"/>
              <a:t>) </a:t>
            </a:r>
            <a:r>
              <a:rPr lang="en-US" dirty="0" err="1"/>
              <a:t>Tehlikeler</a:t>
            </a:r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 err="1"/>
              <a:t>Genel</a:t>
            </a:r>
            <a:r>
              <a:rPr lang="en-US" dirty="0"/>
              <a:t> </a:t>
            </a:r>
            <a:r>
              <a:rPr lang="en-US" dirty="0" err="1"/>
              <a:t>Sağlık</a:t>
            </a:r>
            <a:r>
              <a:rPr lang="en-US" dirty="0"/>
              <a:t> </a:t>
            </a:r>
            <a:r>
              <a:rPr lang="en-US" dirty="0" err="1"/>
              <a:t>Tehlikesi</a:t>
            </a:r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 err="1"/>
              <a:t>Yanma</a:t>
            </a:r>
            <a:r>
              <a:rPr lang="en-US" dirty="0"/>
              <a:t>/</a:t>
            </a:r>
            <a:r>
              <a:rPr lang="en-US" dirty="0" err="1"/>
              <a:t>Ateş</a:t>
            </a:r>
            <a:r>
              <a:rPr lang="en-US" dirty="0"/>
              <a:t> </a:t>
            </a:r>
            <a:r>
              <a:rPr lang="en-US" dirty="0" err="1"/>
              <a:t>Tehlikesi</a:t>
            </a:r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 err="1"/>
              <a:t>Patlama</a:t>
            </a:r>
            <a:r>
              <a:rPr lang="en-US" dirty="0"/>
              <a:t> </a:t>
            </a:r>
            <a:r>
              <a:rPr lang="en-US" dirty="0" err="1"/>
              <a:t>Tehlikesi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0E661E-8B4A-4BC7-83D1-D608D628A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Doç. Dr. Yasemin G. İŞGÖR/Modül-1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4F7D5E-5FCD-4FFB-BC7E-A11930474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81EB-61AD-4D4A-AF51-4429187E4BF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976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B41B4-DAD9-4DD7-9A87-EFDCDE655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000" dirty="0"/>
              <a:t>4.ABD </a:t>
            </a:r>
            <a:r>
              <a:rPr lang="en-GB" sz="3000" dirty="0" err="1"/>
              <a:t>Ulusal</a:t>
            </a:r>
            <a:r>
              <a:rPr lang="en-GB" sz="3000" dirty="0"/>
              <a:t> </a:t>
            </a:r>
            <a:r>
              <a:rPr lang="en-GB" sz="3000" dirty="0" err="1"/>
              <a:t>yangın</a:t>
            </a:r>
            <a:r>
              <a:rPr lang="en-GB" sz="3000" dirty="0"/>
              <a:t> </a:t>
            </a:r>
            <a:r>
              <a:rPr lang="en-GB" sz="3000" dirty="0" err="1"/>
              <a:t>birliği</a:t>
            </a:r>
            <a:r>
              <a:rPr lang="en-GB" sz="3000" dirty="0"/>
              <a:t> </a:t>
            </a:r>
            <a:r>
              <a:rPr lang="en-GB" sz="3000" dirty="0" err="1"/>
              <a:t>tarafından</a:t>
            </a:r>
            <a:r>
              <a:rPr lang="en-GB" sz="3000" dirty="0"/>
              <a:t> </a:t>
            </a:r>
            <a:r>
              <a:rPr lang="en-GB" sz="3000" dirty="0" err="1"/>
              <a:t>tanımlanmış</a:t>
            </a:r>
            <a:r>
              <a:rPr lang="en-GB" sz="3000" dirty="0"/>
              <a:t> </a:t>
            </a:r>
            <a:r>
              <a:rPr lang="en-GB" sz="3000" dirty="0" err="1"/>
              <a:t>ve</a:t>
            </a:r>
            <a:r>
              <a:rPr lang="en-GB" sz="3000" dirty="0"/>
              <a:t> </a:t>
            </a:r>
            <a:r>
              <a:rPr lang="en-GB" sz="3000" dirty="0" err="1"/>
              <a:t>kimyasal</a:t>
            </a:r>
            <a:r>
              <a:rPr lang="en-GB" sz="3000" dirty="0"/>
              <a:t> </a:t>
            </a:r>
            <a:r>
              <a:rPr lang="en-GB" sz="3000" dirty="0" err="1"/>
              <a:t>etiketlerinde</a:t>
            </a:r>
            <a:r>
              <a:rPr lang="en-GB" sz="3000" dirty="0"/>
              <a:t> </a:t>
            </a:r>
            <a:r>
              <a:rPr lang="en-GB" sz="3000" dirty="0" err="1"/>
              <a:t>kullanılan</a:t>
            </a:r>
            <a:r>
              <a:rPr lang="en-GB" sz="3000" dirty="0"/>
              <a:t> </a:t>
            </a:r>
            <a:r>
              <a:rPr lang="en-GB" sz="3000" dirty="0" err="1"/>
              <a:t>mavi</a:t>
            </a:r>
            <a:r>
              <a:rPr lang="en-GB" sz="3000" dirty="0"/>
              <a:t>, </a:t>
            </a:r>
            <a:r>
              <a:rPr lang="en-GB" sz="3000" dirty="0" err="1"/>
              <a:t>beyaz</a:t>
            </a:r>
            <a:r>
              <a:rPr lang="en-GB" sz="3000" dirty="0"/>
              <a:t>, </a:t>
            </a:r>
            <a:r>
              <a:rPr lang="en-GB" sz="3000" dirty="0" err="1"/>
              <a:t>sarı</a:t>
            </a:r>
            <a:r>
              <a:rPr lang="en-GB" sz="3000" dirty="0"/>
              <a:t> </a:t>
            </a:r>
            <a:r>
              <a:rPr lang="en-GB" sz="3000" dirty="0" err="1"/>
              <a:t>ve</a:t>
            </a:r>
            <a:r>
              <a:rPr lang="en-GB" sz="3000" dirty="0"/>
              <a:t> </a:t>
            </a:r>
            <a:r>
              <a:rPr lang="en-GB" sz="3000" dirty="0" err="1"/>
              <a:t>kırmızı</a:t>
            </a:r>
            <a:r>
              <a:rPr lang="en-GB" sz="3000" dirty="0"/>
              <a:t> </a:t>
            </a:r>
            <a:r>
              <a:rPr lang="en-GB" sz="3000" dirty="0" err="1"/>
              <a:t>uyarı</a:t>
            </a:r>
            <a:r>
              <a:rPr lang="en-GB" sz="3000" dirty="0"/>
              <a:t> </a:t>
            </a:r>
            <a:r>
              <a:rPr lang="en-GB" sz="3000" dirty="0" err="1"/>
              <a:t>bölgelerinin</a:t>
            </a:r>
            <a:r>
              <a:rPr lang="en-GB" sz="3000" dirty="0"/>
              <a:t> </a:t>
            </a:r>
            <a:r>
              <a:rPr lang="en-GB" sz="3000" dirty="0" err="1"/>
              <a:t>tanımlanmasında</a:t>
            </a:r>
            <a:r>
              <a:rPr lang="en-GB" sz="3000" dirty="0"/>
              <a:t> </a:t>
            </a:r>
            <a:r>
              <a:rPr lang="en-GB" sz="3000" dirty="0" err="1"/>
              <a:t>hangisi</a:t>
            </a:r>
            <a:r>
              <a:rPr lang="en-GB" sz="3000" dirty="0"/>
              <a:t> </a:t>
            </a:r>
            <a:r>
              <a:rPr lang="en-GB" sz="3000" dirty="0" err="1"/>
              <a:t>kullanılmamaktadır</a:t>
            </a:r>
            <a:r>
              <a:rPr lang="en-GB" sz="3000" dirty="0"/>
              <a:t>? </a:t>
            </a: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467CD-0446-4730-8C58-F8800EA8A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US" dirty="0"/>
              <a:t>Özel </a:t>
            </a:r>
            <a:r>
              <a:rPr lang="en-US" dirty="0" err="1"/>
              <a:t>Tehlikeli</a:t>
            </a:r>
            <a:r>
              <a:rPr lang="en-US" dirty="0"/>
              <a:t> </a:t>
            </a:r>
            <a:r>
              <a:rPr lang="en-US" dirty="0" err="1"/>
              <a:t>Maddeler</a:t>
            </a:r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 err="1"/>
              <a:t>Tepkimesel</a:t>
            </a:r>
            <a:r>
              <a:rPr lang="en-US" dirty="0"/>
              <a:t> (</a:t>
            </a:r>
            <a:r>
              <a:rPr lang="en-US" dirty="0" err="1"/>
              <a:t>reaktifliğe</a:t>
            </a:r>
            <a:r>
              <a:rPr lang="en-US" dirty="0"/>
              <a:t> </a:t>
            </a:r>
            <a:r>
              <a:rPr lang="en-US" dirty="0" err="1"/>
              <a:t>göre</a:t>
            </a:r>
            <a:r>
              <a:rPr lang="en-US" dirty="0"/>
              <a:t>) </a:t>
            </a:r>
            <a:r>
              <a:rPr lang="en-US" dirty="0" err="1"/>
              <a:t>Tehlikeler</a:t>
            </a:r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 err="1"/>
              <a:t>Genel</a:t>
            </a:r>
            <a:r>
              <a:rPr lang="en-US" dirty="0"/>
              <a:t> </a:t>
            </a:r>
            <a:r>
              <a:rPr lang="en-US" dirty="0" err="1"/>
              <a:t>Sağlık</a:t>
            </a:r>
            <a:r>
              <a:rPr lang="en-US" dirty="0"/>
              <a:t> </a:t>
            </a:r>
            <a:r>
              <a:rPr lang="en-US" dirty="0" err="1"/>
              <a:t>Tehlikesi</a:t>
            </a:r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 err="1"/>
              <a:t>Yanma</a:t>
            </a:r>
            <a:r>
              <a:rPr lang="en-US" dirty="0"/>
              <a:t>/</a:t>
            </a:r>
            <a:r>
              <a:rPr lang="en-US" dirty="0" err="1"/>
              <a:t>Ateş</a:t>
            </a:r>
            <a:r>
              <a:rPr lang="en-US" dirty="0"/>
              <a:t> </a:t>
            </a:r>
            <a:r>
              <a:rPr lang="en-US" dirty="0" err="1"/>
              <a:t>Tehlikesi</a:t>
            </a:r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 err="1">
                <a:solidFill>
                  <a:srgbClr val="FF0000"/>
                </a:solidFill>
              </a:rPr>
              <a:t>Patlama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Tehlikesi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0E661E-8B4A-4BC7-83D1-D608D628A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Doç. Dr. Yasemin G. İŞGÖR/Modül-1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4F7D5E-5FCD-4FFB-BC7E-A11930474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81EB-61AD-4D4A-AF51-4429187E4BF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458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A7BB7-3367-4A4F-905C-EF26594A9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5. </a:t>
            </a:r>
            <a:r>
              <a:rPr lang="en-GB" dirty="0" err="1"/>
              <a:t>Aşağıdakilerden</a:t>
            </a:r>
            <a:r>
              <a:rPr lang="en-GB" dirty="0"/>
              <a:t> </a:t>
            </a:r>
            <a:r>
              <a:rPr lang="en-GB" dirty="0" err="1"/>
              <a:t>hangisi</a:t>
            </a:r>
            <a:r>
              <a:rPr lang="en-GB" dirty="0"/>
              <a:t> </a:t>
            </a:r>
            <a:r>
              <a:rPr lang="en-GB" dirty="0" err="1"/>
              <a:t>piktogram</a:t>
            </a:r>
            <a:r>
              <a:rPr lang="en-GB" dirty="0"/>
              <a:t> </a:t>
            </a:r>
            <a:r>
              <a:rPr lang="en-GB" dirty="0" err="1"/>
              <a:t>değildir</a:t>
            </a:r>
            <a:r>
              <a:rPr lang="en-GB" dirty="0"/>
              <a:t>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5728B-ADFA-4463-9281-0E18584B7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US" dirty="0" err="1"/>
              <a:t>Trafik</a:t>
            </a:r>
            <a:r>
              <a:rPr lang="en-US" dirty="0"/>
              <a:t> </a:t>
            </a:r>
            <a:r>
              <a:rPr lang="en-US" dirty="0" err="1"/>
              <a:t>uyarı</a:t>
            </a:r>
            <a:r>
              <a:rPr lang="en-US" dirty="0"/>
              <a:t> </a:t>
            </a:r>
            <a:r>
              <a:rPr lang="en-US" dirty="0" err="1"/>
              <a:t>levhaları</a:t>
            </a:r>
            <a:r>
              <a:rPr lang="en-US" dirty="0"/>
              <a:t>, 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err="1"/>
              <a:t>Havalimanı</a:t>
            </a:r>
            <a:r>
              <a:rPr lang="en-US" dirty="0"/>
              <a:t> </a:t>
            </a:r>
            <a:r>
              <a:rPr lang="en-US" dirty="0" err="1"/>
              <a:t>uyarı</a:t>
            </a:r>
            <a:r>
              <a:rPr lang="en-US" dirty="0"/>
              <a:t> </a:t>
            </a:r>
            <a:r>
              <a:rPr lang="en-US" dirty="0" err="1"/>
              <a:t>levhaları</a:t>
            </a:r>
            <a:r>
              <a:rPr lang="en-US" dirty="0"/>
              <a:t>,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err="1"/>
              <a:t>Otopak</a:t>
            </a:r>
            <a:r>
              <a:rPr lang="en-US" dirty="0"/>
              <a:t> </a:t>
            </a:r>
            <a:r>
              <a:rPr lang="en-US" dirty="0" err="1"/>
              <a:t>uyarı</a:t>
            </a:r>
            <a:r>
              <a:rPr lang="en-US" dirty="0"/>
              <a:t> </a:t>
            </a:r>
            <a:r>
              <a:rPr lang="en-US" dirty="0" err="1"/>
              <a:t>levhaları</a:t>
            </a:r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 err="1"/>
              <a:t>Laboratuvar</a:t>
            </a:r>
            <a:r>
              <a:rPr lang="en-US" dirty="0"/>
              <a:t> </a:t>
            </a:r>
            <a:r>
              <a:rPr lang="en-US" dirty="0" err="1"/>
              <a:t>uyarı</a:t>
            </a:r>
            <a:r>
              <a:rPr lang="en-US" dirty="0"/>
              <a:t> </a:t>
            </a:r>
            <a:r>
              <a:rPr lang="en-US" dirty="0" err="1"/>
              <a:t>görselleri</a:t>
            </a:r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 err="1"/>
              <a:t>Toplu</a:t>
            </a:r>
            <a:r>
              <a:rPr lang="en-US" dirty="0"/>
              <a:t> </a:t>
            </a:r>
            <a:r>
              <a:rPr lang="en-US" dirty="0" err="1"/>
              <a:t>taşıma</a:t>
            </a:r>
            <a:r>
              <a:rPr lang="en-US" dirty="0"/>
              <a:t> </a:t>
            </a:r>
            <a:r>
              <a:rPr lang="en-US" dirty="0" err="1"/>
              <a:t>araçlarındaki</a:t>
            </a:r>
            <a:r>
              <a:rPr lang="en-US" dirty="0"/>
              <a:t> </a:t>
            </a:r>
            <a:r>
              <a:rPr lang="en-US" dirty="0" err="1"/>
              <a:t>durak</a:t>
            </a:r>
            <a:r>
              <a:rPr lang="en-US" dirty="0"/>
              <a:t> </a:t>
            </a:r>
            <a:r>
              <a:rPr lang="en-US" dirty="0" err="1"/>
              <a:t>numaraları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D92BB9-345F-44A5-BBE6-966C9466A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Doç. Dr. Yasemin G. İŞGÖR/Modül-1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7F2049-C687-4602-A24D-96D908D1A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81EB-61AD-4D4A-AF51-4429187E4BF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460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7D4E56-01B5-4C61-B975-ABC3B63BC94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22031" y="1083212"/>
            <a:ext cx="11160369" cy="4936588"/>
          </a:xfrm>
        </p:spPr>
        <p:txBody>
          <a:bodyPr/>
          <a:lstStyle/>
          <a:p>
            <a:r>
              <a:rPr lang="en-US" dirty="0"/>
              <a:t>GHS, </a:t>
            </a:r>
            <a:r>
              <a:rPr lang="en-US" dirty="0" err="1"/>
              <a:t>kimyasal</a:t>
            </a:r>
            <a:r>
              <a:rPr lang="en-US" dirty="0"/>
              <a:t> </a:t>
            </a:r>
            <a:r>
              <a:rPr lang="en-US" dirty="0" err="1"/>
              <a:t>ürünlerin</a:t>
            </a:r>
            <a:r>
              <a:rPr lang="en-US" dirty="0"/>
              <a:t> </a:t>
            </a:r>
            <a:r>
              <a:rPr lang="en-US" dirty="0" err="1"/>
              <a:t>tehlikelerini</a:t>
            </a:r>
            <a:r>
              <a:rPr lang="en-US" dirty="0"/>
              <a:t> </a:t>
            </a:r>
            <a:r>
              <a:rPr lang="en-US" dirty="0" err="1"/>
              <a:t>tanımlar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sınıflandırır</a:t>
            </a:r>
            <a:r>
              <a:rPr lang="en-US" dirty="0"/>
              <a:t>, </a:t>
            </a:r>
          </a:p>
          <a:p>
            <a:r>
              <a:rPr lang="en-US" dirty="0" err="1"/>
              <a:t>etiketlerdeki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güvenlik</a:t>
            </a:r>
            <a:r>
              <a:rPr lang="en-US" dirty="0"/>
              <a:t> </a:t>
            </a:r>
            <a:r>
              <a:rPr lang="en-US" dirty="0" err="1"/>
              <a:t>bilgi</a:t>
            </a:r>
            <a:r>
              <a:rPr lang="en-US" dirty="0"/>
              <a:t> </a:t>
            </a:r>
            <a:r>
              <a:rPr lang="en-US" dirty="0" err="1"/>
              <a:t>formlarındaki</a:t>
            </a:r>
            <a:r>
              <a:rPr lang="en-US" dirty="0"/>
              <a:t> </a:t>
            </a:r>
            <a:r>
              <a:rPr lang="en-US" dirty="0" err="1"/>
              <a:t>sağlık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güvenlik</a:t>
            </a:r>
            <a:r>
              <a:rPr lang="en-US" dirty="0"/>
              <a:t> </a:t>
            </a:r>
            <a:r>
              <a:rPr lang="en-US" dirty="0" err="1"/>
              <a:t>bilgilerini</a:t>
            </a:r>
            <a:r>
              <a:rPr lang="en-US" dirty="0"/>
              <a:t> </a:t>
            </a:r>
            <a:r>
              <a:rPr lang="en-US" dirty="0" err="1"/>
              <a:t>tanımlar</a:t>
            </a:r>
            <a:r>
              <a:rPr lang="en-US" dirty="0"/>
              <a:t>. </a:t>
            </a:r>
          </a:p>
          <a:p>
            <a:r>
              <a:rPr lang="en-US" dirty="0" err="1"/>
              <a:t>Amacı</a:t>
            </a:r>
            <a:r>
              <a:rPr lang="en-US" dirty="0"/>
              <a:t>, </a:t>
            </a:r>
            <a:r>
              <a:rPr lang="en-US" dirty="0" err="1"/>
              <a:t>tehlikeleri</a:t>
            </a:r>
            <a:r>
              <a:rPr lang="en-US" dirty="0"/>
              <a:t> </a:t>
            </a:r>
            <a:r>
              <a:rPr lang="en-US" dirty="0" err="1"/>
              <a:t>sınıflandırmak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aynı</a:t>
            </a:r>
            <a:r>
              <a:rPr lang="en-US" dirty="0"/>
              <a:t> </a:t>
            </a:r>
            <a:r>
              <a:rPr lang="en-US" dirty="0" err="1"/>
              <a:t>kurallar</a:t>
            </a:r>
            <a:r>
              <a:rPr lang="en-US" dirty="0"/>
              <a:t> </a:t>
            </a:r>
            <a:r>
              <a:rPr lang="en-US" dirty="0" err="1"/>
              <a:t>kümesinin</a:t>
            </a:r>
            <a:r>
              <a:rPr lang="en-US" dirty="0"/>
              <a:t>, </a:t>
            </a:r>
            <a:r>
              <a:rPr lang="en-US" dirty="0" err="1"/>
              <a:t>etiketler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güvenlik</a:t>
            </a:r>
            <a:r>
              <a:rPr lang="en-US" dirty="0"/>
              <a:t> </a:t>
            </a:r>
            <a:r>
              <a:rPr lang="en-US" dirty="0" err="1"/>
              <a:t>bilgi</a:t>
            </a:r>
            <a:r>
              <a:rPr lang="en-US" dirty="0"/>
              <a:t> </a:t>
            </a:r>
            <a:r>
              <a:rPr lang="en-US" dirty="0" err="1"/>
              <a:t>formları</a:t>
            </a:r>
            <a:r>
              <a:rPr lang="en-US" dirty="0"/>
              <a:t> (SDS)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aynı</a:t>
            </a:r>
            <a:r>
              <a:rPr lang="en-US" dirty="0"/>
              <a:t> </a:t>
            </a:r>
            <a:r>
              <a:rPr lang="en-US" dirty="0" err="1"/>
              <a:t>biçim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içeriğin</a:t>
            </a:r>
            <a:r>
              <a:rPr lang="en-US" dirty="0"/>
              <a:t> </a:t>
            </a:r>
            <a:r>
              <a:rPr lang="en-US" dirty="0" err="1"/>
              <a:t>dünyada</a:t>
            </a:r>
            <a:r>
              <a:rPr lang="en-US" dirty="0"/>
              <a:t> </a:t>
            </a:r>
            <a:r>
              <a:rPr lang="en-US" dirty="0" err="1"/>
              <a:t>benimsenmesi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kullanılmasıdır</a:t>
            </a:r>
            <a:r>
              <a:rPr lang="en-US" dirty="0"/>
              <a:t>. </a:t>
            </a:r>
          </a:p>
          <a:p>
            <a:r>
              <a:rPr lang="en-US" dirty="0" err="1"/>
              <a:t>Uluslararası</a:t>
            </a:r>
            <a:r>
              <a:rPr lang="en-US" dirty="0"/>
              <a:t> </a:t>
            </a:r>
            <a:r>
              <a:rPr lang="en-US" dirty="0" err="1"/>
              <a:t>tehlike</a:t>
            </a:r>
            <a:r>
              <a:rPr lang="en-US" dirty="0"/>
              <a:t> </a:t>
            </a:r>
            <a:r>
              <a:rPr lang="en-US" dirty="0" err="1"/>
              <a:t>iletişim</a:t>
            </a:r>
            <a:r>
              <a:rPr lang="en-US" dirty="0"/>
              <a:t> </a:t>
            </a:r>
            <a:r>
              <a:rPr lang="en-US" dirty="0" err="1"/>
              <a:t>uzmanları</a:t>
            </a:r>
            <a:r>
              <a:rPr lang="en-US" dirty="0"/>
              <a:t> </a:t>
            </a:r>
            <a:r>
              <a:rPr lang="en-US" dirty="0" err="1"/>
              <a:t>ekibinin</a:t>
            </a:r>
            <a:r>
              <a:rPr lang="en-US" dirty="0"/>
              <a:t> </a:t>
            </a:r>
            <a:r>
              <a:rPr lang="en-US" dirty="0" err="1"/>
              <a:t>çalışmalarıyla</a:t>
            </a:r>
            <a:r>
              <a:rPr lang="en-US" dirty="0"/>
              <a:t> GHS </a:t>
            </a:r>
            <a:r>
              <a:rPr lang="en-US" dirty="0" err="1"/>
              <a:t>geliştirdi</a:t>
            </a:r>
            <a:r>
              <a:rPr lang="en-US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4F0A0C-28D1-4A7A-8DFF-97053B3E9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274638"/>
            <a:ext cx="10363200" cy="563562"/>
          </a:xfrm>
        </p:spPr>
        <p:txBody>
          <a:bodyPr>
            <a:noAutofit/>
          </a:bodyPr>
          <a:lstStyle/>
          <a:p>
            <a:r>
              <a:rPr lang="en-US" sz="2400" b="1" dirty="0" err="1"/>
              <a:t>Küresel</a:t>
            </a:r>
            <a:r>
              <a:rPr lang="en-US" sz="2400" b="1" dirty="0"/>
              <a:t> </a:t>
            </a:r>
            <a:r>
              <a:rPr lang="en-US" sz="2400" b="1" dirty="0" err="1"/>
              <a:t>Uyumluluk</a:t>
            </a:r>
            <a:r>
              <a:rPr lang="en-US" sz="2400" b="1" dirty="0"/>
              <a:t> </a:t>
            </a:r>
            <a:r>
              <a:rPr lang="en-US" sz="2400" b="1" dirty="0" err="1"/>
              <a:t>Sistemi</a:t>
            </a:r>
            <a:r>
              <a:rPr lang="en-US" sz="2400" b="1" dirty="0"/>
              <a:t> (KUS: Globally harmonized system: GHS)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F55FDC-70AA-47D4-937B-F8FA26541131}"/>
              </a:ext>
            </a:extLst>
          </p:cNvPr>
          <p:cNvSpPr/>
          <p:nvPr/>
        </p:nvSpPr>
        <p:spPr>
          <a:xfrm>
            <a:off x="673705" y="6214030"/>
            <a:ext cx="6107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Kaynak</a:t>
            </a:r>
            <a:r>
              <a:rPr lang="en-US" dirty="0"/>
              <a:t>: https://www.ccohs.ca/oshanswers/chemicals/ghs.html</a:t>
            </a:r>
          </a:p>
        </p:txBody>
      </p:sp>
    </p:spTree>
    <p:extLst>
      <p:ext uri="{BB962C8B-B14F-4D97-AF65-F5344CB8AC3E}">
        <p14:creationId xmlns:p14="http://schemas.microsoft.com/office/powerpoint/2010/main" val="350743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A7BB7-3367-4A4F-905C-EF26594A9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5. </a:t>
            </a:r>
            <a:r>
              <a:rPr lang="en-GB" dirty="0" err="1"/>
              <a:t>Aşağıdakilerden</a:t>
            </a:r>
            <a:r>
              <a:rPr lang="en-GB" dirty="0"/>
              <a:t> </a:t>
            </a:r>
            <a:r>
              <a:rPr lang="en-GB" dirty="0" err="1"/>
              <a:t>hangisi</a:t>
            </a:r>
            <a:r>
              <a:rPr lang="en-GB" dirty="0"/>
              <a:t> </a:t>
            </a:r>
            <a:r>
              <a:rPr lang="en-GB" dirty="0" err="1"/>
              <a:t>piktogram</a:t>
            </a:r>
            <a:r>
              <a:rPr lang="en-GB" dirty="0"/>
              <a:t> </a:t>
            </a:r>
            <a:r>
              <a:rPr lang="en-GB" dirty="0" err="1"/>
              <a:t>değildir</a:t>
            </a:r>
            <a:r>
              <a:rPr lang="en-GB" dirty="0"/>
              <a:t>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5728B-ADFA-4463-9281-0E18584B7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US" dirty="0" err="1"/>
              <a:t>Trafik</a:t>
            </a:r>
            <a:r>
              <a:rPr lang="en-US" dirty="0"/>
              <a:t> </a:t>
            </a:r>
            <a:r>
              <a:rPr lang="en-US" dirty="0" err="1"/>
              <a:t>uyarı</a:t>
            </a:r>
            <a:r>
              <a:rPr lang="en-US" dirty="0"/>
              <a:t> </a:t>
            </a:r>
            <a:r>
              <a:rPr lang="en-US" dirty="0" err="1"/>
              <a:t>levhaları</a:t>
            </a:r>
            <a:r>
              <a:rPr lang="en-US" dirty="0"/>
              <a:t>, 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err="1"/>
              <a:t>Havalimanı</a:t>
            </a:r>
            <a:r>
              <a:rPr lang="en-US" dirty="0"/>
              <a:t> </a:t>
            </a:r>
            <a:r>
              <a:rPr lang="en-US" dirty="0" err="1"/>
              <a:t>uyarı</a:t>
            </a:r>
            <a:r>
              <a:rPr lang="en-US" dirty="0"/>
              <a:t> </a:t>
            </a:r>
            <a:r>
              <a:rPr lang="en-US" dirty="0" err="1"/>
              <a:t>levhaları</a:t>
            </a:r>
            <a:r>
              <a:rPr lang="en-US" dirty="0"/>
              <a:t>,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err="1"/>
              <a:t>Otopak</a:t>
            </a:r>
            <a:r>
              <a:rPr lang="en-US" dirty="0"/>
              <a:t> </a:t>
            </a:r>
            <a:r>
              <a:rPr lang="en-US" dirty="0" err="1"/>
              <a:t>uyarı</a:t>
            </a:r>
            <a:r>
              <a:rPr lang="en-US" dirty="0"/>
              <a:t> </a:t>
            </a:r>
            <a:r>
              <a:rPr lang="en-US" dirty="0" err="1"/>
              <a:t>levhaları</a:t>
            </a:r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 err="1"/>
              <a:t>Laboratuvar</a:t>
            </a:r>
            <a:r>
              <a:rPr lang="en-US" dirty="0"/>
              <a:t> </a:t>
            </a:r>
            <a:r>
              <a:rPr lang="en-US" dirty="0" err="1"/>
              <a:t>uyarı</a:t>
            </a:r>
            <a:r>
              <a:rPr lang="en-US" dirty="0"/>
              <a:t> </a:t>
            </a:r>
            <a:r>
              <a:rPr lang="en-US" dirty="0" err="1"/>
              <a:t>görselleri</a:t>
            </a:r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 err="1">
                <a:solidFill>
                  <a:srgbClr val="FF0000"/>
                </a:solidFill>
              </a:rPr>
              <a:t>Toplu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taşıma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araçlarındaki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durak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numaraları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D92BB9-345F-44A5-BBE6-966C9466A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Doç. Dr. Yasemin G. İŞGÖR/Modül-1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7F2049-C687-4602-A24D-96D908D1A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81EB-61AD-4D4A-AF51-4429187E4BF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234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E7B18F6-35FF-4480-BE5C-C95F62B1216A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/>
              <a:t>Piktogramlar</a:t>
            </a:r>
            <a:r>
              <a:rPr lang="en-US" dirty="0"/>
              <a:t>, </a:t>
            </a:r>
            <a:r>
              <a:rPr lang="en-US" dirty="0" err="1"/>
              <a:t>grafik</a:t>
            </a:r>
            <a:r>
              <a:rPr lang="en-US" dirty="0"/>
              <a:t> </a:t>
            </a:r>
            <a:r>
              <a:rPr lang="en-US" dirty="0" err="1"/>
              <a:t>görüntülerden</a:t>
            </a:r>
            <a:r>
              <a:rPr lang="en-US" dirty="0"/>
              <a:t> </a:t>
            </a:r>
            <a:r>
              <a:rPr lang="en-US" dirty="0" err="1"/>
              <a:t>hazırlanmışbasit</a:t>
            </a:r>
            <a:r>
              <a:rPr lang="en-US" dirty="0"/>
              <a:t>, </a:t>
            </a:r>
            <a:r>
              <a:rPr lang="en-US" dirty="0" err="1"/>
              <a:t>etkili</a:t>
            </a:r>
            <a:r>
              <a:rPr lang="en-US" dirty="0"/>
              <a:t> </a:t>
            </a:r>
            <a:r>
              <a:rPr lang="en-US" dirty="0" err="1"/>
              <a:t>görsellerdir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konuda</a:t>
            </a:r>
            <a:r>
              <a:rPr lang="en-US" dirty="0"/>
              <a:t> </a:t>
            </a:r>
            <a:r>
              <a:rPr lang="en-US" dirty="0" err="1"/>
              <a:t>hızlı</a:t>
            </a:r>
            <a:r>
              <a:rPr lang="en-US" dirty="0"/>
              <a:t> </a:t>
            </a:r>
            <a:r>
              <a:rPr lang="en-US" dirty="0" err="1"/>
              <a:t>bilgi</a:t>
            </a:r>
            <a:r>
              <a:rPr lang="en-US" dirty="0"/>
              <a:t> </a:t>
            </a:r>
            <a:r>
              <a:rPr lang="en-US" dirty="0" err="1"/>
              <a:t>sahibi</a:t>
            </a:r>
            <a:r>
              <a:rPr lang="en-US" dirty="0"/>
              <a:t> olunmazı </a:t>
            </a:r>
            <a:r>
              <a:rPr lang="en-US" dirty="0" err="1"/>
              <a:t>amaçlıdır</a:t>
            </a:r>
            <a:r>
              <a:rPr lang="en-US" dirty="0"/>
              <a:t>.</a:t>
            </a:r>
          </a:p>
          <a:p>
            <a:r>
              <a:rPr lang="en-US" dirty="0" err="1"/>
              <a:t>Trafik</a:t>
            </a:r>
            <a:r>
              <a:rPr lang="en-US" dirty="0"/>
              <a:t> </a:t>
            </a:r>
            <a:r>
              <a:rPr lang="en-US" dirty="0" err="1"/>
              <a:t>uyarı</a:t>
            </a:r>
            <a:r>
              <a:rPr lang="en-US" dirty="0"/>
              <a:t> </a:t>
            </a:r>
            <a:r>
              <a:rPr lang="en-US" dirty="0" err="1"/>
              <a:t>levhaları</a:t>
            </a:r>
            <a:r>
              <a:rPr lang="en-US" dirty="0"/>
              <a:t>, </a:t>
            </a:r>
            <a:r>
              <a:rPr lang="en-US" dirty="0" err="1"/>
              <a:t>havalimanı</a:t>
            </a:r>
            <a:r>
              <a:rPr lang="en-US" dirty="0"/>
              <a:t>, </a:t>
            </a:r>
            <a:r>
              <a:rPr lang="en-US" dirty="0" err="1"/>
              <a:t>otopak</a:t>
            </a:r>
            <a:r>
              <a:rPr lang="en-US" dirty="0"/>
              <a:t>, </a:t>
            </a:r>
            <a:r>
              <a:rPr lang="en-US" dirty="0" err="1"/>
              <a:t>hastane</a:t>
            </a:r>
            <a:r>
              <a:rPr lang="en-US" dirty="0"/>
              <a:t>, laboratuvar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benzeri</a:t>
            </a:r>
            <a:r>
              <a:rPr lang="en-US" dirty="0"/>
              <a:t> </a:t>
            </a:r>
            <a:r>
              <a:rPr lang="en-US" dirty="0" err="1"/>
              <a:t>birçok</a:t>
            </a:r>
            <a:r>
              <a:rPr lang="en-US" dirty="0"/>
              <a:t> </a:t>
            </a:r>
            <a:r>
              <a:rPr lang="en-US" dirty="0" err="1"/>
              <a:t>yerde</a:t>
            </a:r>
            <a:r>
              <a:rPr lang="en-US" dirty="0"/>
              <a:t> </a:t>
            </a:r>
            <a:r>
              <a:rPr lang="en-US" dirty="0" err="1"/>
              <a:t>karşılaştığımız</a:t>
            </a:r>
            <a:r>
              <a:rPr lang="en-US" dirty="0"/>
              <a:t> 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uyarı</a:t>
            </a:r>
            <a:r>
              <a:rPr lang="en-US" dirty="0"/>
              <a:t> </a:t>
            </a:r>
            <a:r>
              <a:rPr lang="en-US" dirty="0" err="1"/>
              <a:t>görselleri</a:t>
            </a:r>
            <a:r>
              <a:rPr lang="en-US" dirty="0"/>
              <a:t> </a:t>
            </a:r>
            <a:r>
              <a:rPr lang="en-US" dirty="0" err="1"/>
              <a:t>aynı</a:t>
            </a:r>
            <a:r>
              <a:rPr lang="en-US" dirty="0"/>
              <a:t> </a:t>
            </a:r>
            <a:r>
              <a:rPr lang="en-US" dirty="0" err="1"/>
              <a:t>şekilde</a:t>
            </a:r>
            <a:r>
              <a:rPr lang="en-US" dirty="0"/>
              <a:t> </a:t>
            </a:r>
            <a:r>
              <a:rPr lang="en-US" dirty="0" err="1"/>
              <a:t>ürünlerin</a:t>
            </a:r>
            <a:r>
              <a:rPr lang="en-US" dirty="0"/>
              <a:t> </a:t>
            </a:r>
            <a:r>
              <a:rPr lang="en-US" dirty="0" err="1"/>
              <a:t>tehlike</a:t>
            </a:r>
            <a:r>
              <a:rPr lang="en-US" dirty="0"/>
              <a:t> </a:t>
            </a:r>
            <a:r>
              <a:rPr lang="en-US" dirty="0" err="1"/>
              <a:t>seviyesi</a:t>
            </a:r>
            <a:r>
              <a:rPr lang="en-US" dirty="0"/>
              <a:t> </a:t>
            </a:r>
            <a:r>
              <a:rPr lang="en-US" dirty="0" err="1"/>
              <a:t>hakkında</a:t>
            </a:r>
            <a:r>
              <a:rPr lang="en-US" dirty="0"/>
              <a:t> </a:t>
            </a:r>
            <a:r>
              <a:rPr lang="en-US" dirty="0" err="1"/>
              <a:t>bilgi</a:t>
            </a:r>
            <a:r>
              <a:rPr lang="en-US" dirty="0"/>
              <a:t> </a:t>
            </a:r>
            <a:r>
              <a:rPr lang="en-US" dirty="0" err="1"/>
              <a:t>vermek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kullanılır</a:t>
            </a:r>
            <a:r>
              <a:rPr lang="en-US" dirty="0"/>
              <a:t>.</a:t>
            </a:r>
          </a:p>
          <a:p>
            <a:r>
              <a:rPr lang="en-US" dirty="0"/>
              <a:t>GHS </a:t>
            </a:r>
            <a:r>
              <a:rPr lang="en-US" dirty="0" err="1"/>
              <a:t>standartlarında</a:t>
            </a:r>
            <a:r>
              <a:rPr lang="en-US" dirty="0"/>
              <a:t> </a:t>
            </a:r>
            <a:r>
              <a:rPr lang="en-US" dirty="0" err="1"/>
              <a:t>piktogramlar</a:t>
            </a:r>
            <a:r>
              <a:rPr lang="en-US" dirty="0"/>
              <a:t> </a:t>
            </a:r>
            <a:r>
              <a:rPr lang="en-US" dirty="0" err="1"/>
              <a:t>hazırlanmıştır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tehlikeli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ürünün</a:t>
            </a:r>
            <a:r>
              <a:rPr lang="en-US" dirty="0"/>
              <a:t> </a:t>
            </a:r>
            <a:r>
              <a:rPr lang="en-US" dirty="0" err="1"/>
              <a:t>kullanıcıya</a:t>
            </a:r>
            <a:r>
              <a:rPr lang="en-US" dirty="0"/>
              <a:t> ne </a:t>
            </a:r>
            <a:r>
              <a:rPr lang="en-US" dirty="0" err="1"/>
              <a:t>tür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tehlike</a:t>
            </a:r>
            <a:r>
              <a:rPr lang="en-US" dirty="0"/>
              <a:t> </a:t>
            </a:r>
            <a:r>
              <a:rPr lang="en-US" dirty="0" err="1"/>
              <a:t>olduğunu</a:t>
            </a:r>
            <a:r>
              <a:rPr lang="en-US" dirty="0"/>
              <a:t> </a:t>
            </a:r>
            <a:r>
              <a:rPr lang="en-US" dirty="0" err="1"/>
              <a:t>hemen</a:t>
            </a:r>
            <a:r>
              <a:rPr lang="en-US" dirty="0"/>
              <a:t> </a:t>
            </a:r>
            <a:r>
              <a:rPr lang="en-US" dirty="0" err="1"/>
              <a:t>gösteren</a:t>
            </a:r>
            <a:r>
              <a:rPr lang="en-US" dirty="0"/>
              <a:t> </a:t>
            </a:r>
            <a:r>
              <a:rPr lang="en-US" dirty="0" err="1"/>
              <a:t>grafik</a:t>
            </a:r>
            <a:r>
              <a:rPr lang="en-US" dirty="0"/>
              <a:t> </a:t>
            </a:r>
            <a:r>
              <a:rPr lang="en-US" dirty="0" err="1"/>
              <a:t>görüntülerdir</a:t>
            </a:r>
            <a:r>
              <a:rPr lang="en-US" dirty="0"/>
              <a:t>. </a:t>
            </a:r>
          </a:p>
          <a:p>
            <a:r>
              <a:rPr lang="en-US" dirty="0"/>
              <a:t>Bu </a:t>
            </a:r>
            <a:r>
              <a:rPr lang="en-US" dirty="0" err="1"/>
              <a:t>piktogramlar</a:t>
            </a:r>
            <a:r>
              <a:rPr lang="en-US" dirty="0"/>
              <a:t> </a:t>
            </a:r>
            <a:r>
              <a:rPr lang="en-US" dirty="0" err="1"/>
              <a:t>hızlı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bakışla</a:t>
            </a:r>
            <a:r>
              <a:rPr lang="en-US" dirty="0"/>
              <a:t>, </a:t>
            </a:r>
            <a:r>
              <a:rPr lang="en-US" dirty="0" err="1"/>
              <a:t>örneğin</a:t>
            </a:r>
            <a:r>
              <a:rPr lang="en-US" dirty="0"/>
              <a:t> </a:t>
            </a:r>
            <a:r>
              <a:rPr lang="en-US" dirty="0" err="1"/>
              <a:t>ürünün</a:t>
            </a:r>
            <a:r>
              <a:rPr lang="en-US" dirty="0"/>
              <a:t> </a:t>
            </a:r>
            <a:r>
              <a:rPr lang="en-US" dirty="0" err="1"/>
              <a:t>yanıcı</a:t>
            </a:r>
            <a:r>
              <a:rPr lang="en-US" dirty="0"/>
              <a:t> </a:t>
            </a:r>
            <a:r>
              <a:rPr lang="en-US" dirty="0" err="1"/>
              <a:t>olduğunu</a:t>
            </a:r>
            <a:r>
              <a:rPr lang="en-US" dirty="0"/>
              <a:t> </a:t>
            </a:r>
            <a:r>
              <a:rPr lang="en-US" dirty="0" err="1"/>
              <a:t>veya</a:t>
            </a:r>
            <a:r>
              <a:rPr lang="en-US" dirty="0"/>
              <a:t> </a:t>
            </a:r>
            <a:r>
              <a:rPr lang="en-US" dirty="0" err="1"/>
              <a:t>sağlık</a:t>
            </a:r>
            <a:r>
              <a:rPr lang="en-US" dirty="0"/>
              <a:t> </a:t>
            </a:r>
            <a:r>
              <a:rPr lang="en-US" dirty="0" err="1"/>
              <a:t>açısından</a:t>
            </a:r>
            <a:r>
              <a:rPr lang="en-US" dirty="0"/>
              <a:t> </a:t>
            </a:r>
            <a:r>
              <a:rPr lang="en-US" dirty="0" err="1"/>
              <a:t>tehlikeli</a:t>
            </a:r>
            <a:r>
              <a:rPr lang="en-US" dirty="0"/>
              <a:t> </a:t>
            </a:r>
            <a:r>
              <a:rPr lang="en-US" dirty="0" err="1"/>
              <a:t>olup</a:t>
            </a:r>
            <a:r>
              <a:rPr lang="en-US" dirty="0"/>
              <a:t> </a:t>
            </a:r>
            <a:r>
              <a:rPr lang="en-US" dirty="0" err="1"/>
              <a:t>olmadığı</a:t>
            </a:r>
            <a:r>
              <a:rPr lang="en-US" dirty="0"/>
              <a:t> </a:t>
            </a:r>
            <a:r>
              <a:rPr lang="en-US" dirty="0" err="1"/>
              <a:t>konusunda</a:t>
            </a:r>
            <a:r>
              <a:rPr lang="en-US" dirty="0"/>
              <a:t> </a:t>
            </a:r>
            <a:r>
              <a:rPr lang="en-US" dirty="0" err="1"/>
              <a:t>bilgi</a:t>
            </a:r>
            <a:r>
              <a:rPr lang="en-US" dirty="0"/>
              <a:t> </a:t>
            </a:r>
            <a:r>
              <a:rPr lang="en-US" dirty="0" err="1"/>
              <a:t>verir</a:t>
            </a:r>
            <a:r>
              <a:rPr lang="en-US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BCE5D6-AE1C-4A9B-963B-FDD938003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Piktogramlar</a:t>
            </a:r>
            <a:r>
              <a:rPr lang="en-US" dirty="0"/>
              <a:t>: </a:t>
            </a:r>
            <a:r>
              <a:rPr lang="en-US" dirty="0" err="1"/>
              <a:t>yaygın</a:t>
            </a:r>
            <a:r>
              <a:rPr lang="en-US" dirty="0"/>
              <a:t> </a:t>
            </a:r>
            <a:r>
              <a:rPr lang="en-US" dirty="0" err="1"/>
              <a:t>uyarı</a:t>
            </a:r>
            <a:r>
              <a:rPr lang="en-US" dirty="0"/>
              <a:t> </a:t>
            </a:r>
            <a:r>
              <a:rPr lang="en-US" dirty="0" err="1"/>
              <a:t>sembolleri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27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97D65890-6E36-4CB6-9F66-C8152B09B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242" y="664224"/>
            <a:ext cx="11211516" cy="552955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03A872F-75E6-4C0F-9FE6-66697814E2E3}"/>
              </a:ext>
            </a:extLst>
          </p:cNvPr>
          <p:cNvSpPr txBox="1"/>
          <p:nvPr/>
        </p:nvSpPr>
        <p:spPr>
          <a:xfrm>
            <a:off x="368968" y="279503"/>
            <a:ext cx="2447593" cy="4001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sz="2000" b="1" dirty="0" err="1"/>
              <a:t>Uyarı</a:t>
            </a:r>
            <a:r>
              <a:rPr lang="en-US" sz="2000" b="1" dirty="0"/>
              <a:t> piktogramları-1</a:t>
            </a:r>
          </a:p>
        </p:txBody>
      </p:sp>
    </p:spTree>
    <p:extLst>
      <p:ext uri="{BB962C8B-B14F-4D97-AF65-F5344CB8AC3E}">
        <p14:creationId xmlns:p14="http://schemas.microsoft.com/office/powerpoint/2010/main" val="129482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9B4712C-1174-403A-BB34-7E9A4FEC9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385" y="1511642"/>
            <a:ext cx="10309230" cy="383471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D886B0D-9A88-4E8A-8963-64005A24B589}"/>
              </a:ext>
            </a:extLst>
          </p:cNvPr>
          <p:cNvSpPr txBox="1"/>
          <p:nvPr/>
        </p:nvSpPr>
        <p:spPr>
          <a:xfrm>
            <a:off x="368968" y="279503"/>
            <a:ext cx="2447593" cy="4001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sz="2000" b="1" dirty="0" err="1"/>
              <a:t>Uyarı</a:t>
            </a:r>
            <a:r>
              <a:rPr lang="en-US" sz="2000" b="1" dirty="0"/>
              <a:t> piktogramları-2</a:t>
            </a:r>
          </a:p>
        </p:txBody>
      </p:sp>
    </p:spTree>
    <p:extLst>
      <p:ext uri="{BB962C8B-B14F-4D97-AF65-F5344CB8AC3E}">
        <p14:creationId xmlns:p14="http://schemas.microsoft.com/office/powerpoint/2010/main" val="61090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C7FC91-0B36-4687-BBF4-DFCD5C11E17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150ADB-A855-4C82-AB1A-F20D4D364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6772E0-7029-47AD-9F7E-C7B3C7253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101" y="274638"/>
            <a:ext cx="6801508" cy="624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9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574A5E3-434A-4D24-8482-BFF0334DE30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pPr marL="514350" indent="-51435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dirty="0" err="1"/>
              <a:t>Yanıcı</a:t>
            </a:r>
            <a:r>
              <a:rPr lang="en-US" dirty="0"/>
              <a:t> </a:t>
            </a:r>
            <a:r>
              <a:rPr lang="en-US" dirty="0" err="1"/>
              <a:t>gazlar</a:t>
            </a:r>
            <a:r>
              <a:rPr lang="en-US" dirty="0"/>
              <a:t> (</a:t>
            </a:r>
            <a:r>
              <a:rPr lang="en-US" dirty="0" err="1"/>
              <a:t>Kategori</a:t>
            </a:r>
            <a:r>
              <a:rPr lang="en-US" dirty="0"/>
              <a:t> 1)</a:t>
            </a:r>
          </a:p>
          <a:p>
            <a:pPr marL="514350" indent="-51435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dirty="0" err="1"/>
              <a:t>Yanıcı</a:t>
            </a:r>
            <a:r>
              <a:rPr lang="en-US" dirty="0"/>
              <a:t> </a:t>
            </a:r>
            <a:r>
              <a:rPr lang="en-US" dirty="0" err="1"/>
              <a:t>aerosoller</a:t>
            </a:r>
            <a:r>
              <a:rPr lang="en-US" dirty="0"/>
              <a:t> (</a:t>
            </a:r>
            <a:r>
              <a:rPr lang="en-US" dirty="0" err="1"/>
              <a:t>Kategori</a:t>
            </a:r>
            <a:r>
              <a:rPr lang="en-US" dirty="0"/>
              <a:t> 1 </a:t>
            </a:r>
            <a:r>
              <a:rPr lang="en-US" dirty="0" err="1"/>
              <a:t>ve</a:t>
            </a:r>
            <a:r>
              <a:rPr lang="en-US" dirty="0"/>
              <a:t> 2)</a:t>
            </a:r>
          </a:p>
          <a:p>
            <a:pPr marL="514350" indent="-51435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dirty="0" err="1"/>
              <a:t>Yanıcı</a:t>
            </a:r>
            <a:r>
              <a:rPr lang="en-US" dirty="0"/>
              <a:t> </a:t>
            </a:r>
            <a:r>
              <a:rPr lang="en-US" dirty="0" err="1"/>
              <a:t>sıvılar</a:t>
            </a:r>
            <a:r>
              <a:rPr lang="en-US" dirty="0"/>
              <a:t> (</a:t>
            </a:r>
            <a:r>
              <a:rPr lang="en-US" dirty="0" err="1"/>
              <a:t>Kategori</a:t>
            </a:r>
            <a:r>
              <a:rPr lang="en-US" dirty="0"/>
              <a:t> 1, 2 </a:t>
            </a:r>
            <a:r>
              <a:rPr lang="en-US" dirty="0" err="1"/>
              <a:t>ve</a:t>
            </a:r>
            <a:r>
              <a:rPr lang="en-US" dirty="0"/>
              <a:t> 3)</a:t>
            </a:r>
          </a:p>
          <a:p>
            <a:pPr marL="514350" indent="-51435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dirty="0" err="1"/>
              <a:t>Yanıcı</a:t>
            </a:r>
            <a:r>
              <a:rPr lang="en-US" dirty="0"/>
              <a:t> </a:t>
            </a:r>
            <a:r>
              <a:rPr lang="en-US" dirty="0" err="1"/>
              <a:t>katılar</a:t>
            </a:r>
            <a:r>
              <a:rPr lang="en-US" dirty="0"/>
              <a:t> (</a:t>
            </a:r>
            <a:r>
              <a:rPr lang="en-US" dirty="0" err="1"/>
              <a:t>Kategori</a:t>
            </a:r>
            <a:r>
              <a:rPr lang="en-US" dirty="0"/>
              <a:t> 1 </a:t>
            </a:r>
            <a:r>
              <a:rPr lang="en-US" dirty="0" err="1"/>
              <a:t>ve</a:t>
            </a:r>
            <a:r>
              <a:rPr lang="en-US" dirty="0"/>
              <a:t> 2)</a:t>
            </a:r>
          </a:p>
          <a:p>
            <a:pPr marL="514350" indent="-51435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dirty="0" err="1"/>
              <a:t>Piroforik</a:t>
            </a:r>
            <a:r>
              <a:rPr lang="en-US" dirty="0"/>
              <a:t> </a:t>
            </a:r>
            <a:r>
              <a:rPr lang="en-US" dirty="0" err="1"/>
              <a:t>sıvılar</a:t>
            </a:r>
            <a:r>
              <a:rPr lang="en-US" dirty="0"/>
              <a:t> (</a:t>
            </a:r>
            <a:r>
              <a:rPr lang="en-US" dirty="0" err="1"/>
              <a:t>Kategori</a:t>
            </a:r>
            <a:r>
              <a:rPr lang="en-US" dirty="0"/>
              <a:t> 1)</a:t>
            </a:r>
          </a:p>
          <a:p>
            <a:pPr marL="514350" indent="-51435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dirty="0" err="1"/>
              <a:t>Piroforik</a:t>
            </a:r>
            <a:r>
              <a:rPr lang="en-US" dirty="0"/>
              <a:t> </a:t>
            </a:r>
            <a:r>
              <a:rPr lang="en-US" dirty="0" err="1"/>
              <a:t>katılar</a:t>
            </a:r>
            <a:r>
              <a:rPr lang="en-US" dirty="0"/>
              <a:t> (</a:t>
            </a:r>
            <a:r>
              <a:rPr lang="en-US" dirty="0" err="1"/>
              <a:t>Kategori</a:t>
            </a:r>
            <a:r>
              <a:rPr lang="en-US" dirty="0"/>
              <a:t> 1)</a:t>
            </a:r>
          </a:p>
          <a:p>
            <a:pPr marL="514350" indent="-51435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dirty="0" err="1"/>
              <a:t>Piroforik</a:t>
            </a:r>
            <a:r>
              <a:rPr lang="en-US" dirty="0"/>
              <a:t> </a:t>
            </a:r>
            <a:r>
              <a:rPr lang="en-US" dirty="0" err="1"/>
              <a:t>gazlar</a:t>
            </a:r>
            <a:r>
              <a:rPr lang="en-US" dirty="0"/>
              <a:t> (</a:t>
            </a:r>
            <a:r>
              <a:rPr lang="en-US" dirty="0" err="1"/>
              <a:t>Kategori</a:t>
            </a:r>
            <a:r>
              <a:rPr lang="en-US" dirty="0"/>
              <a:t> 1)</a:t>
            </a:r>
          </a:p>
          <a:p>
            <a:pPr marL="514350" indent="-51435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dirty="0" err="1"/>
              <a:t>Kendiliğinden</a:t>
            </a:r>
            <a:r>
              <a:rPr lang="en-US" dirty="0"/>
              <a:t> </a:t>
            </a:r>
            <a:r>
              <a:rPr lang="en-US" dirty="0" err="1"/>
              <a:t>ısınan</a:t>
            </a:r>
            <a:r>
              <a:rPr lang="en-US" dirty="0"/>
              <a:t> </a:t>
            </a:r>
            <a:r>
              <a:rPr lang="en-US" dirty="0" err="1"/>
              <a:t>maddeler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karışımlar</a:t>
            </a:r>
            <a:r>
              <a:rPr lang="en-US" dirty="0"/>
              <a:t> (</a:t>
            </a:r>
            <a:r>
              <a:rPr lang="en-US" dirty="0" err="1"/>
              <a:t>Kategori</a:t>
            </a:r>
            <a:r>
              <a:rPr lang="en-US" dirty="0"/>
              <a:t> 1 </a:t>
            </a:r>
            <a:r>
              <a:rPr lang="en-US" dirty="0" err="1"/>
              <a:t>ve</a:t>
            </a:r>
            <a:r>
              <a:rPr lang="en-US" dirty="0"/>
              <a:t> 2)</a:t>
            </a:r>
          </a:p>
          <a:p>
            <a:pPr marL="514350" indent="-51435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temas</a:t>
            </a:r>
            <a:r>
              <a:rPr lang="en-US" dirty="0"/>
              <a:t> </a:t>
            </a:r>
            <a:r>
              <a:rPr lang="en-US" dirty="0" err="1"/>
              <a:t>ettiğinde</a:t>
            </a:r>
            <a:r>
              <a:rPr lang="en-US" dirty="0"/>
              <a:t> </a:t>
            </a:r>
            <a:r>
              <a:rPr lang="en-US" dirty="0" err="1"/>
              <a:t>yanıcı</a:t>
            </a:r>
            <a:r>
              <a:rPr lang="en-US" dirty="0"/>
              <a:t> </a:t>
            </a:r>
            <a:r>
              <a:rPr lang="en-US" dirty="0" err="1"/>
              <a:t>gazlar</a:t>
            </a:r>
            <a:r>
              <a:rPr lang="en-US" dirty="0"/>
              <a:t> </a:t>
            </a:r>
            <a:r>
              <a:rPr lang="en-US" dirty="0" err="1"/>
              <a:t>çıkaran</a:t>
            </a:r>
            <a:r>
              <a:rPr lang="en-US" dirty="0"/>
              <a:t> </a:t>
            </a:r>
            <a:r>
              <a:rPr lang="en-US" dirty="0" err="1"/>
              <a:t>maddeler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karışımlar</a:t>
            </a:r>
            <a:r>
              <a:rPr lang="en-US" dirty="0"/>
              <a:t> (</a:t>
            </a:r>
            <a:r>
              <a:rPr lang="en-US" dirty="0" err="1"/>
              <a:t>Kategori</a:t>
            </a:r>
            <a:r>
              <a:rPr lang="en-US" dirty="0"/>
              <a:t> 1, 2 </a:t>
            </a:r>
            <a:r>
              <a:rPr lang="en-US" dirty="0" err="1"/>
              <a:t>ve</a:t>
            </a:r>
            <a:r>
              <a:rPr lang="en-US" dirty="0"/>
              <a:t> 3)</a:t>
            </a:r>
          </a:p>
          <a:p>
            <a:pPr marL="514350" indent="-51435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dirty="0" err="1"/>
              <a:t>Kendiliğinden</a:t>
            </a:r>
            <a:r>
              <a:rPr lang="en-US" dirty="0"/>
              <a:t> </a:t>
            </a:r>
            <a:r>
              <a:rPr lang="en-US" dirty="0" err="1"/>
              <a:t>tepkimeye</a:t>
            </a:r>
            <a:r>
              <a:rPr lang="en-US" dirty="0"/>
              <a:t> </a:t>
            </a:r>
            <a:r>
              <a:rPr lang="en-US" dirty="0" err="1"/>
              <a:t>giren</a:t>
            </a:r>
            <a:r>
              <a:rPr lang="en-US" dirty="0"/>
              <a:t> </a:t>
            </a:r>
            <a:r>
              <a:rPr lang="en-US" dirty="0" err="1"/>
              <a:t>maddeler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karışımlar</a:t>
            </a:r>
            <a:r>
              <a:rPr lang="en-US" dirty="0"/>
              <a:t> (Tip B *, C, D, E </a:t>
            </a:r>
            <a:r>
              <a:rPr lang="en-US" dirty="0" err="1"/>
              <a:t>ve</a:t>
            </a:r>
            <a:r>
              <a:rPr lang="en-US" dirty="0"/>
              <a:t> F)</a:t>
            </a:r>
          </a:p>
          <a:p>
            <a:pPr marL="514350" indent="-51435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dirty="0" err="1"/>
              <a:t>Organik</a:t>
            </a:r>
            <a:r>
              <a:rPr lang="en-US" dirty="0"/>
              <a:t> </a:t>
            </a:r>
            <a:r>
              <a:rPr lang="en-US" dirty="0" err="1"/>
              <a:t>peroksitler</a:t>
            </a:r>
            <a:r>
              <a:rPr lang="en-US" dirty="0"/>
              <a:t> (Tip B *, C, D, E </a:t>
            </a:r>
            <a:r>
              <a:rPr lang="en-US" dirty="0" err="1"/>
              <a:t>ve</a:t>
            </a:r>
            <a:r>
              <a:rPr lang="en-US" dirty="0"/>
              <a:t> F)</a:t>
            </a:r>
          </a:p>
          <a:p>
            <a:pPr marL="514350" indent="-51435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dirty="0"/>
              <a:t>*</a:t>
            </a:r>
            <a:r>
              <a:rPr lang="en-US" dirty="0" err="1"/>
              <a:t>piroforik</a:t>
            </a:r>
            <a:r>
              <a:rPr lang="en-US" dirty="0"/>
              <a:t>: </a:t>
            </a:r>
            <a:r>
              <a:rPr lang="en-US" dirty="0" err="1"/>
              <a:t>havaya</a:t>
            </a:r>
            <a:r>
              <a:rPr lang="en-US" dirty="0"/>
              <a:t> </a:t>
            </a:r>
            <a:r>
              <a:rPr lang="en-US" dirty="0" err="1"/>
              <a:t>maruz</a:t>
            </a:r>
            <a:r>
              <a:rPr lang="en-US" dirty="0"/>
              <a:t> </a:t>
            </a:r>
            <a:r>
              <a:rPr lang="en-US" dirty="0" err="1"/>
              <a:t>kaldığında</a:t>
            </a:r>
            <a:r>
              <a:rPr lang="en-US" dirty="0"/>
              <a:t> </a:t>
            </a:r>
            <a:r>
              <a:rPr lang="en-US" dirty="0" err="1"/>
              <a:t>kendiliğinden</a:t>
            </a:r>
            <a:r>
              <a:rPr lang="en-US" dirty="0"/>
              <a:t> </a:t>
            </a:r>
            <a:r>
              <a:rPr lang="en-US" dirty="0" err="1"/>
              <a:t>tutuşmaya</a:t>
            </a:r>
            <a:r>
              <a:rPr lang="en-US" dirty="0"/>
              <a:t> </a:t>
            </a:r>
            <a:r>
              <a:rPr lang="en-US" dirty="0" err="1"/>
              <a:t>eğilimli</a:t>
            </a:r>
            <a:r>
              <a:rPr lang="en-US" dirty="0"/>
              <a:t> </a:t>
            </a:r>
            <a:r>
              <a:rPr lang="en-US" dirty="0" err="1"/>
              <a:t>materyal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975C2C-75EA-4F2A-B322-2C09E63DF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4142" y="442409"/>
            <a:ext cx="9967084" cy="687888"/>
          </a:xfrm>
        </p:spPr>
        <p:txBody>
          <a:bodyPr>
            <a:noAutofit/>
          </a:bodyPr>
          <a:lstStyle/>
          <a:p>
            <a:r>
              <a:rPr lang="en-US" sz="2400" b="1" dirty="0" err="1"/>
              <a:t>Alev</a:t>
            </a:r>
            <a:r>
              <a:rPr lang="en-US" sz="2400" b="1" dirty="0"/>
              <a:t> </a:t>
            </a:r>
            <a:r>
              <a:rPr lang="en-US" sz="2400" b="1" dirty="0" err="1"/>
              <a:t>piktogramı</a:t>
            </a:r>
            <a:r>
              <a:rPr lang="en-US" sz="2400" b="1" dirty="0"/>
              <a:t> </a:t>
            </a:r>
            <a:r>
              <a:rPr lang="en-US" sz="2400" b="1" dirty="0" err="1"/>
              <a:t>aşağıdaki</a:t>
            </a:r>
            <a:r>
              <a:rPr lang="en-US" sz="2400" b="1" dirty="0"/>
              <a:t> </a:t>
            </a:r>
            <a:r>
              <a:rPr lang="en-US" sz="2400" b="1" dirty="0" err="1"/>
              <a:t>sınıflar</a:t>
            </a:r>
            <a:r>
              <a:rPr lang="en-US" sz="2400" b="1" dirty="0"/>
              <a:t> </a:t>
            </a:r>
            <a:r>
              <a:rPr lang="en-US" sz="2400" b="1" dirty="0" err="1"/>
              <a:t>ve</a:t>
            </a:r>
            <a:r>
              <a:rPr lang="en-US" sz="2400" b="1" dirty="0"/>
              <a:t> </a:t>
            </a:r>
            <a:r>
              <a:rPr lang="en-US" sz="2400" b="1" dirty="0" err="1"/>
              <a:t>kategoriler</a:t>
            </a:r>
            <a:r>
              <a:rPr lang="en-US" sz="2400" b="1" dirty="0"/>
              <a:t> </a:t>
            </a:r>
            <a:r>
              <a:rPr lang="en-US" sz="2400" b="1" dirty="0" err="1"/>
              <a:t>için</a:t>
            </a:r>
            <a:r>
              <a:rPr lang="en-US" sz="2400" b="1" dirty="0"/>
              <a:t> </a:t>
            </a:r>
            <a:r>
              <a:rPr lang="en-US" sz="2400" b="1" dirty="0" err="1"/>
              <a:t>kullanılır</a:t>
            </a:r>
            <a:r>
              <a:rPr lang="en-US" sz="2400" b="1" dirty="0"/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11CED5-2417-4C1E-A59E-99503EF10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58" y="124906"/>
            <a:ext cx="1432684" cy="14265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7B3A43D-AFE9-42A2-9757-947E6CF634AB}"/>
              </a:ext>
            </a:extLst>
          </p:cNvPr>
          <p:cNvSpPr/>
          <p:nvPr/>
        </p:nvSpPr>
        <p:spPr>
          <a:xfrm>
            <a:off x="708074" y="6214030"/>
            <a:ext cx="77888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https://www.ccohs.ca/oshanswers/chemicals/whmis_ghs/pictograms.html</a:t>
            </a:r>
          </a:p>
        </p:txBody>
      </p:sp>
    </p:spTree>
    <p:extLst>
      <p:ext uri="{BB962C8B-B14F-4D97-AF65-F5344CB8AC3E}">
        <p14:creationId xmlns:p14="http://schemas.microsoft.com/office/powerpoint/2010/main" val="142719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A010F0C-27E1-4916-92A6-69E134983E7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1687506"/>
          </a:xfrm>
        </p:spPr>
        <p:txBody>
          <a:bodyPr/>
          <a:lstStyle/>
          <a:p>
            <a:pPr marL="514350" indent="-51435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dirty="0" err="1"/>
              <a:t>Oksitleyici</a:t>
            </a:r>
            <a:r>
              <a:rPr lang="en-US" dirty="0"/>
              <a:t> </a:t>
            </a:r>
            <a:r>
              <a:rPr lang="en-US" dirty="0" err="1"/>
              <a:t>gazlar</a:t>
            </a:r>
            <a:r>
              <a:rPr lang="en-US" dirty="0"/>
              <a:t> (</a:t>
            </a:r>
            <a:r>
              <a:rPr lang="en-US" dirty="0" err="1"/>
              <a:t>Kategori</a:t>
            </a:r>
            <a:r>
              <a:rPr lang="en-US" dirty="0"/>
              <a:t> 1) </a:t>
            </a:r>
          </a:p>
          <a:p>
            <a:pPr marL="514350" indent="-51435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dirty="0" err="1"/>
              <a:t>Oksitleyici</a:t>
            </a:r>
            <a:r>
              <a:rPr lang="en-US" dirty="0"/>
              <a:t> </a:t>
            </a:r>
            <a:r>
              <a:rPr lang="en-US" dirty="0" err="1"/>
              <a:t>sıvılar</a:t>
            </a:r>
            <a:r>
              <a:rPr lang="en-US" dirty="0"/>
              <a:t> (</a:t>
            </a:r>
            <a:r>
              <a:rPr lang="en-US" dirty="0" err="1"/>
              <a:t>Kategori</a:t>
            </a:r>
            <a:r>
              <a:rPr lang="en-US" dirty="0"/>
              <a:t> 1, 2 </a:t>
            </a:r>
            <a:r>
              <a:rPr lang="en-US" dirty="0" err="1"/>
              <a:t>ve</a:t>
            </a:r>
            <a:r>
              <a:rPr lang="en-US" dirty="0"/>
              <a:t> 3) </a:t>
            </a:r>
          </a:p>
          <a:p>
            <a:pPr marL="514350" indent="-51435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dirty="0" err="1"/>
              <a:t>Oksitleyici</a:t>
            </a:r>
            <a:r>
              <a:rPr lang="en-US" dirty="0"/>
              <a:t> </a:t>
            </a:r>
            <a:r>
              <a:rPr lang="en-US" dirty="0" err="1"/>
              <a:t>katılar</a:t>
            </a:r>
            <a:r>
              <a:rPr lang="en-US" dirty="0"/>
              <a:t> (</a:t>
            </a:r>
            <a:r>
              <a:rPr lang="en-US" dirty="0" err="1"/>
              <a:t>Kategori</a:t>
            </a:r>
            <a:r>
              <a:rPr lang="en-US" dirty="0"/>
              <a:t> 1, 2 </a:t>
            </a:r>
            <a:r>
              <a:rPr lang="en-US" dirty="0" err="1"/>
              <a:t>ve</a:t>
            </a:r>
            <a:r>
              <a:rPr lang="en-US" dirty="0"/>
              <a:t> 3)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068A82-DEB0-40F0-80B8-B8730442F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977" y="818271"/>
            <a:ext cx="10240749" cy="571500"/>
          </a:xfrm>
        </p:spPr>
        <p:txBody>
          <a:bodyPr>
            <a:normAutofit/>
          </a:bodyPr>
          <a:lstStyle/>
          <a:p>
            <a:r>
              <a:rPr lang="en-US" sz="2400" b="1" dirty="0" err="1"/>
              <a:t>Daire</a:t>
            </a:r>
            <a:r>
              <a:rPr lang="en-US" sz="2400" b="1" dirty="0"/>
              <a:t> </a:t>
            </a:r>
            <a:r>
              <a:rPr lang="en-US" sz="2400" b="1" dirty="0" err="1"/>
              <a:t>üzerinde</a:t>
            </a:r>
            <a:r>
              <a:rPr lang="en-US" sz="2400" b="1" dirty="0"/>
              <a:t> </a:t>
            </a:r>
            <a:r>
              <a:rPr lang="en-US" sz="2400" b="1" dirty="0" err="1"/>
              <a:t>alev</a:t>
            </a:r>
            <a:r>
              <a:rPr lang="en-US" sz="2400" b="1" dirty="0"/>
              <a:t> </a:t>
            </a:r>
            <a:r>
              <a:rPr lang="en-US" sz="2400" b="1" dirty="0" err="1"/>
              <a:t>piktogramı</a:t>
            </a:r>
            <a:r>
              <a:rPr lang="en-US" sz="2400" b="1" dirty="0"/>
              <a:t> </a:t>
            </a:r>
            <a:r>
              <a:rPr lang="en-US" sz="2400" b="1" dirty="0" err="1"/>
              <a:t>aşağıdaki</a:t>
            </a:r>
            <a:r>
              <a:rPr lang="en-US" sz="2400" b="1" dirty="0"/>
              <a:t> </a:t>
            </a:r>
            <a:r>
              <a:rPr lang="en-US" sz="2400" b="1" dirty="0" err="1"/>
              <a:t>sınıflar</a:t>
            </a:r>
            <a:r>
              <a:rPr lang="en-US" sz="2400" b="1" dirty="0"/>
              <a:t> </a:t>
            </a:r>
            <a:r>
              <a:rPr lang="en-US" sz="2400" b="1" dirty="0" err="1"/>
              <a:t>ve</a:t>
            </a:r>
            <a:r>
              <a:rPr lang="en-US" sz="2400" b="1" dirty="0"/>
              <a:t> </a:t>
            </a:r>
            <a:r>
              <a:rPr lang="en-US" sz="2400" b="1" dirty="0" err="1"/>
              <a:t>kategoriler</a:t>
            </a:r>
            <a:r>
              <a:rPr lang="en-US" sz="2400" b="1" dirty="0"/>
              <a:t> </a:t>
            </a:r>
            <a:r>
              <a:rPr lang="en-US" sz="2400" b="1" dirty="0" err="1"/>
              <a:t>için</a:t>
            </a:r>
            <a:r>
              <a:rPr lang="en-US" sz="2400" b="1" dirty="0"/>
              <a:t> </a:t>
            </a:r>
            <a:r>
              <a:rPr lang="en-US" sz="2400" b="1" dirty="0" err="1"/>
              <a:t>kullanılır</a:t>
            </a:r>
            <a:r>
              <a:rPr lang="en-US" sz="2400" b="1" dirty="0"/>
              <a:t>: 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B7B1B7-7533-40B7-AEF4-5918238DC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89" y="250812"/>
            <a:ext cx="1426588" cy="14326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8C266F-9846-4ACB-8BD6-C3BCDDCF4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89" y="3135306"/>
            <a:ext cx="1426588" cy="1432684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A5361511-0AB7-42E8-854B-80519BB16A2B}"/>
              </a:ext>
            </a:extLst>
          </p:cNvPr>
          <p:cNvSpPr txBox="1">
            <a:spLocks/>
          </p:cNvSpPr>
          <p:nvPr/>
        </p:nvSpPr>
        <p:spPr>
          <a:xfrm>
            <a:off x="1219200" y="4125351"/>
            <a:ext cx="10363200" cy="168750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dirty="0" err="1"/>
              <a:t>Basınç</a:t>
            </a:r>
            <a:r>
              <a:rPr lang="en-US" dirty="0"/>
              <a:t> </a:t>
            </a:r>
            <a:r>
              <a:rPr lang="en-US" dirty="0" err="1"/>
              <a:t>altındaki</a:t>
            </a:r>
            <a:r>
              <a:rPr lang="en-US" dirty="0"/>
              <a:t> </a:t>
            </a:r>
            <a:r>
              <a:rPr lang="en-US" dirty="0" err="1"/>
              <a:t>gazlar</a:t>
            </a:r>
            <a:endParaRPr lang="en-US" dirty="0"/>
          </a:p>
          <a:p>
            <a:pPr marL="788670" lvl="1" indent="-514350">
              <a:buClr>
                <a:schemeClr val="accent1">
                  <a:lumMod val="50000"/>
                </a:schemeClr>
              </a:buClr>
            </a:pPr>
            <a:r>
              <a:rPr lang="en-US" dirty="0"/>
              <a:t>(</a:t>
            </a:r>
            <a:r>
              <a:rPr lang="en-US" dirty="0" err="1"/>
              <a:t>Sıkıştırılmış</a:t>
            </a:r>
            <a:r>
              <a:rPr lang="en-US" dirty="0"/>
              <a:t> </a:t>
            </a:r>
            <a:r>
              <a:rPr lang="en-US" dirty="0" err="1"/>
              <a:t>gaz</a:t>
            </a:r>
            <a:r>
              <a:rPr lang="en-US" dirty="0"/>
              <a:t>, </a:t>
            </a:r>
            <a:r>
              <a:rPr lang="en-US" dirty="0" err="1"/>
              <a:t>Sıvılaştırılmış</a:t>
            </a:r>
            <a:r>
              <a:rPr lang="en-US" dirty="0"/>
              <a:t> </a:t>
            </a:r>
            <a:r>
              <a:rPr lang="en-US" dirty="0" err="1"/>
              <a:t>gaz</a:t>
            </a:r>
            <a:r>
              <a:rPr lang="en-US" dirty="0"/>
              <a:t>, </a:t>
            </a:r>
            <a:r>
              <a:rPr lang="en-US" dirty="0" err="1"/>
              <a:t>Soğutulmuş</a:t>
            </a:r>
            <a:r>
              <a:rPr lang="en-US" dirty="0"/>
              <a:t> </a:t>
            </a:r>
            <a:r>
              <a:rPr lang="en-US" dirty="0" err="1"/>
              <a:t>sıvılaştırılmış</a:t>
            </a:r>
            <a:r>
              <a:rPr lang="en-US" dirty="0"/>
              <a:t> </a:t>
            </a:r>
            <a:r>
              <a:rPr lang="en-US" dirty="0" err="1"/>
              <a:t>gaz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Çözünmüş</a:t>
            </a:r>
            <a:r>
              <a:rPr lang="en-US" dirty="0"/>
              <a:t> </a:t>
            </a:r>
            <a:r>
              <a:rPr lang="en-US" dirty="0" err="1"/>
              <a:t>gaz</a:t>
            </a:r>
            <a:r>
              <a:rPr lang="en-US" dirty="0"/>
              <a:t>)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ED983622-A9FB-4F60-A53D-BD9C91C50135}"/>
              </a:ext>
            </a:extLst>
          </p:cNvPr>
          <p:cNvSpPr txBox="1">
            <a:spLocks/>
          </p:cNvSpPr>
          <p:nvPr/>
        </p:nvSpPr>
        <p:spPr>
          <a:xfrm>
            <a:off x="1547977" y="3495822"/>
            <a:ext cx="10240749" cy="571500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/>
              <a:t>Gaz </a:t>
            </a:r>
            <a:r>
              <a:rPr lang="en-US" sz="2400" b="1" dirty="0" err="1"/>
              <a:t>tüpü</a:t>
            </a:r>
            <a:r>
              <a:rPr lang="en-US" sz="2400" b="1" dirty="0"/>
              <a:t> </a:t>
            </a:r>
            <a:r>
              <a:rPr lang="en-US" sz="2400" b="1" dirty="0" err="1"/>
              <a:t>piktogramı</a:t>
            </a:r>
            <a:r>
              <a:rPr lang="en-US" sz="2400" b="1" dirty="0"/>
              <a:t> </a:t>
            </a:r>
            <a:r>
              <a:rPr lang="en-US" sz="2400" b="1" dirty="0" err="1"/>
              <a:t>aşağıdaki</a:t>
            </a:r>
            <a:r>
              <a:rPr lang="en-US" sz="2400" b="1" dirty="0"/>
              <a:t> </a:t>
            </a:r>
            <a:r>
              <a:rPr lang="en-US" sz="2400" b="1" dirty="0" err="1"/>
              <a:t>sınıflar</a:t>
            </a:r>
            <a:r>
              <a:rPr lang="en-US" sz="2400" b="1" dirty="0"/>
              <a:t> </a:t>
            </a:r>
            <a:r>
              <a:rPr lang="en-US" sz="2400" b="1" dirty="0" err="1"/>
              <a:t>ve</a:t>
            </a:r>
            <a:r>
              <a:rPr lang="en-US" sz="2400" b="1" dirty="0"/>
              <a:t> </a:t>
            </a:r>
            <a:r>
              <a:rPr lang="en-US" sz="2400" b="1" dirty="0" err="1"/>
              <a:t>kategoriler</a:t>
            </a:r>
            <a:r>
              <a:rPr lang="en-US" sz="2400" b="1" dirty="0"/>
              <a:t> </a:t>
            </a:r>
            <a:r>
              <a:rPr lang="en-US" sz="2400" b="1" dirty="0" err="1"/>
              <a:t>için</a:t>
            </a:r>
            <a:r>
              <a:rPr lang="en-US" sz="2400" b="1" dirty="0"/>
              <a:t> </a:t>
            </a:r>
            <a:r>
              <a:rPr lang="en-US" sz="2400" b="1" dirty="0" err="1"/>
              <a:t>kullanılır</a:t>
            </a:r>
            <a:r>
              <a:rPr lang="en-US" sz="2400" b="1" dirty="0"/>
              <a:t>: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2136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6715</TotalTime>
  <Words>1469</Words>
  <Application>Microsoft Office PowerPoint</Application>
  <PresentationFormat>Widescreen</PresentationFormat>
  <Paragraphs>206</Paragraphs>
  <Slides>30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Corbel</vt:lpstr>
      <vt:lpstr>Wingdings 2</vt:lpstr>
      <vt:lpstr>Office Theme</vt:lpstr>
      <vt:lpstr>MODÜL 12-B Piktogram ve İnfografikler</vt:lpstr>
      <vt:lpstr>Bu dersin hedefleri:</vt:lpstr>
      <vt:lpstr>Küresel Uyumluluk Sistemi (KUS: Globally harmonized system: GHS)</vt:lpstr>
      <vt:lpstr>Piktogramlar: yaygın uyarı sembolleri</vt:lpstr>
      <vt:lpstr>PowerPoint Presentation</vt:lpstr>
      <vt:lpstr>PowerPoint Presentation</vt:lpstr>
      <vt:lpstr>PowerPoint Presentation</vt:lpstr>
      <vt:lpstr>Alev piktogramı aşağıdaki sınıflar ve kategoriler için kullanılır:</vt:lpstr>
      <vt:lpstr>Daire üzerinde alev piktogramı aşağıdaki sınıflar ve kategoriler için kullanılır: </vt:lpstr>
      <vt:lpstr>Daire üzerinde alev piktogramı aşağıdaki sınıflar ve kategoriler için kullanılır: </vt:lpstr>
      <vt:lpstr>Korozyon piktogramı aşağıdaki sınıflar ve kategoriler için kullanılır:</vt:lpstr>
      <vt:lpstr>PowerPoint Presentation</vt:lpstr>
      <vt:lpstr>PowerPoint Presentation</vt:lpstr>
      <vt:lpstr>PowerPoint Presentation</vt:lpstr>
      <vt:lpstr>İnfografikler: tedbirler için kısa bilgi görselleri</vt:lpstr>
      <vt:lpstr>PowerPoint Presentation</vt:lpstr>
      <vt:lpstr>PowerPoint Presentation</vt:lpstr>
      <vt:lpstr>PowerPoint Presentation</vt:lpstr>
      <vt:lpstr>Acil Durum Kontrolü ve Bilgilendirme İnfografiği</vt:lpstr>
      <vt:lpstr>Öğrenme Hedefleriyle İlgili Sorular</vt:lpstr>
      <vt:lpstr>1. Piktogram ne içerir?</vt:lpstr>
      <vt:lpstr>1. Piktogram ne içerir?</vt:lpstr>
      <vt:lpstr>2. Güvenli çalışma için standart bir operasyon protokolünün hangi yaklaşımla hazırlanması tavsiye edilmektedir?</vt:lpstr>
      <vt:lpstr>2. Güvenli çalışma için standart bir operasyon protokolünün hangi yaklaşımla hazırlanması tavsiye edilmektedir?</vt:lpstr>
      <vt:lpstr>3. Hangisi Küresel Uyumluluk sistemi (GSH)’nin temel işlevlerinden birisidir?</vt:lpstr>
      <vt:lpstr>3. Hangisi Küresel Uyumluluk sistemi (GSH)’nin temel işlevlerinden birisidir?</vt:lpstr>
      <vt:lpstr>4.ABD Ulusal yangın birliği tarafından tanımlanmış ve kimyasal etiketlerinde kullanılan mavi, beyaz, sarı ve kırmızı uyarı bölgelerinin tanımlanmasında hangisi kullanılmamaktadır? </vt:lpstr>
      <vt:lpstr>4.ABD Ulusal yangın birliği tarafından tanımlanmış ve kimyasal etiketlerinde kullanılan mavi, beyaz, sarı ve kırmızı uyarı bölgelerinin tanımlanmasında hangisi kullanılmamaktadır? </vt:lpstr>
      <vt:lpstr>5. Aşağıdakilerden hangisi piktogram değildir?</vt:lpstr>
      <vt:lpstr>5. Aşağıdakilerden hangisi piktogram değildir?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Temel Laboratuvar Malzeme Ve Cihazları</dc:title>
  <dc:creator>yasemin isgor</dc:creator>
  <cp:lastModifiedBy>yasemin isgor</cp:lastModifiedBy>
  <cp:revision>133</cp:revision>
  <dcterms:created xsi:type="dcterms:W3CDTF">2020-07-11T14:52:51Z</dcterms:created>
  <dcterms:modified xsi:type="dcterms:W3CDTF">2020-07-18T08:28:48Z</dcterms:modified>
</cp:coreProperties>
</file>