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BAF58C6-0285-4B4D-9342-CE5ABB154E3E}" type="datetimeFigureOut">
              <a:rPr lang="tr-TR" smtClean="0"/>
              <a:t>19.12.2017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183956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AF58C6-0285-4B4D-9342-CE5ABB154E3E}" type="datetimeFigureOut">
              <a:rPr lang="tr-TR" smtClean="0"/>
              <a:t>19.12.2017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1458367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AF58C6-0285-4B4D-9342-CE5ABB154E3E}" type="datetimeFigureOut">
              <a:rPr lang="tr-TR" smtClean="0"/>
              <a:t>19.12.2017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4209570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AF58C6-0285-4B4D-9342-CE5ABB154E3E}" type="datetimeFigureOut">
              <a:rPr lang="tr-TR" smtClean="0"/>
              <a:t>19.12.2017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76660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BAF58C6-0285-4B4D-9342-CE5ABB154E3E}" type="datetimeFigureOut">
              <a:rPr lang="tr-TR" smtClean="0"/>
              <a:t>19.12.2017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3626474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BAF58C6-0285-4B4D-9342-CE5ABB154E3E}" type="datetimeFigureOut">
              <a:rPr lang="tr-TR" smtClean="0"/>
              <a:t>19.12.2017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2318665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BAF58C6-0285-4B4D-9342-CE5ABB154E3E}" type="datetimeFigureOut">
              <a:rPr lang="tr-TR" smtClean="0"/>
              <a:t>19.12.2017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3687477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BAF58C6-0285-4B4D-9342-CE5ABB154E3E}" type="datetimeFigureOut">
              <a:rPr lang="tr-TR" smtClean="0"/>
              <a:t>19.12.2017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2673084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BAF58C6-0285-4B4D-9342-CE5ABB154E3E}" type="datetimeFigureOut">
              <a:rPr lang="tr-TR" smtClean="0"/>
              <a:t>19.12.2017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2952645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BAF58C6-0285-4B4D-9342-CE5ABB154E3E}" type="datetimeFigureOut">
              <a:rPr lang="tr-TR" smtClean="0"/>
              <a:t>19.12.2017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280627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BAF58C6-0285-4B4D-9342-CE5ABB154E3E}" type="datetimeFigureOut">
              <a:rPr lang="tr-TR" smtClean="0"/>
              <a:t>19.12.2017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037D97-EA18-419F-A993-D2D8D37899FF}" type="slidenum">
              <a:rPr lang="tr-TR" smtClean="0"/>
              <a:t>‹#›</a:t>
            </a:fld>
            <a:endParaRPr lang="tr-TR"/>
          </a:p>
        </p:txBody>
      </p:sp>
    </p:spTree>
    <p:extLst>
      <p:ext uri="{BB962C8B-B14F-4D97-AF65-F5344CB8AC3E}">
        <p14:creationId xmlns:p14="http://schemas.microsoft.com/office/powerpoint/2010/main" val="1377362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AF58C6-0285-4B4D-9342-CE5ABB154E3E}" type="datetimeFigureOut">
              <a:rPr lang="tr-TR" smtClean="0"/>
              <a:t>19.12.2017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037D97-EA18-419F-A993-D2D8D37899FF}" type="slidenum">
              <a:rPr lang="tr-TR" smtClean="0"/>
              <a:t>‹#›</a:t>
            </a:fld>
            <a:endParaRPr lang="tr-TR"/>
          </a:p>
        </p:txBody>
      </p:sp>
    </p:spTree>
    <p:extLst>
      <p:ext uri="{BB962C8B-B14F-4D97-AF65-F5344CB8AC3E}">
        <p14:creationId xmlns:p14="http://schemas.microsoft.com/office/powerpoint/2010/main" val="2116784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04665"/>
            <a:ext cx="7772400" cy="720079"/>
          </a:xfrm>
        </p:spPr>
        <p:txBody>
          <a:bodyPr>
            <a:noAutofit/>
          </a:bodyPr>
          <a:lstStyle/>
          <a:p>
            <a:r>
              <a:rPr lang="tr-TR" sz="3200" b="1" dirty="0" smtClean="0"/>
              <a:t>BÖLÜM 2: TALEP VE TÜKETİM TEORİSİ</a:t>
            </a:r>
            <a:r>
              <a:rPr lang="tr-TR" sz="3200" dirty="0" smtClean="0"/>
              <a:t/>
            </a:r>
            <a:br>
              <a:rPr lang="tr-TR" sz="3200" dirty="0" smtClean="0"/>
            </a:br>
            <a:endParaRPr lang="tr-TR" sz="3200" dirty="0"/>
          </a:p>
        </p:txBody>
      </p:sp>
      <p:sp>
        <p:nvSpPr>
          <p:cNvPr id="3" name="Alt Başlık 2"/>
          <p:cNvSpPr>
            <a:spLocks noGrp="1"/>
          </p:cNvSpPr>
          <p:nvPr>
            <p:ph type="subTitle" idx="1"/>
          </p:nvPr>
        </p:nvSpPr>
        <p:spPr>
          <a:xfrm>
            <a:off x="395536" y="1124744"/>
            <a:ext cx="8424936" cy="4514056"/>
          </a:xfrm>
        </p:spPr>
        <p:txBody>
          <a:bodyPr>
            <a:normAutofit fontScale="77500" lnSpcReduction="20000"/>
          </a:bodyPr>
          <a:lstStyle/>
          <a:p>
            <a:r>
              <a:rPr lang="tr-TR" dirty="0"/>
              <a:t> </a:t>
            </a:r>
          </a:p>
          <a:p>
            <a:pPr algn="l"/>
            <a:r>
              <a:rPr lang="tr-TR" dirty="0">
                <a:solidFill>
                  <a:schemeClr val="tx1"/>
                </a:solidFill>
              </a:rPr>
              <a:t>Talep, satın alma gücü ile desteklenmiş satın alma isteğidir.</a:t>
            </a:r>
          </a:p>
          <a:p>
            <a:r>
              <a:rPr lang="tr-TR" dirty="0">
                <a:solidFill>
                  <a:schemeClr val="tx1"/>
                </a:solidFill>
              </a:rPr>
              <a:t> </a:t>
            </a:r>
          </a:p>
          <a:p>
            <a:pPr algn="l"/>
            <a:r>
              <a:rPr lang="tr-TR" dirty="0">
                <a:solidFill>
                  <a:schemeClr val="tx1"/>
                </a:solidFill>
              </a:rPr>
              <a:t>Talep fonksiyonu aşağıda sunulmuştur : </a:t>
            </a:r>
          </a:p>
          <a:p>
            <a:r>
              <a:rPr lang="tr-TR" dirty="0">
                <a:solidFill>
                  <a:schemeClr val="tx1"/>
                </a:solidFill>
              </a:rPr>
              <a:t> </a:t>
            </a:r>
          </a:p>
          <a:p>
            <a:r>
              <a:rPr lang="tr-TR" dirty="0">
                <a:solidFill>
                  <a:schemeClr val="tx1"/>
                </a:solidFill>
              </a:rPr>
              <a:t>              T</a:t>
            </a:r>
            <a:r>
              <a:rPr lang="tr-TR" baseline="-25000" dirty="0">
                <a:solidFill>
                  <a:schemeClr val="tx1"/>
                </a:solidFill>
              </a:rPr>
              <a:t>a</a:t>
            </a:r>
            <a:r>
              <a:rPr lang="tr-TR" dirty="0">
                <a:solidFill>
                  <a:schemeClr val="tx1"/>
                </a:solidFill>
              </a:rPr>
              <a:t> = {F</a:t>
            </a:r>
            <a:r>
              <a:rPr lang="tr-TR" baseline="-25000" dirty="0">
                <a:solidFill>
                  <a:schemeClr val="tx1"/>
                </a:solidFill>
              </a:rPr>
              <a:t>a</a:t>
            </a:r>
            <a:r>
              <a:rPr lang="tr-TR" dirty="0">
                <a:solidFill>
                  <a:schemeClr val="tx1"/>
                </a:solidFill>
              </a:rPr>
              <a:t>, </a:t>
            </a:r>
            <a:r>
              <a:rPr lang="tr-TR" dirty="0" err="1">
                <a:solidFill>
                  <a:schemeClr val="tx1"/>
                </a:solidFill>
              </a:rPr>
              <a:t>F</a:t>
            </a:r>
            <a:r>
              <a:rPr lang="tr-TR" baseline="-25000" dirty="0" err="1">
                <a:solidFill>
                  <a:schemeClr val="tx1"/>
                </a:solidFill>
              </a:rPr>
              <a:t>c</a:t>
            </a:r>
            <a:r>
              <a:rPr lang="tr-TR" dirty="0">
                <a:solidFill>
                  <a:schemeClr val="tx1"/>
                </a:solidFill>
              </a:rPr>
              <a:t>…….</a:t>
            </a:r>
            <a:r>
              <a:rPr lang="tr-TR" dirty="0" err="1">
                <a:solidFill>
                  <a:schemeClr val="tx1"/>
                </a:solidFill>
              </a:rPr>
              <a:t>F</a:t>
            </a:r>
            <a:r>
              <a:rPr lang="tr-TR" baseline="-25000" dirty="0" err="1">
                <a:solidFill>
                  <a:schemeClr val="tx1"/>
                </a:solidFill>
              </a:rPr>
              <a:t>n</a:t>
            </a:r>
            <a:r>
              <a:rPr lang="tr-TR" dirty="0">
                <a:solidFill>
                  <a:schemeClr val="tx1"/>
                </a:solidFill>
              </a:rPr>
              <a:t>, G }</a:t>
            </a:r>
          </a:p>
          <a:p>
            <a:r>
              <a:rPr lang="tr-TR" dirty="0">
                <a:solidFill>
                  <a:schemeClr val="tx1"/>
                </a:solidFill>
              </a:rPr>
              <a:t> </a:t>
            </a:r>
          </a:p>
          <a:p>
            <a:pPr algn="l"/>
            <a:r>
              <a:rPr lang="tr-TR" dirty="0">
                <a:solidFill>
                  <a:schemeClr val="tx1"/>
                </a:solidFill>
              </a:rPr>
              <a:t>T</a:t>
            </a:r>
            <a:r>
              <a:rPr lang="tr-TR" baseline="-25000" dirty="0">
                <a:solidFill>
                  <a:schemeClr val="tx1"/>
                </a:solidFill>
              </a:rPr>
              <a:t>a                 </a:t>
            </a:r>
            <a:r>
              <a:rPr lang="tr-TR" dirty="0">
                <a:solidFill>
                  <a:schemeClr val="tx1"/>
                </a:solidFill>
              </a:rPr>
              <a:t>: a malının talep miktarı</a:t>
            </a:r>
          </a:p>
          <a:p>
            <a:pPr algn="l"/>
            <a:r>
              <a:rPr lang="tr-TR" dirty="0">
                <a:solidFill>
                  <a:schemeClr val="tx1"/>
                </a:solidFill>
              </a:rPr>
              <a:t>F</a:t>
            </a:r>
            <a:r>
              <a:rPr lang="tr-TR" baseline="-25000" dirty="0">
                <a:solidFill>
                  <a:schemeClr val="tx1"/>
                </a:solidFill>
              </a:rPr>
              <a:t>a</a:t>
            </a:r>
            <a:r>
              <a:rPr lang="tr-TR" dirty="0">
                <a:solidFill>
                  <a:schemeClr val="tx1"/>
                </a:solidFill>
              </a:rPr>
              <a:t>             : a malının fiyatı </a:t>
            </a:r>
          </a:p>
          <a:p>
            <a:pPr algn="l"/>
            <a:r>
              <a:rPr lang="tr-TR" dirty="0" err="1">
                <a:solidFill>
                  <a:schemeClr val="tx1"/>
                </a:solidFill>
              </a:rPr>
              <a:t>F</a:t>
            </a:r>
            <a:r>
              <a:rPr lang="tr-TR" baseline="-25000" dirty="0" err="1">
                <a:solidFill>
                  <a:schemeClr val="tx1"/>
                </a:solidFill>
              </a:rPr>
              <a:t>c</a:t>
            </a:r>
            <a:r>
              <a:rPr lang="tr-TR" dirty="0">
                <a:solidFill>
                  <a:schemeClr val="tx1"/>
                </a:solidFill>
              </a:rPr>
              <a:t>…….</a:t>
            </a:r>
            <a:r>
              <a:rPr lang="tr-TR" dirty="0" err="1">
                <a:solidFill>
                  <a:schemeClr val="tx1"/>
                </a:solidFill>
              </a:rPr>
              <a:t>F</a:t>
            </a:r>
            <a:r>
              <a:rPr lang="tr-TR" baseline="-25000" dirty="0" err="1">
                <a:solidFill>
                  <a:schemeClr val="tx1"/>
                </a:solidFill>
              </a:rPr>
              <a:t>n</a:t>
            </a:r>
            <a:r>
              <a:rPr lang="tr-TR" baseline="-25000" dirty="0">
                <a:solidFill>
                  <a:schemeClr val="tx1"/>
                </a:solidFill>
              </a:rPr>
              <a:t> </a:t>
            </a:r>
            <a:r>
              <a:rPr lang="tr-TR" dirty="0">
                <a:solidFill>
                  <a:schemeClr val="tx1"/>
                </a:solidFill>
              </a:rPr>
              <a:t> : ilgili diğer malların fiyatları</a:t>
            </a:r>
          </a:p>
          <a:p>
            <a:pPr algn="l"/>
            <a:r>
              <a:rPr lang="tr-TR" dirty="0">
                <a:solidFill>
                  <a:schemeClr val="tx1"/>
                </a:solidFill>
              </a:rPr>
              <a:t>G              : gelir</a:t>
            </a:r>
          </a:p>
          <a:p>
            <a:endParaRPr lang="tr-TR" dirty="0"/>
          </a:p>
        </p:txBody>
      </p:sp>
    </p:spTree>
    <p:extLst>
      <p:ext uri="{BB962C8B-B14F-4D97-AF65-F5344CB8AC3E}">
        <p14:creationId xmlns:p14="http://schemas.microsoft.com/office/powerpoint/2010/main" val="107953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Talep miktarı ile bağımsız değişkenler arasındaki bağıntılar </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Bir </a:t>
            </a:r>
            <a:r>
              <a:rPr lang="tr-TR" dirty="0"/>
              <a:t>malın fiyatı ile talep edilen miktarı arasında negatif bağıntı vardır.</a:t>
            </a:r>
          </a:p>
          <a:p>
            <a:pPr lvl="0"/>
            <a:r>
              <a:rPr lang="tr-TR" dirty="0"/>
              <a:t> Bir malın talebi ile rakip malların fiyatları arasında pozitif bağıntı vardır.</a:t>
            </a:r>
          </a:p>
          <a:p>
            <a:pPr lvl="0"/>
            <a:r>
              <a:rPr lang="tr-TR" dirty="0"/>
              <a:t> Bir malın talebi ile tamamlayıcı malların fiyatları arasında negatif bağıntı vardır.</a:t>
            </a:r>
          </a:p>
          <a:p>
            <a:pPr lvl="0"/>
            <a:r>
              <a:rPr lang="tr-TR" dirty="0"/>
              <a:t> Bir malın talebi ile gelir arasında pozitif bağıntı vardır.</a:t>
            </a:r>
          </a:p>
          <a:p>
            <a:pPr lvl="0"/>
            <a:r>
              <a:rPr lang="tr-TR" dirty="0"/>
              <a:t> Bir malın zevk ve alışkanlıkları mal lehine ise, talebi artar.</a:t>
            </a:r>
          </a:p>
          <a:p>
            <a:endParaRPr lang="tr-TR" dirty="0"/>
          </a:p>
        </p:txBody>
      </p:sp>
    </p:spTree>
    <p:extLst>
      <p:ext uri="{BB962C8B-B14F-4D97-AF65-F5344CB8AC3E}">
        <p14:creationId xmlns:p14="http://schemas.microsoft.com/office/powerpoint/2010/main" val="1436206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38138"/>
          </a:xfrm>
        </p:spPr>
        <p:txBody>
          <a:bodyPr>
            <a:normAutofit/>
          </a:bodyPr>
          <a:lstStyle/>
          <a:p>
            <a:pPr algn="l"/>
            <a:r>
              <a:rPr lang="tr-TR" sz="2000" dirty="0" smtClean="0"/>
              <a:t>Diğer değişkenler sabit olduğu varsayıldığında, bir malın fiyatı ile talep edilen miktarı arasında negatif yönlü bir bağıntı vardır.</a:t>
            </a:r>
            <a:br>
              <a:rPr lang="tr-TR" sz="2000" dirty="0" smtClean="0"/>
            </a:br>
            <a:endParaRPr lang="tr-TR" sz="2200" dirty="0"/>
          </a:p>
        </p:txBody>
      </p:sp>
      <p:cxnSp>
        <p:nvCxnSpPr>
          <p:cNvPr id="5" name="Düz Bağlayıcı 4"/>
          <p:cNvCxnSpPr/>
          <p:nvPr/>
        </p:nvCxnSpPr>
        <p:spPr>
          <a:xfrm>
            <a:off x="755576" y="2708920"/>
            <a:ext cx="0" cy="2520280"/>
          </a:xfrm>
          <a:prstGeom prst="line">
            <a:avLst/>
          </a:prstGeom>
        </p:spPr>
        <p:style>
          <a:lnRef idx="1">
            <a:schemeClr val="accent1"/>
          </a:lnRef>
          <a:fillRef idx="0">
            <a:schemeClr val="accent1"/>
          </a:fillRef>
          <a:effectRef idx="0">
            <a:schemeClr val="accent1"/>
          </a:effectRef>
          <a:fontRef idx="minor">
            <a:schemeClr val="tx1"/>
          </a:fontRef>
        </p:style>
      </p:cxnSp>
      <p:sp>
        <p:nvSpPr>
          <p:cNvPr id="3" name="İçerik Yer Tutucusu 2"/>
          <p:cNvSpPr>
            <a:spLocks noGrp="1"/>
          </p:cNvSpPr>
          <p:nvPr>
            <p:ph idx="1"/>
          </p:nvPr>
        </p:nvSpPr>
        <p:spPr>
          <a:xfrm>
            <a:off x="457200" y="1600200"/>
            <a:ext cx="8229600" cy="4781128"/>
          </a:xfrm>
          <a:ln>
            <a:solidFill>
              <a:schemeClr val="accent1"/>
            </a:solidFill>
          </a:ln>
        </p:spPr>
        <p:txBody>
          <a:bodyPr>
            <a:normAutofit/>
          </a:bodyPr>
          <a:lstStyle/>
          <a:p>
            <a:pPr marL="0" indent="0">
              <a:buNone/>
            </a:pPr>
            <a:endParaRPr lang="tr-TR" dirty="0" smtClean="0"/>
          </a:p>
          <a:p>
            <a:pPr marL="0" indent="0">
              <a:buNone/>
            </a:pPr>
            <a:r>
              <a:rPr lang="tr-TR" sz="2200" dirty="0" smtClean="0"/>
              <a:t>Fa</a:t>
            </a:r>
          </a:p>
          <a:p>
            <a:pPr marL="0" indent="0">
              <a:buNone/>
            </a:pPr>
            <a:r>
              <a:rPr lang="tr-TR" sz="2200" dirty="0"/>
              <a:t> </a:t>
            </a:r>
            <a:r>
              <a:rPr lang="tr-TR" sz="2200" dirty="0" smtClean="0"/>
              <a:t>             T         </a:t>
            </a:r>
            <a:endParaRPr lang="tr-TR" sz="2200" dirty="0"/>
          </a:p>
          <a:p>
            <a:pPr marL="0" indent="0">
              <a:buNone/>
            </a:pPr>
            <a:endParaRPr lang="tr-TR" sz="2200" dirty="0" smtClean="0"/>
          </a:p>
          <a:p>
            <a:endParaRPr lang="tr-TR" sz="2200" dirty="0"/>
          </a:p>
          <a:p>
            <a:pPr marL="0" indent="0">
              <a:buNone/>
            </a:pPr>
            <a:endParaRPr lang="tr-TR" sz="2200" dirty="0"/>
          </a:p>
          <a:p>
            <a:pPr marL="0" indent="0">
              <a:buNone/>
            </a:pPr>
            <a:r>
              <a:rPr lang="tr-TR" sz="2200" dirty="0" smtClean="0"/>
              <a:t>                                                   </a:t>
            </a:r>
          </a:p>
          <a:p>
            <a:pPr marL="0" indent="0">
              <a:buNone/>
            </a:pPr>
            <a:r>
              <a:rPr lang="tr-TR" sz="2200" dirty="0"/>
              <a:t> </a:t>
            </a:r>
            <a:r>
              <a:rPr lang="tr-TR" sz="2200" dirty="0" smtClean="0"/>
              <a:t>                                             T                         </a:t>
            </a:r>
            <a:endParaRPr lang="tr-TR" sz="2200" dirty="0"/>
          </a:p>
          <a:p>
            <a:endParaRPr lang="tr-TR" sz="2200" dirty="0" smtClean="0"/>
          </a:p>
          <a:p>
            <a:pPr marL="0" indent="0">
              <a:buNone/>
            </a:pPr>
            <a:r>
              <a:rPr lang="tr-TR" sz="2200" dirty="0" smtClean="0"/>
              <a:t>0                                                                   </a:t>
            </a:r>
            <a:r>
              <a:rPr lang="tr-TR" sz="2200" dirty="0" err="1" smtClean="0"/>
              <a:t>Ma</a:t>
            </a:r>
            <a:endParaRPr lang="tr-TR" sz="2200" dirty="0" smtClean="0"/>
          </a:p>
          <a:p>
            <a:pPr marL="0" indent="0">
              <a:buNone/>
            </a:pPr>
            <a:r>
              <a:rPr lang="tr-TR" sz="2000" dirty="0" smtClean="0"/>
              <a:t> </a:t>
            </a:r>
            <a:r>
              <a:rPr lang="tr-TR" sz="2200" dirty="0" smtClean="0"/>
              <a:t>Şekil 1. Talep Eğrisi</a:t>
            </a:r>
          </a:p>
          <a:p>
            <a:pPr marL="0" indent="0">
              <a:buNone/>
            </a:pPr>
            <a:endParaRPr lang="tr-TR" dirty="0"/>
          </a:p>
          <a:p>
            <a:pPr marL="0" indent="0">
              <a:buNone/>
            </a:pPr>
            <a:endParaRPr lang="tr-TR" dirty="0"/>
          </a:p>
        </p:txBody>
      </p:sp>
      <p:cxnSp>
        <p:nvCxnSpPr>
          <p:cNvPr id="7" name="Düz Bağlayıcı 6"/>
          <p:cNvCxnSpPr/>
          <p:nvPr/>
        </p:nvCxnSpPr>
        <p:spPr>
          <a:xfrm>
            <a:off x="755576" y="5229200"/>
            <a:ext cx="4248472"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Yay 7"/>
          <p:cNvSpPr/>
          <p:nvPr/>
        </p:nvSpPr>
        <p:spPr>
          <a:xfrm rot="12584648">
            <a:off x="1278673" y="1945908"/>
            <a:ext cx="3456384" cy="2736304"/>
          </a:xfrm>
          <a:prstGeom prst="arc">
            <a:avLst>
              <a:gd name="adj1" fmla="val 13531027"/>
              <a:gd name="adj2" fmla="val 2073132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1040005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2002234"/>
          </a:xfrm>
        </p:spPr>
        <p:txBody>
          <a:bodyPr>
            <a:noAutofit/>
          </a:bodyPr>
          <a:lstStyle/>
          <a:p>
            <a:pPr algn="l"/>
            <a:r>
              <a:rPr lang="tr-TR" sz="2000" dirty="0"/>
              <a:t>Tüketiciler tercihlerinin sayısal sunumu için fayda fonksiyonu kullanılmaktadır. Fayda fonksiyonu, </a:t>
            </a:r>
            <a:br>
              <a:rPr lang="tr-TR" sz="2000" dirty="0"/>
            </a:br>
            <a:r>
              <a:rPr lang="tr-TR" sz="2000" dirty="0"/>
              <a:t>		U= U (Q</a:t>
            </a:r>
            <a:r>
              <a:rPr lang="tr-TR" sz="2000" baseline="-25000" dirty="0"/>
              <a:t>1</a:t>
            </a:r>
            <a:r>
              <a:rPr lang="tr-TR" sz="2000" dirty="0"/>
              <a:t>, Q</a:t>
            </a:r>
            <a:r>
              <a:rPr lang="tr-TR" sz="2000" baseline="-25000" dirty="0"/>
              <a:t>2</a:t>
            </a:r>
            <a:r>
              <a:rPr lang="tr-TR" sz="2000" dirty="0"/>
              <a:t>, .................</a:t>
            </a:r>
            <a:r>
              <a:rPr lang="tr-TR" sz="2000" dirty="0" err="1"/>
              <a:t>Q</a:t>
            </a:r>
            <a:r>
              <a:rPr lang="tr-TR" sz="2000" baseline="-25000" dirty="0" err="1"/>
              <a:t>n</a:t>
            </a:r>
            <a:r>
              <a:rPr lang="tr-TR" sz="2000" dirty="0"/>
              <a:t>)</a:t>
            </a:r>
            <a:br>
              <a:rPr lang="tr-TR" sz="2000" dirty="0"/>
            </a:br>
            <a:r>
              <a:rPr lang="tr-TR" sz="2000" dirty="0" smtClean="0"/>
              <a:t/>
            </a:r>
            <a:br>
              <a:rPr lang="tr-TR" sz="2000" dirty="0" smtClean="0"/>
            </a:br>
            <a:r>
              <a:rPr lang="tr-TR" sz="2000" dirty="0" smtClean="0"/>
              <a:t>şeklinde </a:t>
            </a:r>
            <a:r>
              <a:rPr lang="tr-TR" sz="2000" dirty="0"/>
              <a:t>ifade edilmektedir (</a:t>
            </a:r>
            <a:r>
              <a:rPr lang="tr-TR" sz="2000" dirty="0" err="1"/>
              <a:t>Young</a:t>
            </a:r>
            <a:r>
              <a:rPr lang="tr-TR" sz="2000" dirty="0"/>
              <a:t> </a:t>
            </a:r>
            <a:r>
              <a:rPr lang="tr-TR" sz="2000" dirty="0" err="1"/>
              <a:t>and</a:t>
            </a:r>
            <a:r>
              <a:rPr lang="tr-TR" sz="2000" dirty="0"/>
              <a:t> </a:t>
            </a:r>
            <a:r>
              <a:rPr lang="tr-TR" sz="2000" dirty="0" err="1"/>
              <a:t>Burton</a:t>
            </a:r>
            <a:r>
              <a:rPr lang="tr-TR" sz="2000" dirty="0"/>
              <a:t> 1997). Tüketicilerin tercihleri farksızlık eğrileriyle  ( U</a:t>
            </a:r>
            <a:r>
              <a:rPr lang="tr-TR" sz="2000" baseline="-25000" dirty="0"/>
              <a:t>1,</a:t>
            </a:r>
            <a:r>
              <a:rPr lang="tr-TR" sz="2000" dirty="0"/>
              <a:t> U</a:t>
            </a:r>
            <a:r>
              <a:rPr lang="tr-TR" sz="2000" baseline="-25000" dirty="0"/>
              <a:t>2</a:t>
            </a:r>
            <a:r>
              <a:rPr lang="tr-TR" sz="2000" dirty="0"/>
              <a:t> U</a:t>
            </a:r>
            <a:r>
              <a:rPr lang="tr-TR" sz="2000" baseline="-25000" dirty="0"/>
              <a:t>3 ….. </a:t>
            </a:r>
            <a:r>
              <a:rPr lang="tr-TR" sz="2000" dirty="0"/>
              <a:t>)  tanımlanmaktadır (Şekil 2).</a:t>
            </a:r>
            <a:br>
              <a:rPr lang="tr-TR" sz="2000" dirty="0"/>
            </a:br>
            <a:endParaRPr lang="tr-TR" sz="2000" dirty="0"/>
          </a:p>
        </p:txBody>
      </p:sp>
      <p:sp>
        <p:nvSpPr>
          <p:cNvPr id="3" name="İçerik Yer Tutucusu 2"/>
          <p:cNvSpPr>
            <a:spLocks noGrp="1"/>
          </p:cNvSpPr>
          <p:nvPr>
            <p:ph idx="1"/>
          </p:nvPr>
        </p:nvSpPr>
        <p:spPr>
          <a:xfrm>
            <a:off x="899592" y="2276872"/>
            <a:ext cx="7787208" cy="4581128"/>
          </a:xfrm>
        </p:spPr>
        <p:txBody>
          <a:bodyPr>
            <a:normAutofit fontScale="92500" lnSpcReduction="20000"/>
          </a:bodyPr>
          <a:lstStyle/>
          <a:p>
            <a:pPr marL="0" indent="0">
              <a:buNone/>
            </a:pPr>
            <a:r>
              <a:rPr lang="tr-TR" sz="2000" dirty="0" smtClean="0"/>
              <a:t>  </a:t>
            </a:r>
            <a:r>
              <a:rPr lang="tr-TR" sz="2000" dirty="0" err="1" smtClean="0"/>
              <a:t>Q</a:t>
            </a:r>
            <a:r>
              <a:rPr lang="tr-TR" sz="1200" dirty="0" err="1" smtClean="0"/>
              <a:t>a</a:t>
            </a:r>
            <a:endParaRPr lang="tr-TR" sz="1200" dirty="0"/>
          </a:p>
          <a:p>
            <a:pPr marL="0" indent="0">
              <a:buNone/>
            </a:pPr>
            <a:r>
              <a:rPr lang="tr-TR" sz="2400" dirty="0" smtClean="0"/>
              <a:t>                   </a:t>
            </a:r>
          </a:p>
          <a:p>
            <a:pPr marL="0" indent="0">
              <a:buNone/>
            </a:pPr>
            <a:endParaRPr lang="tr-TR" sz="2400" dirty="0"/>
          </a:p>
          <a:p>
            <a:pPr marL="0" indent="0">
              <a:buNone/>
            </a:pPr>
            <a:endParaRPr lang="tr-TR" sz="2400" dirty="0" smtClean="0"/>
          </a:p>
          <a:p>
            <a:pPr marL="0" indent="0">
              <a:buNone/>
            </a:pPr>
            <a:endParaRPr lang="tr-TR" sz="2400" dirty="0"/>
          </a:p>
          <a:p>
            <a:pPr marL="0" indent="0">
              <a:buNone/>
            </a:pPr>
            <a:r>
              <a:rPr lang="tr-TR" sz="2400" dirty="0" smtClean="0"/>
              <a:t>                      </a:t>
            </a:r>
          </a:p>
          <a:p>
            <a:pPr marL="0" indent="0">
              <a:buNone/>
            </a:pPr>
            <a:endParaRPr lang="tr-TR" sz="2400" dirty="0"/>
          </a:p>
          <a:p>
            <a:pPr marL="0" indent="0">
              <a:buNone/>
            </a:pPr>
            <a:r>
              <a:rPr lang="tr-TR" sz="2400" dirty="0" smtClean="0"/>
              <a:t>                          U</a:t>
            </a:r>
            <a:r>
              <a:rPr lang="tr-TR" sz="1000" dirty="0" smtClean="0"/>
              <a:t>1</a:t>
            </a:r>
            <a:r>
              <a:rPr lang="tr-TR" sz="2400" dirty="0" smtClean="0"/>
              <a:t>U</a:t>
            </a:r>
            <a:r>
              <a:rPr lang="tr-TR" sz="1000" dirty="0" smtClean="0"/>
              <a:t>2</a:t>
            </a:r>
            <a:r>
              <a:rPr lang="tr-TR" sz="2400" dirty="0" smtClean="0"/>
              <a:t> U</a:t>
            </a:r>
            <a:r>
              <a:rPr lang="tr-TR" sz="1000" dirty="0" smtClean="0"/>
              <a:t>3</a:t>
            </a:r>
          </a:p>
          <a:p>
            <a:pPr marL="0" indent="0">
              <a:buNone/>
            </a:pPr>
            <a:r>
              <a:rPr lang="tr-TR" sz="2000" dirty="0" smtClean="0"/>
              <a:t>0                                             </a:t>
            </a:r>
            <a:r>
              <a:rPr lang="tr-TR" sz="2000" dirty="0" err="1" smtClean="0"/>
              <a:t>Q</a:t>
            </a:r>
            <a:r>
              <a:rPr lang="tr-TR" sz="1000" dirty="0" err="1" smtClean="0"/>
              <a:t>b</a:t>
            </a:r>
            <a:r>
              <a:rPr lang="tr-TR" sz="1000" dirty="0" smtClean="0"/>
              <a:t> </a:t>
            </a:r>
          </a:p>
          <a:p>
            <a:pPr marL="0" indent="0">
              <a:buNone/>
            </a:pPr>
            <a:endParaRPr lang="tr-TR" sz="1000" dirty="0"/>
          </a:p>
          <a:p>
            <a:pPr marL="0" indent="0">
              <a:buNone/>
            </a:pPr>
            <a:r>
              <a:rPr lang="tr-TR" sz="1800" dirty="0" smtClean="0"/>
              <a:t>Şekil 2. Farksızlık eğrileri</a:t>
            </a:r>
          </a:p>
          <a:p>
            <a:pPr marL="0" indent="0">
              <a:buNone/>
            </a:pPr>
            <a:endParaRPr lang="tr-TR" sz="1800" dirty="0" smtClean="0"/>
          </a:p>
          <a:p>
            <a:pPr marL="0" indent="0" algn="just">
              <a:buNone/>
            </a:pPr>
            <a:r>
              <a:rPr lang="tr-TR" sz="1800" dirty="0" smtClean="0"/>
              <a:t>Bir </a:t>
            </a:r>
            <a:r>
              <a:rPr lang="tr-TR" sz="1800" dirty="0"/>
              <a:t>farksızlık eğrisi üzerindeki mal kombinasyonlarının faydası aynıdır. Daha yüksek olan farksızlık eğrisi (örneğin U</a:t>
            </a:r>
            <a:r>
              <a:rPr lang="tr-TR" sz="1800" baseline="-25000" dirty="0"/>
              <a:t>3</a:t>
            </a:r>
            <a:r>
              <a:rPr lang="tr-TR" sz="1800" dirty="0"/>
              <a:t>) daha yüksek fayda sağlayan mal kombinasyonlarını temsil etmektedir. Farksızlık eğrileri negatif eğimli, birbirlerini kesmez ve orijine dış bükeydirler.</a:t>
            </a:r>
          </a:p>
        </p:txBody>
      </p:sp>
      <p:cxnSp>
        <p:nvCxnSpPr>
          <p:cNvPr id="5" name="Düz Bağlayıcı 4"/>
          <p:cNvCxnSpPr/>
          <p:nvPr/>
        </p:nvCxnSpPr>
        <p:spPr>
          <a:xfrm flipH="1">
            <a:off x="1259632" y="2682017"/>
            <a:ext cx="20765" cy="218714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1259632" y="4869160"/>
            <a:ext cx="2592288"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Yay 7"/>
          <p:cNvSpPr/>
          <p:nvPr/>
        </p:nvSpPr>
        <p:spPr>
          <a:xfrm rot="10275786">
            <a:off x="1480895" y="1592167"/>
            <a:ext cx="1646046" cy="3039070"/>
          </a:xfrm>
          <a:prstGeom prst="arc">
            <a:avLst>
              <a:gd name="adj1" fmla="val 16200000"/>
              <a:gd name="adj2" fmla="val 197318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9" name="Yay 8"/>
          <p:cNvSpPr/>
          <p:nvPr/>
        </p:nvSpPr>
        <p:spPr>
          <a:xfrm rot="10275786">
            <a:off x="1764527" y="1220138"/>
            <a:ext cx="1474009" cy="3265597"/>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0" name="Yay 9"/>
          <p:cNvSpPr/>
          <p:nvPr/>
        </p:nvSpPr>
        <p:spPr>
          <a:xfrm rot="10275786">
            <a:off x="2127548" y="1051824"/>
            <a:ext cx="1473200" cy="3419662"/>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3049648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496944" cy="1143000"/>
          </a:xfrm>
        </p:spPr>
        <p:txBody>
          <a:bodyPr>
            <a:noAutofit/>
          </a:bodyPr>
          <a:lstStyle/>
          <a:p>
            <a:pPr algn="l"/>
            <a:r>
              <a:rPr lang="tr-TR" sz="1800" dirty="0"/>
              <a:t>Belirli gelir ve a malının fiyatı veri iken, sadece a malı alımı halinde satın alınan maksimum a malı miktarı 0M ( 0M= Gelir/F</a:t>
            </a:r>
            <a:r>
              <a:rPr lang="tr-TR" sz="1800" baseline="-25000" dirty="0"/>
              <a:t>a </a:t>
            </a:r>
            <a:r>
              <a:rPr lang="tr-TR" sz="1800" dirty="0"/>
              <a:t>); sadece B malı alınması halinde maksimum b malı miktarı 0C ( 0C= Gelir / P</a:t>
            </a:r>
            <a:r>
              <a:rPr lang="tr-TR" sz="1800" baseline="-25000" dirty="0"/>
              <a:t>b</a:t>
            </a:r>
            <a:r>
              <a:rPr lang="tr-TR" sz="1800" dirty="0"/>
              <a:t>) kadardır. Diğer kombinasyonları gösteren Bütçe Doğrusudur (Şekil 3</a:t>
            </a:r>
            <a:r>
              <a:rPr lang="tr-TR" sz="1800" dirty="0" smtClean="0"/>
              <a:t>).</a:t>
            </a:r>
            <a:r>
              <a:rPr lang="tr-TR" sz="1800" dirty="0"/>
              <a:t/>
            </a:r>
            <a:br>
              <a:rPr lang="tr-TR" sz="1800" dirty="0"/>
            </a:br>
            <a:endParaRPr lang="tr-TR" sz="1800" dirty="0"/>
          </a:p>
        </p:txBody>
      </p:sp>
      <p:sp>
        <p:nvSpPr>
          <p:cNvPr id="3" name="İçerik Yer Tutucusu 2"/>
          <p:cNvSpPr>
            <a:spLocks noGrp="1"/>
          </p:cNvSpPr>
          <p:nvPr>
            <p:ph idx="1"/>
          </p:nvPr>
        </p:nvSpPr>
        <p:spPr/>
        <p:txBody>
          <a:bodyPr>
            <a:normAutofit fontScale="70000" lnSpcReduction="20000"/>
          </a:bodyPr>
          <a:lstStyle/>
          <a:p>
            <a:pPr marL="0" indent="0">
              <a:buNone/>
            </a:pPr>
            <a:r>
              <a:rPr lang="tr-TR" sz="1900" dirty="0" smtClean="0"/>
              <a:t> </a:t>
            </a:r>
          </a:p>
          <a:p>
            <a:pPr marL="0" indent="0">
              <a:buNone/>
            </a:pPr>
            <a:r>
              <a:rPr lang="tr-TR" sz="1900" dirty="0" err="1" smtClean="0"/>
              <a:t>Qa</a:t>
            </a:r>
            <a:endParaRPr lang="tr-TR" sz="1900" dirty="0" smtClean="0"/>
          </a:p>
          <a:p>
            <a:pPr marL="0" indent="0">
              <a:buNone/>
            </a:pPr>
            <a:r>
              <a:rPr lang="tr-TR" sz="1900" dirty="0" smtClean="0"/>
              <a:t>                   </a:t>
            </a:r>
          </a:p>
          <a:p>
            <a:pPr marL="0" indent="0">
              <a:buNone/>
            </a:pPr>
            <a:r>
              <a:rPr lang="tr-TR" sz="1900" dirty="0" smtClean="0"/>
              <a:t>M</a:t>
            </a:r>
          </a:p>
          <a:p>
            <a:pPr marL="0" indent="0">
              <a:buNone/>
            </a:pPr>
            <a:endParaRPr lang="tr-TR" sz="1900" dirty="0" smtClean="0"/>
          </a:p>
          <a:p>
            <a:pPr marL="0" indent="0">
              <a:buNone/>
            </a:pPr>
            <a:r>
              <a:rPr lang="tr-TR" sz="1900" dirty="0" smtClean="0"/>
              <a:t>                       </a:t>
            </a:r>
          </a:p>
          <a:p>
            <a:pPr marL="0" indent="0">
              <a:buNone/>
            </a:pPr>
            <a:r>
              <a:rPr lang="tr-TR" sz="1900" dirty="0" smtClean="0"/>
              <a:t>                      </a:t>
            </a:r>
          </a:p>
          <a:p>
            <a:pPr marL="0" indent="0">
              <a:buNone/>
            </a:pPr>
            <a:r>
              <a:rPr lang="tr-TR" sz="1900" dirty="0" smtClean="0"/>
              <a:t>  </a:t>
            </a:r>
          </a:p>
          <a:p>
            <a:pPr marL="0" indent="0">
              <a:buNone/>
            </a:pPr>
            <a:endParaRPr lang="tr-TR" sz="1900" dirty="0"/>
          </a:p>
          <a:p>
            <a:pPr marL="0" indent="0">
              <a:buNone/>
            </a:pPr>
            <a:endParaRPr lang="tr-TR" sz="1900" dirty="0" smtClean="0"/>
          </a:p>
          <a:p>
            <a:pPr marL="0" indent="0">
              <a:buNone/>
            </a:pPr>
            <a:r>
              <a:rPr lang="tr-TR" sz="1900" dirty="0" smtClean="0"/>
              <a:t>   </a:t>
            </a:r>
            <a:endParaRPr lang="tr-TR" sz="1900" dirty="0"/>
          </a:p>
          <a:p>
            <a:pPr marL="0" indent="0">
              <a:buNone/>
            </a:pPr>
            <a:r>
              <a:rPr lang="tr-TR" sz="1900" dirty="0" smtClean="0"/>
              <a:t>        0                                  C            </a:t>
            </a:r>
            <a:r>
              <a:rPr lang="tr-TR" sz="1900" dirty="0" err="1" smtClean="0"/>
              <a:t>Qb</a:t>
            </a:r>
            <a:r>
              <a:rPr lang="tr-TR" sz="1900" dirty="0" smtClean="0"/>
              <a:t> </a:t>
            </a:r>
            <a:endParaRPr lang="tr-TR" sz="1900" b="1" dirty="0"/>
          </a:p>
          <a:p>
            <a:pPr marL="0" indent="0">
              <a:buNone/>
            </a:pPr>
            <a:endParaRPr lang="tr-TR" sz="2000" b="1" dirty="0" smtClean="0"/>
          </a:p>
          <a:p>
            <a:pPr marL="0" indent="0">
              <a:buNone/>
            </a:pPr>
            <a:r>
              <a:rPr lang="tr-TR" sz="2000" b="1" dirty="0" smtClean="0"/>
              <a:t>Şekil </a:t>
            </a:r>
            <a:r>
              <a:rPr lang="tr-TR" sz="2000" b="1" dirty="0"/>
              <a:t>3. Bütçe Doğrusu</a:t>
            </a:r>
            <a:endParaRPr lang="tr-TR" sz="2000" dirty="0"/>
          </a:p>
          <a:p>
            <a:pPr marL="0" indent="0">
              <a:buNone/>
            </a:pPr>
            <a:endParaRPr lang="tr-TR" dirty="0" smtClean="0"/>
          </a:p>
          <a:p>
            <a:pPr marL="0" indent="0" algn="just">
              <a:buNone/>
            </a:pPr>
            <a:r>
              <a:rPr lang="tr-TR" sz="2400" dirty="0" smtClean="0"/>
              <a:t>Aynı </a:t>
            </a:r>
            <a:r>
              <a:rPr lang="tr-TR" sz="2400" dirty="0"/>
              <a:t>fayda düzeyini koruyabilmek için, ürünler arasındaki ikame oranı, Marjinal İkame Oranı (MİO)’</a:t>
            </a:r>
            <a:r>
              <a:rPr lang="tr-TR" sz="2400" dirty="0" err="1"/>
              <a:t>dır</a:t>
            </a:r>
            <a:r>
              <a:rPr lang="tr-TR" sz="2400" dirty="0"/>
              <a:t>. Aynı farksızlık eğrisi üzerinde faktörlerden birisi artırılırken, diğeri vazgeçilmektedir. </a:t>
            </a:r>
          </a:p>
          <a:p>
            <a:r>
              <a:rPr lang="tr-TR" dirty="0"/>
              <a:t> </a:t>
            </a:r>
          </a:p>
          <a:p>
            <a:endParaRPr lang="tr-TR" dirty="0"/>
          </a:p>
        </p:txBody>
      </p:sp>
      <p:cxnSp>
        <p:nvCxnSpPr>
          <p:cNvPr id="5" name="Düz Bağlayıcı 4"/>
          <p:cNvCxnSpPr/>
          <p:nvPr/>
        </p:nvCxnSpPr>
        <p:spPr>
          <a:xfrm>
            <a:off x="899592" y="2204864"/>
            <a:ext cx="0" cy="151216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99592" y="3717032"/>
            <a:ext cx="20162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899592" y="2564904"/>
            <a:ext cx="1296144" cy="115212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08263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2578298"/>
          </a:xfrm>
        </p:spPr>
        <p:txBody>
          <a:bodyPr>
            <a:noAutofit/>
          </a:bodyPr>
          <a:lstStyle/>
          <a:p>
            <a:pPr algn="just"/>
            <a:r>
              <a:rPr lang="tr-TR" sz="2000" dirty="0" smtClean="0"/>
              <a:t>Bir </a:t>
            </a:r>
            <a:r>
              <a:rPr lang="tr-TR" sz="2000" dirty="0"/>
              <a:t>sonraki aşama, tüketicinin faydasını maksimize edeceği ürün kombinasyonu (Tüketici Dengesi) bulmaktır. Tüketici dengesi (E noktası), a malından S miktarı ve B malından T miktarı kadar olacaktır (Şekil 4). Burada belirli gelir ile çeşitli mallara duyulan gereksinimler giderilmeye çalışılırken, elde edilen toplam faydayı maksimize edecek ürün bileşimleri diğerlerine tercih edilmektedir. Elde edilen fayda, psikolojik faydayı açıklamaktadır. E noktasında, Bütçe doğrusunun eğimi farksızlık eğrisinin eğimine eşittir.</a:t>
            </a:r>
            <a:br>
              <a:rPr lang="tr-TR" sz="2000" dirty="0"/>
            </a:br>
            <a:endParaRPr lang="tr-TR" sz="2000" dirty="0"/>
          </a:p>
        </p:txBody>
      </p:sp>
      <p:sp>
        <p:nvSpPr>
          <p:cNvPr id="3" name="İçerik Yer Tutucusu 2"/>
          <p:cNvSpPr>
            <a:spLocks noGrp="1"/>
          </p:cNvSpPr>
          <p:nvPr>
            <p:ph idx="1"/>
          </p:nvPr>
        </p:nvSpPr>
        <p:spPr>
          <a:xfrm>
            <a:off x="457200" y="2924944"/>
            <a:ext cx="8229600" cy="3816424"/>
          </a:xfrm>
        </p:spPr>
        <p:txBody>
          <a:bodyPr>
            <a:normAutofit lnSpcReduction="10000"/>
          </a:bodyPr>
          <a:lstStyle/>
          <a:p>
            <a:pPr marL="0" indent="0">
              <a:buNone/>
            </a:pPr>
            <a:r>
              <a:rPr lang="tr-TR" sz="1900" dirty="0" smtClean="0"/>
              <a:t>    </a:t>
            </a:r>
            <a:r>
              <a:rPr lang="tr-TR" sz="1900" dirty="0" err="1" smtClean="0"/>
              <a:t>Qa</a:t>
            </a:r>
            <a:endParaRPr lang="tr-TR" sz="1900" dirty="0" smtClean="0"/>
          </a:p>
          <a:p>
            <a:pPr marL="0" indent="0">
              <a:buNone/>
            </a:pPr>
            <a:r>
              <a:rPr lang="tr-TR" sz="1900" dirty="0" smtClean="0"/>
              <a:t>  M                    </a:t>
            </a:r>
            <a:endParaRPr lang="tr-TR" sz="1900" dirty="0"/>
          </a:p>
          <a:p>
            <a:pPr marL="0" indent="0">
              <a:buNone/>
            </a:pPr>
            <a:r>
              <a:rPr lang="tr-TR" sz="1900" dirty="0" smtClean="0"/>
              <a:t>   </a:t>
            </a:r>
          </a:p>
          <a:p>
            <a:pPr marL="0" indent="0">
              <a:buNone/>
            </a:pPr>
            <a:r>
              <a:rPr lang="tr-TR" sz="1900" dirty="0" smtClean="0"/>
              <a:t>                   </a:t>
            </a:r>
          </a:p>
          <a:p>
            <a:pPr marL="0" indent="0">
              <a:buNone/>
            </a:pPr>
            <a:r>
              <a:rPr lang="tr-TR" sz="1900" dirty="0" smtClean="0"/>
              <a:t>  S                      E </a:t>
            </a:r>
            <a:endParaRPr lang="tr-TR" sz="1900" dirty="0"/>
          </a:p>
          <a:p>
            <a:pPr marL="0" indent="0">
              <a:buNone/>
            </a:pPr>
            <a:r>
              <a:rPr lang="tr-TR" sz="1900" dirty="0" smtClean="0"/>
              <a:t>                       </a:t>
            </a:r>
            <a:r>
              <a:rPr lang="tr-TR" sz="2000" dirty="0" smtClean="0">
                <a:sym typeface="Symbol"/>
              </a:rPr>
              <a:t></a:t>
            </a:r>
            <a:r>
              <a:rPr lang="tr-TR" sz="900" dirty="0" smtClean="0">
                <a:sym typeface="Symbol"/>
              </a:rPr>
              <a:t>1</a:t>
            </a:r>
            <a:r>
              <a:rPr lang="tr-TR" sz="1900" dirty="0" smtClean="0"/>
              <a:t>                U</a:t>
            </a:r>
            <a:r>
              <a:rPr lang="tr-TR" sz="1000" dirty="0" smtClean="0"/>
              <a:t>3</a:t>
            </a:r>
          </a:p>
          <a:p>
            <a:pPr marL="0" indent="0">
              <a:buNone/>
            </a:pPr>
            <a:r>
              <a:rPr lang="tr-TR" sz="1900" dirty="0" smtClean="0"/>
              <a:t>                             U</a:t>
            </a:r>
            <a:r>
              <a:rPr lang="tr-TR" sz="1000" dirty="0" smtClean="0"/>
              <a:t>1      </a:t>
            </a:r>
            <a:r>
              <a:rPr lang="tr-TR" sz="1800" dirty="0" smtClean="0"/>
              <a:t>U</a:t>
            </a:r>
            <a:r>
              <a:rPr lang="tr-TR" sz="1000" dirty="0" smtClean="0"/>
              <a:t>2</a:t>
            </a:r>
            <a:r>
              <a:rPr lang="tr-TR" sz="1900" dirty="0" smtClean="0"/>
              <a:t>                   </a:t>
            </a:r>
            <a:endParaRPr lang="tr-TR" sz="1900" dirty="0"/>
          </a:p>
          <a:p>
            <a:pPr marL="0" indent="0">
              <a:buNone/>
            </a:pPr>
            <a:r>
              <a:rPr lang="tr-TR" sz="1900" dirty="0" smtClean="0"/>
              <a:t>                          </a:t>
            </a:r>
            <a:r>
              <a:rPr lang="tr-TR" sz="2000" dirty="0" smtClean="0">
                <a:sym typeface="Symbol"/>
              </a:rPr>
              <a:t></a:t>
            </a:r>
            <a:r>
              <a:rPr lang="tr-TR" sz="1000" dirty="0" smtClean="0">
                <a:sym typeface="Symbol"/>
              </a:rPr>
              <a:t>2</a:t>
            </a:r>
            <a:endParaRPr lang="tr-TR" sz="1900" dirty="0"/>
          </a:p>
          <a:p>
            <a:pPr marL="0" indent="0">
              <a:buNone/>
            </a:pPr>
            <a:r>
              <a:rPr lang="tr-TR" sz="1900" dirty="0" smtClean="0"/>
              <a:t>     0               T            C                    </a:t>
            </a:r>
            <a:r>
              <a:rPr lang="tr-TR" sz="1900" dirty="0" err="1" smtClean="0"/>
              <a:t>Qb</a:t>
            </a:r>
            <a:endParaRPr lang="tr-TR" sz="1900" dirty="0" smtClean="0"/>
          </a:p>
          <a:p>
            <a:pPr marL="0" indent="0">
              <a:buNone/>
            </a:pPr>
            <a:r>
              <a:rPr lang="tr-TR" dirty="0" smtClean="0">
                <a:effectLst/>
              </a:rPr>
              <a:t/>
            </a:r>
            <a:br>
              <a:rPr lang="tr-TR" dirty="0" smtClean="0">
                <a:effectLst/>
              </a:rPr>
            </a:br>
            <a:r>
              <a:rPr lang="tr-TR" sz="1800" dirty="0"/>
              <a:t>Şekil 4. Tüketicinin Optimal Seçimi (Tüketici Dengesi)</a:t>
            </a:r>
          </a:p>
          <a:p>
            <a:pPr marL="0" indent="0">
              <a:buNone/>
            </a:pPr>
            <a:endParaRPr lang="tr-TR" dirty="0"/>
          </a:p>
        </p:txBody>
      </p:sp>
      <p:cxnSp>
        <p:nvCxnSpPr>
          <p:cNvPr id="5" name="Düz Bağlayıcı 4"/>
          <p:cNvCxnSpPr/>
          <p:nvPr/>
        </p:nvCxnSpPr>
        <p:spPr>
          <a:xfrm>
            <a:off x="899592" y="3284984"/>
            <a:ext cx="0"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899592" y="5445224"/>
            <a:ext cx="28083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899592" y="3501008"/>
            <a:ext cx="1656184"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0" name="Yay 9"/>
          <p:cNvSpPr/>
          <p:nvPr/>
        </p:nvSpPr>
        <p:spPr>
          <a:xfrm rot="10275786">
            <a:off x="1336880" y="1765449"/>
            <a:ext cx="1646046" cy="3039070"/>
          </a:xfrm>
          <a:prstGeom prst="arc">
            <a:avLst>
              <a:gd name="adj1" fmla="val 16200000"/>
              <a:gd name="adj2" fmla="val 1986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1" name="Yay 10"/>
          <p:cNvSpPr/>
          <p:nvPr/>
        </p:nvSpPr>
        <p:spPr>
          <a:xfrm rot="10275786">
            <a:off x="1732753" y="1592167"/>
            <a:ext cx="1646046" cy="3039070"/>
          </a:xfrm>
          <a:prstGeom prst="arc">
            <a:avLst>
              <a:gd name="adj1" fmla="val 16200000"/>
              <a:gd name="adj2" fmla="val 684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2" name="Yay 11"/>
          <p:cNvSpPr/>
          <p:nvPr/>
        </p:nvSpPr>
        <p:spPr>
          <a:xfrm rot="10275786">
            <a:off x="1034487" y="1981473"/>
            <a:ext cx="1646046" cy="3039070"/>
          </a:xfrm>
          <a:prstGeom prst="arc">
            <a:avLst>
              <a:gd name="adj1" fmla="val 16200000"/>
              <a:gd name="adj2" fmla="val 684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14" name="Düz Bağlayıcı 13"/>
          <p:cNvCxnSpPr/>
          <p:nvPr/>
        </p:nvCxnSpPr>
        <p:spPr>
          <a:xfrm flipH="1">
            <a:off x="899592" y="4473116"/>
            <a:ext cx="8280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1727684" y="4473116"/>
            <a:ext cx="0" cy="9721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1727684" y="4738620"/>
            <a:ext cx="432219" cy="0"/>
          </a:xfrm>
          <a:prstGeom prst="line">
            <a:avLst/>
          </a:prstGeom>
        </p:spPr>
        <p:style>
          <a:lnRef idx="1">
            <a:schemeClr val="accent1"/>
          </a:lnRef>
          <a:fillRef idx="0">
            <a:schemeClr val="accent1"/>
          </a:fillRef>
          <a:effectRef idx="0">
            <a:schemeClr val="accent1"/>
          </a:effectRef>
          <a:fontRef idx="minor">
            <a:schemeClr val="tx1"/>
          </a:fontRef>
        </p:style>
      </p:cxnSp>
      <p:sp>
        <p:nvSpPr>
          <p:cNvPr id="21" name="Yay 20"/>
          <p:cNvSpPr/>
          <p:nvPr/>
        </p:nvSpPr>
        <p:spPr>
          <a:xfrm rot="19888473" flipH="1">
            <a:off x="2155666" y="5284550"/>
            <a:ext cx="678784" cy="8983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1046198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dirty="0" smtClean="0"/>
              <a:t>Tüketici Dengesi (E noktası)</a:t>
            </a:r>
            <a:endParaRPr lang="tr-TR" dirty="0"/>
          </a:p>
        </p:txBody>
      </p:sp>
      <p:sp>
        <p:nvSpPr>
          <p:cNvPr id="3" name="İçerik Yer Tutucusu 2"/>
          <p:cNvSpPr>
            <a:spLocks noGrp="1"/>
          </p:cNvSpPr>
          <p:nvPr>
            <p:ph idx="1"/>
          </p:nvPr>
        </p:nvSpPr>
        <p:spPr>
          <a:xfrm>
            <a:off x="457200" y="1268760"/>
            <a:ext cx="8229600" cy="4857403"/>
          </a:xfrm>
        </p:spPr>
        <p:txBody>
          <a:bodyPr>
            <a:normAutofit fontScale="47500" lnSpcReduction="20000"/>
          </a:bodyPr>
          <a:lstStyle/>
          <a:p>
            <a:pPr marL="0" indent="0">
              <a:buNone/>
            </a:pPr>
            <a:r>
              <a:rPr lang="tr-TR" dirty="0" smtClean="0"/>
              <a:t>E noktasında bütçe doğrusunun eğimi, farksızlık eğrisinin eğimine eşittir.</a:t>
            </a:r>
          </a:p>
          <a:p>
            <a:pPr marL="0" indent="0">
              <a:buNone/>
            </a:pPr>
            <a:endParaRPr lang="tr-TR" dirty="0"/>
          </a:p>
          <a:p>
            <a:pPr marL="0" indent="0">
              <a:buNone/>
            </a:pPr>
            <a:endParaRPr lang="tr-TR" dirty="0"/>
          </a:p>
          <a:p>
            <a:pPr marL="0" indent="0">
              <a:buNone/>
            </a:pPr>
            <a:r>
              <a:rPr lang="tr-TR" dirty="0"/>
              <a:t>                     </a:t>
            </a:r>
            <a:r>
              <a:rPr lang="tr-TR" dirty="0" smtClean="0"/>
              <a:t>             0M         Gelir/F</a:t>
            </a:r>
            <a:r>
              <a:rPr lang="tr-TR" baseline="-25000" dirty="0" smtClean="0"/>
              <a:t>a</a:t>
            </a:r>
            <a:r>
              <a:rPr lang="tr-TR" dirty="0" smtClean="0"/>
              <a:t>                </a:t>
            </a:r>
            <a:r>
              <a:rPr lang="tr-TR" dirty="0" err="1" smtClean="0"/>
              <a:t>F</a:t>
            </a:r>
            <a:r>
              <a:rPr lang="tr-TR" baseline="-25000" dirty="0" err="1" smtClean="0"/>
              <a:t>b</a:t>
            </a:r>
            <a:r>
              <a:rPr lang="tr-TR" dirty="0" smtClean="0"/>
              <a:t>            </a:t>
            </a:r>
            <a:r>
              <a:rPr lang="tr-TR" dirty="0"/>
              <a:t>(Bütçe doğrusunun eğimi)</a:t>
            </a:r>
          </a:p>
          <a:p>
            <a:pPr marL="0" indent="0">
              <a:buNone/>
            </a:pPr>
            <a:r>
              <a:rPr lang="tr-TR" dirty="0"/>
              <a:t>	</a:t>
            </a:r>
            <a:r>
              <a:rPr lang="tr-TR" dirty="0" err="1"/>
              <a:t>tg</a:t>
            </a:r>
            <a:r>
              <a:rPr lang="tr-TR" dirty="0"/>
              <a:t> </a:t>
            </a:r>
            <a:r>
              <a:rPr lang="tr-TR" dirty="0" smtClean="0">
                <a:sym typeface="Symbol"/>
              </a:rPr>
              <a:t></a:t>
            </a:r>
            <a:r>
              <a:rPr lang="tr-TR" sz="1000" dirty="0" smtClean="0">
                <a:sym typeface="Symbol"/>
              </a:rPr>
              <a:t>2</a:t>
            </a:r>
            <a:r>
              <a:rPr lang="tr-TR" dirty="0" smtClean="0"/>
              <a:t> </a:t>
            </a:r>
            <a:r>
              <a:rPr lang="tr-TR" dirty="0"/>
              <a:t>=    </a:t>
            </a:r>
            <a:r>
              <a:rPr lang="tr-TR" dirty="0" smtClean="0"/>
              <a:t>       </a:t>
            </a:r>
            <a:r>
              <a:rPr lang="tr-TR" dirty="0"/>
              <a:t>=  </a:t>
            </a:r>
            <a:r>
              <a:rPr lang="tr-TR" dirty="0" smtClean="0"/>
              <a:t>                        </a:t>
            </a:r>
            <a:r>
              <a:rPr lang="tr-TR" dirty="0"/>
              <a:t>=     </a:t>
            </a:r>
          </a:p>
          <a:p>
            <a:pPr marL="0" indent="0">
              <a:buNone/>
            </a:pPr>
            <a:r>
              <a:rPr lang="tr-TR" dirty="0"/>
              <a:t>                        </a:t>
            </a:r>
            <a:r>
              <a:rPr lang="tr-TR" dirty="0" smtClean="0"/>
              <a:t>          </a:t>
            </a:r>
            <a:r>
              <a:rPr lang="tr-TR" dirty="0"/>
              <a:t>0C          </a:t>
            </a:r>
            <a:r>
              <a:rPr lang="tr-TR" dirty="0" smtClean="0"/>
              <a:t>Gelir/</a:t>
            </a:r>
            <a:r>
              <a:rPr lang="tr-TR" dirty="0" err="1" smtClean="0"/>
              <a:t>F</a:t>
            </a:r>
            <a:r>
              <a:rPr lang="tr-TR" baseline="-25000" dirty="0" err="1" smtClean="0"/>
              <a:t>b</a:t>
            </a:r>
            <a:r>
              <a:rPr lang="tr-TR" baseline="-25000" dirty="0" smtClean="0"/>
              <a:t>                       </a:t>
            </a:r>
            <a:r>
              <a:rPr lang="tr-TR" dirty="0" smtClean="0"/>
              <a:t>F</a:t>
            </a:r>
            <a:r>
              <a:rPr lang="tr-TR" baseline="-25000" dirty="0" smtClean="0"/>
              <a:t>a</a:t>
            </a:r>
            <a:endParaRPr lang="tr-TR" dirty="0"/>
          </a:p>
          <a:p>
            <a:pPr marL="0" indent="0">
              <a:buNone/>
            </a:pPr>
            <a:r>
              <a:rPr lang="tr-TR" dirty="0"/>
              <a:t> </a:t>
            </a:r>
          </a:p>
          <a:p>
            <a:pPr marL="0" indent="0">
              <a:buNone/>
            </a:pPr>
            <a:r>
              <a:rPr lang="tr-TR" dirty="0"/>
              <a:t>        </a:t>
            </a:r>
          </a:p>
          <a:p>
            <a:pPr marL="0" indent="0">
              <a:buNone/>
            </a:pPr>
            <a:r>
              <a:rPr lang="tr-TR" dirty="0"/>
              <a:t>      </a:t>
            </a:r>
            <a:r>
              <a:rPr lang="tr-TR" dirty="0" smtClean="0"/>
              <a:t>                                   </a:t>
            </a:r>
            <a:r>
              <a:rPr lang="tr-TR" dirty="0"/>
              <a:t>-</a:t>
            </a:r>
            <a:r>
              <a:rPr lang="tr-TR" dirty="0">
                <a:sym typeface="Symbol"/>
              </a:rPr>
              <a:t></a:t>
            </a:r>
            <a:r>
              <a:rPr lang="tr-TR" dirty="0" err="1"/>
              <a:t>Q</a:t>
            </a:r>
            <a:r>
              <a:rPr lang="tr-TR" baseline="-25000" dirty="0" err="1"/>
              <a:t>a</a:t>
            </a:r>
            <a:endParaRPr lang="tr-TR" dirty="0"/>
          </a:p>
          <a:p>
            <a:pPr marL="0" indent="0">
              <a:buNone/>
            </a:pPr>
            <a:r>
              <a:rPr lang="tr-TR" dirty="0"/>
              <a:t>                   </a:t>
            </a:r>
            <a:r>
              <a:rPr lang="tr-TR" dirty="0" err="1" smtClean="0"/>
              <a:t>tg</a:t>
            </a:r>
            <a:r>
              <a:rPr lang="tr-TR" dirty="0" smtClean="0"/>
              <a:t> </a:t>
            </a:r>
            <a:r>
              <a:rPr lang="tr-TR" dirty="0" smtClean="0">
                <a:sym typeface="Symbol"/>
              </a:rPr>
              <a:t></a:t>
            </a:r>
            <a:r>
              <a:rPr lang="tr-TR" sz="1000" dirty="0" smtClean="0">
                <a:sym typeface="Symbol"/>
              </a:rPr>
              <a:t>1</a:t>
            </a:r>
            <a:r>
              <a:rPr lang="tr-TR" dirty="0" smtClean="0">
                <a:sym typeface="Symbol"/>
              </a:rPr>
              <a:t> </a:t>
            </a:r>
            <a:r>
              <a:rPr lang="tr-TR" dirty="0" smtClean="0"/>
              <a:t>MİO </a:t>
            </a:r>
            <a:r>
              <a:rPr lang="tr-TR" dirty="0"/>
              <a:t>=                                          </a:t>
            </a:r>
            <a:r>
              <a:rPr lang="tr-TR" dirty="0" smtClean="0"/>
              <a:t>(Farksızlık </a:t>
            </a:r>
            <a:r>
              <a:rPr lang="tr-TR" dirty="0"/>
              <a:t>eğrisinin eğimi)</a:t>
            </a:r>
          </a:p>
          <a:p>
            <a:pPr marL="0" indent="0">
              <a:buNone/>
            </a:pPr>
            <a:r>
              <a:rPr lang="tr-TR" dirty="0"/>
              <a:t>	                     </a:t>
            </a:r>
            <a:r>
              <a:rPr lang="tr-TR" dirty="0">
                <a:sym typeface="Symbol"/>
              </a:rPr>
              <a:t></a:t>
            </a:r>
            <a:r>
              <a:rPr lang="tr-TR" dirty="0" err="1"/>
              <a:t>Q</a:t>
            </a:r>
            <a:r>
              <a:rPr lang="tr-TR" baseline="-25000" dirty="0" err="1"/>
              <a:t>b</a:t>
            </a:r>
            <a:endParaRPr lang="tr-TR" dirty="0"/>
          </a:p>
          <a:p>
            <a:pPr marL="0" indent="0">
              <a:buNone/>
            </a:pPr>
            <a:r>
              <a:rPr lang="tr-TR" dirty="0"/>
              <a:t> </a:t>
            </a:r>
          </a:p>
          <a:p>
            <a:pPr marL="0" indent="0">
              <a:buNone/>
            </a:pPr>
            <a:r>
              <a:rPr lang="tr-TR" dirty="0"/>
              <a:t> </a:t>
            </a:r>
          </a:p>
          <a:p>
            <a:pPr marL="0" indent="0">
              <a:buNone/>
            </a:pPr>
            <a:r>
              <a:rPr lang="tr-TR" dirty="0"/>
              <a:t> </a:t>
            </a:r>
          </a:p>
          <a:p>
            <a:pPr marL="0" indent="0">
              <a:buNone/>
            </a:pPr>
            <a:r>
              <a:rPr lang="tr-TR" dirty="0"/>
              <a:t>	</a:t>
            </a:r>
            <a:r>
              <a:rPr lang="tr-TR" b="1" dirty="0"/>
              <a:t>Tüketici Dengesi  (E noktası) :</a:t>
            </a:r>
            <a:endParaRPr lang="tr-TR" dirty="0"/>
          </a:p>
          <a:p>
            <a:pPr marL="0" indent="0">
              <a:buNone/>
            </a:pPr>
            <a:r>
              <a:rPr lang="tr-TR" b="1" dirty="0"/>
              <a:t> </a:t>
            </a:r>
            <a:endParaRPr lang="tr-TR" dirty="0"/>
          </a:p>
          <a:p>
            <a:pPr marL="0" indent="0">
              <a:buNone/>
            </a:pPr>
            <a:r>
              <a:rPr lang="tr-TR" dirty="0"/>
              <a:t>	</a:t>
            </a:r>
            <a:r>
              <a:rPr lang="tr-TR" dirty="0" err="1"/>
              <a:t>F</a:t>
            </a:r>
            <a:r>
              <a:rPr lang="tr-TR" baseline="-25000" dirty="0" err="1"/>
              <a:t>b</a:t>
            </a:r>
            <a:r>
              <a:rPr lang="tr-TR" dirty="0"/>
              <a:t>          </a:t>
            </a:r>
            <a:r>
              <a:rPr lang="tr-TR" dirty="0" smtClean="0"/>
              <a:t>     -</a:t>
            </a:r>
            <a:r>
              <a:rPr lang="tr-TR" dirty="0">
                <a:sym typeface="Symbol"/>
              </a:rPr>
              <a:t></a:t>
            </a:r>
            <a:r>
              <a:rPr lang="tr-TR" dirty="0" err="1"/>
              <a:t>Q</a:t>
            </a:r>
            <a:r>
              <a:rPr lang="tr-TR" baseline="-25000" dirty="0" err="1"/>
              <a:t>a</a:t>
            </a:r>
            <a:endParaRPr lang="tr-TR" dirty="0"/>
          </a:p>
          <a:p>
            <a:pPr marL="0" indent="0">
              <a:buNone/>
            </a:pPr>
            <a:r>
              <a:rPr lang="tr-TR" baseline="-25000" dirty="0"/>
              <a:t>                           </a:t>
            </a:r>
            <a:r>
              <a:rPr lang="tr-TR" baseline="-25000" dirty="0" smtClean="0"/>
              <a:t>                   </a:t>
            </a:r>
            <a:r>
              <a:rPr lang="tr-TR" baseline="-25000" dirty="0"/>
              <a:t>= </a:t>
            </a:r>
            <a:r>
              <a:rPr lang="tr-TR" dirty="0"/>
              <a:t>                 </a:t>
            </a:r>
          </a:p>
          <a:p>
            <a:pPr marL="0" indent="0">
              <a:buNone/>
            </a:pPr>
            <a:r>
              <a:rPr lang="tr-TR" dirty="0"/>
              <a:t>  	F</a:t>
            </a:r>
            <a:r>
              <a:rPr lang="tr-TR" baseline="-25000" dirty="0"/>
              <a:t>a</a:t>
            </a:r>
            <a:r>
              <a:rPr lang="tr-TR" dirty="0"/>
              <a:t>          </a:t>
            </a:r>
            <a:r>
              <a:rPr lang="tr-TR" dirty="0" smtClean="0"/>
              <a:t>     </a:t>
            </a:r>
            <a:r>
              <a:rPr lang="tr-TR" dirty="0">
                <a:sym typeface="Symbol"/>
              </a:rPr>
              <a:t></a:t>
            </a:r>
            <a:r>
              <a:rPr lang="tr-TR" dirty="0" err="1"/>
              <a:t>Q</a:t>
            </a:r>
            <a:r>
              <a:rPr lang="tr-TR" baseline="-25000" dirty="0" err="1"/>
              <a:t>b</a:t>
            </a:r>
            <a:endParaRPr lang="tr-TR" dirty="0"/>
          </a:p>
          <a:p>
            <a:pPr marL="0" indent="0">
              <a:buNone/>
            </a:pPr>
            <a:endParaRPr lang="tr-TR" dirty="0"/>
          </a:p>
        </p:txBody>
      </p:sp>
      <p:cxnSp>
        <p:nvCxnSpPr>
          <p:cNvPr id="5" name="Düz Bağlayıcı 4"/>
          <p:cNvCxnSpPr/>
          <p:nvPr/>
        </p:nvCxnSpPr>
        <p:spPr>
          <a:xfrm>
            <a:off x="1979712" y="2276872"/>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2627784" y="22768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79912" y="2276872"/>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447764" y="3429000"/>
            <a:ext cx="900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59632" y="5301208"/>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2087724" y="5301208"/>
            <a:ext cx="68407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8370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405</Words>
  <Application>Microsoft Office PowerPoint</Application>
  <PresentationFormat>Ekran Gösterisi (4:3)</PresentationFormat>
  <Paragraphs>93</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BÖLÜM 2: TALEP VE TÜKETİM TEORİSİ </vt:lpstr>
      <vt:lpstr>Talep miktarı ile bağımsız değişkenler arasındaki bağıntılar </vt:lpstr>
      <vt:lpstr>Diğer değişkenler sabit olduğu varsayıldığında, bir malın fiyatı ile talep edilen miktarı arasında negatif yönlü bir bağıntı vardır. </vt:lpstr>
      <vt:lpstr>Tüketiciler tercihlerinin sayısal sunumu için fayda fonksiyonu kullanılmaktadır. Fayda fonksiyonu,    U= U (Q1, Q2, .................Qn)  şeklinde ifade edilmektedir (Young and Burton 1997). Tüketicilerin tercihleri farksızlık eğrileriyle  ( U1, U2 U3 ….. )  tanımlanmaktadır (Şekil 2). </vt:lpstr>
      <vt:lpstr>Belirli gelir ve a malının fiyatı veri iken, sadece a malı alımı halinde satın alınan maksimum a malı miktarı 0M ( 0M= Gelir/Fa ); sadece B malı alınması halinde maksimum b malı miktarı 0C ( 0C= Gelir / Pb) kadardır. Diğer kombinasyonları gösteren Bütçe Doğrusudur (Şekil 3). </vt:lpstr>
      <vt:lpstr>Bir sonraki aşama, tüketicinin faydasını maksimize edeceği ürün kombinasyonu (Tüketici Dengesi) bulmaktır. Tüketici dengesi (E noktası), a malından S miktarı ve B malından T miktarı kadar olacaktır (Şekil 4). Burada belirli gelir ile çeşitli mallara duyulan gereksinimler giderilmeye çalışılırken, elde edilen toplam faydayı maksimize edecek ürün bileşimleri diğerlerine tercih edilmektedir. Elde edilen fayda, psikolojik faydayı açıklamaktadır. E noktasında, Bütçe doğrusunun eğimi farksızlık eğrisinin eğimine eşittir. </vt:lpstr>
      <vt:lpstr>Tüketici Dengesi (E noktası)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2: TALEP VE TÜKETİM TEORİSİ</dc:title>
  <dc:creator>user</dc:creator>
  <cp:lastModifiedBy>user</cp:lastModifiedBy>
  <cp:revision>39</cp:revision>
  <dcterms:created xsi:type="dcterms:W3CDTF">2017-12-15T09:37:44Z</dcterms:created>
  <dcterms:modified xsi:type="dcterms:W3CDTF">2017-12-19T12:18:51Z</dcterms:modified>
</cp:coreProperties>
</file>