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4" r:id="rId14"/>
    <p:sldId id="273" r:id="rId15"/>
    <p:sldId id="272" r:id="rId16"/>
    <p:sldId id="277" r:id="rId17"/>
    <p:sldId id="271" r:id="rId18"/>
    <p:sldId id="276"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CDD3E324-E2ED-441C-8317-FCD263B05E0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444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27.04.2018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36749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713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783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552443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863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644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5539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112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98030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27.04.2018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360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485955E-4CF7-4E24-B4F6-8CEAFDDDD4E9}" type="datetimeFigureOut">
              <a:rPr lang="tr-TR" smtClean="0"/>
              <a:t>27.04.2018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39240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485955E-4CF7-4E24-B4F6-8CEAFDDDD4E9}" type="datetimeFigureOut">
              <a:rPr lang="tr-TR" smtClean="0"/>
              <a:t>27.04.2018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D3E324-E2ED-441C-8317-FCD263B05E0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428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485955E-4CF7-4E24-B4F6-8CEAFDDDD4E9}" type="datetimeFigureOut">
              <a:rPr lang="tr-TR" smtClean="0"/>
              <a:t>27.04.2018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570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5955E-4CF7-4E24-B4F6-8CEAFDDDD4E9}" type="datetimeFigureOut">
              <a:rPr lang="tr-TR" smtClean="0"/>
              <a:t>27.04.2018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58330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27.04.2018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094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27.04.2018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67142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85955E-4CF7-4E24-B4F6-8CEAFDDDD4E9}" type="datetimeFigureOut">
              <a:rPr lang="tr-TR" smtClean="0"/>
              <a:t>27.04.2018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D3E324-E2ED-441C-8317-FCD263B05E06}" type="slidenum">
              <a:rPr lang="tr-TR" smtClean="0"/>
              <a:t>‹#›</a:t>
            </a:fld>
            <a:endParaRPr lang="tr-TR"/>
          </a:p>
        </p:txBody>
      </p:sp>
    </p:spTree>
    <p:extLst>
      <p:ext uri="{BB962C8B-B14F-4D97-AF65-F5344CB8AC3E}">
        <p14:creationId xmlns:p14="http://schemas.microsoft.com/office/powerpoint/2010/main" val="29615469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0837" y="2932852"/>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353261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sp>
        <p:nvSpPr>
          <p:cNvPr id="6" name="Unvan 1"/>
          <p:cNvSpPr>
            <a:spLocks noGrp="1"/>
          </p:cNvSpPr>
          <p:nvPr>
            <p:ph type="title"/>
          </p:nvPr>
        </p:nvSpPr>
        <p:spPr>
          <a:xfrm>
            <a:off x="717928" y="881862"/>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153681" y="3452501"/>
            <a:ext cx="9853301" cy="1200329"/>
          </a:xfrm>
          <a:prstGeom prst="rect">
            <a:avLst/>
          </a:prstGeom>
          <a:noFill/>
        </p:spPr>
        <p:txBody>
          <a:bodyPr wrap="square" rtlCol="0">
            <a:spAutoFit/>
          </a:bodyPr>
          <a:lstStyle/>
          <a:p>
            <a:r>
              <a:rPr lang="tr-TR" sz="2400" dirty="0" smtClean="0"/>
              <a:t>Toplam </a:t>
            </a:r>
            <a:r>
              <a:rPr lang="tr-TR" sz="2400" dirty="0" err="1" smtClean="0"/>
              <a:t>alkalinite</a:t>
            </a:r>
            <a:r>
              <a:rPr lang="tr-TR" sz="2400" dirty="0" smtClean="0"/>
              <a:t> sudaki titre edilebilir bazların litrede kalsiyum karbonat cinsinden ifadesi olarak bilinir. Sucul ekosistemlerde toplam </a:t>
            </a:r>
            <a:r>
              <a:rPr lang="tr-TR" sz="2400" dirty="0" err="1" smtClean="0"/>
              <a:t>alkalinite</a:t>
            </a:r>
            <a:r>
              <a:rPr lang="tr-TR" sz="2400" dirty="0" smtClean="0"/>
              <a:t> ve </a:t>
            </a:r>
            <a:r>
              <a:rPr lang="tr-TR" sz="2400" dirty="0" err="1" smtClean="0"/>
              <a:t>pH</a:t>
            </a:r>
            <a:r>
              <a:rPr lang="tr-TR" sz="2400" dirty="0" smtClean="0"/>
              <a:t> arasında doğrusal bir ilişki mevcuttur.</a:t>
            </a:r>
            <a:endParaRPr lang="tr-TR" sz="2400" dirty="0"/>
          </a:p>
        </p:txBody>
      </p:sp>
    </p:spTree>
    <p:extLst>
      <p:ext uri="{BB962C8B-B14F-4D97-AF65-F5344CB8AC3E}">
        <p14:creationId xmlns:p14="http://schemas.microsoft.com/office/powerpoint/2010/main" val="3430285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sp>
        <p:nvSpPr>
          <p:cNvPr id="6" name="Unvan 1"/>
          <p:cNvSpPr>
            <a:spLocks noGrp="1"/>
          </p:cNvSpPr>
          <p:nvPr>
            <p:ph type="title"/>
          </p:nvPr>
        </p:nvSpPr>
        <p:spPr>
          <a:xfrm>
            <a:off x="846116" y="984411"/>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316051" y="2905570"/>
            <a:ext cx="9605473" cy="1938992"/>
          </a:xfrm>
          <a:prstGeom prst="rect">
            <a:avLst/>
          </a:prstGeom>
          <a:noFill/>
        </p:spPr>
        <p:txBody>
          <a:bodyPr wrap="square" rtlCol="0">
            <a:spAutoFit/>
          </a:bodyPr>
          <a:lstStyle/>
          <a:p>
            <a:r>
              <a:rPr lang="tr-TR" sz="2400" b="1" dirty="0" smtClean="0"/>
              <a:t>Toplam sertlik</a:t>
            </a:r>
            <a:r>
              <a:rPr lang="tr-TR" sz="2400" dirty="0" smtClean="0"/>
              <a:t>, sertliğe sebep olan metal iyonlarının litrede kalsiyum karbonatça ifadesidir. Sudaki </a:t>
            </a:r>
            <a:r>
              <a:rPr lang="tr-TR" sz="2400" b="1" dirty="0" smtClean="0"/>
              <a:t>geçici sertlik </a:t>
            </a:r>
            <a:r>
              <a:rPr lang="tr-TR" sz="2400" dirty="0" smtClean="0"/>
              <a:t>kaynatılarak giderilebilen karbonat ve bikarbonatlardan kaynaklanırken, </a:t>
            </a:r>
            <a:r>
              <a:rPr lang="tr-TR" sz="2400" b="1" dirty="0" smtClean="0"/>
              <a:t>kalıcı sertlik </a:t>
            </a:r>
            <a:r>
              <a:rPr lang="tr-TR" sz="2400" dirty="0" smtClean="0"/>
              <a:t>suyun içeriğindeki klorür ve sülfat iyonlarından kaynaklanır.</a:t>
            </a:r>
          </a:p>
          <a:p>
            <a:r>
              <a:rPr lang="tr-TR" sz="2400" dirty="0" smtClean="0"/>
              <a:t> </a:t>
            </a:r>
            <a:endParaRPr lang="tr-TR" sz="2400" dirty="0"/>
          </a:p>
        </p:txBody>
      </p:sp>
    </p:spTree>
    <p:extLst>
      <p:ext uri="{BB962C8B-B14F-4D97-AF65-F5344CB8AC3E}">
        <p14:creationId xmlns:p14="http://schemas.microsoft.com/office/powerpoint/2010/main" val="2245113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sp>
        <p:nvSpPr>
          <p:cNvPr id="6" name="Unvan 1"/>
          <p:cNvSpPr>
            <a:spLocks noGrp="1"/>
          </p:cNvSpPr>
          <p:nvPr>
            <p:ph type="title"/>
          </p:nvPr>
        </p:nvSpPr>
        <p:spPr>
          <a:xfrm>
            <a:off x="829024" y="1035686"/>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2102758" y="2925538"/>
            <a:ext cx="7519806" cy="2800767"/>
          </a:xfrm>
          <a:prstGeom prst="rect">
            <a:avLst/>
          </a:prstGeom>
          <a:noFill/>
        </p:spPr>
        <p:txBody>
          <a:bodyPr wrap="square" rtlCol="0">
            <a:spAutoFit/>
          </a:bodyPr>
          <a:lstStyle/>
          <a:p>
            <a:r>
              <a:rPr lang="tr-TR" sz="2200" dirty="0" smtClean="0"/>
              <a:t>Tuzluluk bir litre sudaki anyon ve katyonlardan oluşan ana iyonların toplam </a:t>
            </a:r>
            <a:r>
              <a:rPr lang="tr-TR" sz="2200" dirty="0" err="1" smtClean="0"/>
              <a:t>derişiminin</a:t>
            </a:r>
            <a:r>
              <a:rPr lang="tr-TR" sz="2200" dirty="0" smtClean="0"/>
              <a:t> bir ifadesidir.</a:t>
            </a:r>
          </a:p>
          <a:p>
            <a:endParaRPr lang="tr-TR" sz="2200" dirty="0"/>
          </a:p>
          <a:p>
            <a:r>
              <a:rPr lang="tr-TR" sz="2200" dirty="0" smtClean="0"/>
              <a:t>Tuzluluğun ifadesi %</a:t>
            </a:r>
            <a:r>
              <a:rPr lang="tr-TR" sz="2200" baseline="-25000" dirty="0" smtClean="0"/>
              <a:t>0 </a:t>
            </a:r>
            <a:r>
              <a:rPr lang="tr-TR" sz="2200" dirty="0" smtClean="0"/>
              <a:t>ya da g/L’dir.</a:t>
            </a:r>
          </a:p>
          <a:p>
            <a:endParaRPr lang="tr-TR" sz="2200" dirty="0"/>
          </a:p>
          <a:p>
            <a:r>
              <a:rPr lang="tr-TR" sz="2200" dirty="0" smtClean="0"/>
              <a:t>İç sulardaki tuzluluk kayaç yapısı, yağışlar, buharlaşma ve yağışlar-buharlaşma arasındaki denge tarafından etkilenirken, denizler yüzey sularının tuzluluğu ve yağışların etkisindedir.  </a:t>
            </a:r>
            <a:endParaRPr lang="tr-TR" sz="2200" dirty="0"/>
          </a:p>
        </p:txBody>
      </p:sp>
    </p:spTree>
    <p:extLst>
      <p:ext uri="{BB962C8B-B14F-4D97-AF65-F5344CB8AC3E}">
        <p14:creationId xmlns:p14="http://schemas.microsoft.com/office/powerpoint/2010/main" val="3644306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pic>
        <p:nvPicPr>
          <p:cNvPr id="4" name="Resim 3"/>
          <p:cNvPicPr>
            <a:picLocks noChangeAspect="1"/>
          </p:cNvPicPr>
          <p:nvPr/>
        </p:nvPicPr>
        <p:blipFill>
          <a:blip r:embed="rId2"/>
          <a:stretch>
            <a:fillRect/>
          </a:stretch>
        </p:blipFill>
        <p:spPr>
          <a:xfrm>
            <a:off x="1131296" y="881729"/>
            <a:ext cx="10425064" cy="1932599"/>
          </a:xfrm>
          <a:prstGeom prst="rect">
            <a:avLst/>
          </a:prstGeom>
        </p:spPr>
      </p:pic>
      <p:sp>
        <p:nvSpPr>
          <p:cNvPr id="6" name="Metin kutusu 5"/>
          <p:cNvSpPr txBox="1"/>
          <p:nvPr/>
        </p:nvSpPr>
        <p:spPr>
          <a:xfrm>
            <a:off x="1354014" y="2980592"/>
            <a:ext cx="9680331" cy="1569660"/>
          </a:xfrm>
          <a:prstGeom prst="rect">
            <a:avLst/>
          </a:prstGeom>
          <a:noFill/>
        </p:spPr>
        <p:txBody>
          <a:bodyPr wrap="square" rtlCol="0">
            <a:spAutoFit/>
          </a:bodyPr>
          <a:lstStyle/>
          <a:p>
            <a:r>
              <a:rPr lang="tr-TR" sz="2400" dirty="0" smtClean="0"/>
              <a:t>Elektrik iletkenliği ya da </a:t>
            </a:r>
            <a:r>
              <a:rPr lang="tr-TR" sz="2400" dirty="0" err="1" smtClean="0"/>
              <a:t>kondüktivite</a:t>
            </a:r>
            <a:r>
              <a:rPr lang="tr-TR" sz="2400" dirty="0" smtClean="0"/>
              <a:t>, sudaki çözünmüş halde bulunan mineral madde içeriğinin göstergesidir. Sudaki tuzluluk arttıkça elektrik iletkenliği de artış gösterir. Bir başka deyişle tuzlu suların elektrik iletkenliği tatlı sulara göre daha fazladır.  </a:t>
            </a:r>
            <a:endParaRPr lang="tr-TR" sz="2400" dirty="0"/>
          </a:p>
        </p:txBody>
      </p:sp>
    </p:spTree>
    <p:extLst>
      <p:ext uri="{BB962C8B-B14F-4D97-AF65-F5344CB8AC3E}">
        <p14:creationId xmlns:p14="http://schemas.microsoft.com/office/powerpoint/2010/main" val="2431135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sp>
        <p:nvSpPr>
          <p:cNvPr id="6" name="Unvan 1"/>
          <p:cNvSpPr>
            <a:spLocks noGrp="1"/>
          </p:cNvSpPr>
          <p:nvPr>
            <p:ph type="title"/>
          </p:nvPr>
        </p:nvSpPr>
        <p:spPr>
          <a:xfrm>
            <a:off x="871753" y="898953"/>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019907" y="2787162"/>
            <a:ext cx="9970477" cy="2015936"/>
          </a:xfrm>
          <a:prstGeom prst="rect">
            <a:avLst/>
          </a:prstGeom>
          <a:noFill/>
        </p:spPr>
        <p:txBody>
          <a:bodyPr wrap="square" rtlCol="0">
            <a:spAutoFit/>
          </a:bodyPr>
          <a:lstStyle/>
          <a:p>
            <a:r>
              <a:rPr lang="tr-TR" sz="2500" dirty="0" smtClean="0"/>
              <a:t>Su ürünleri yetiştiriciliğinde en temel parametreler oksijen içeriği, </a:t>
            </a:r>
            <a:r>
              <a:rPr lang="tr-TR" sz="2500" dirty="0" err="1" smtClean="0"/>
              <a:t>pH</a:t>
            </a:r>
            <a:r>
              <a:rPr lang="tr-TR" sz="2500" dirty="0" smtClean="0"/>
              <a:t> ve su sıcaklığıdır. Söz konusu su kalite parametreleri, sularda amonyak zehirliliğini doğrudan etkileyen parametrelerdir. Uygun su koşullarında yapılacak yetiştiriciliğin sınırlanmasındaki en önemli unsur </a:t>
            </a:r>
            <a:r>
              <a:rPr lang="tr-TR" sz="2500" dirty="0" err="1" smtClean="0"/>
              <a:t>metabolik</a:t>
            </a:r>
            <a:r>
              <a:rPr lang="tr-TR" sz="2500" dirty="0" smtClean="0"/>
              <a:t> atık ürünü olan sudaki azotlu atıklardır.  </a:t>
            </a:r>
            <a:endParaRPr lang="tr-TR" sz="2500" dirty="0"/>
          </a:p>
        </p:txBody>
      </p:sp>
    </p:spTree>
    <p:extLst>
      <p:ext uri="{BB962C8B-B14F-4D97-AF65-F5344CB8AC3E}">
        <p14:creationId xmlns:p14="http://schemas.microsoft.com/office/powerpoint/2010/main" val="1409769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pic>
        <p:nvPicPr>
          <p:cNvPr id="4" name="Resim 3"/>
          <p:cNvPicPr>
            <a:picLocks noChangeAspect="1"/>
          </p:cNvPicPr>
          <p:nvPr/>
        </p:nvPicPr>
        <p:blipFill>
          <a:blip r:embed="rId2"/>
          <a:stretch>
            <a:fillRect/>
          </a:stretch>
        </p:blipFill>
        <p:spPr>
          <a:xfrm>
            <a:off x="646816" y="680491"/>
            <a:ext cx="10425064" cy="1932599"/>
          </a:xfrm>
          <a:prstGeom prst="rect">
            <a:avLst/>
          </a:prstGeom>
        </p:spPr>
      </p:pic>
      <p:pic>
        <p:nvPicPr>
          <p:cNvPr id="6" name="Resim 5"/>
          <p:cNvPicPr>
            <a:picLocks noChangeAspect="1"/>
          </p:cNvPicPr>
          <p:nvPr/>
        </p:nvPicPr>
        <p:blipFill>
          <a:blip r:embed="rId3"/>
          <a:stretch>
            <a:fillRect/>
          </a:stretch>
        </p:blipFill>
        <p:spPr>
          <a:xfrm>
            <a:off x="7110101" y="2632765"/>
            <a:ext cx="2646374" cy="3513843"/>
          </a:xfrm>
          <a:prstGeom prst="rect">
            <a:avLst/>
          </a:prstGeom>
        </p:spPr>
      </p:pic>
      <p:sp>
        <p:nvSpPr>
          <p:cNvPr id="7" name="Metin kutusu 6"/>
          <p:cNvSpPr txBox="1"/>
          <p:nvPr/>
        </p:nvSpPr>
        <p:spPr>
          <a:xfrm>
            <a:off x="1371600" y="2866292"/>
            <a:ext cx="4659923" cy="2462213"/>
          </a:xfrm>
          <a:prstGeom prst="rect">
            <a:avLst/>
          </a:prstGeom>
          <a:noFill/>
        </p:spPr>
        <p:txBody>
          <a:bodyPr wrap="square" rtlCol="0">
            <a:spAutoFit/>
          </a:bodyPr>
          <a:lstStyle/>
          <a:p>
            <a:pPr algn="just"/>
            <a:r>
              <a:rPr lang="tr-TR" sz="2200" dirty="0" smtClean="0"/>
              <a:t>Sularda su ürünleri yetiştiriciliğini tehdit eden en temel bileşik </a:t>
            </a:r>
            <a:r>
              <a:rPr lang="tr-TR" sz="2200" b="1" dirty="0" smtClean="0"/>
              <a:t>amonyak</a:t>
            </a:r>
            <a:r>
              <a:rPr lang="tr-TR" sz="2200" dirty="0" smtClean="0"/>
              <a:t>tır. </a:t>
            </a:r>
            <a:r>
              <a:rPr lang="tr-TR" sz="2200" dirty="0" err="1" smtClean="0"/>
              <a:t>Entansif</a:t>
            </a:r>
            <a:r>
              <a:rPr lang="tr-TR" sz="2200" dirty="0" smtClean="0"/>
              <a:t> balık üretimi ve proteince zengin yemler suda </a:t>
            </a:r>
            <a:r>
              <a:rPr lang="tr-TR" sz="2200" dirty="0" err="1" smtClean="0"/>
              <a:t>toksik</a:t>
            </a:r>
            <a:r>
              <a:rPr lang="tr-TR" sz="2200" dirty="0" smtClean="0"/>
              <a:t> amonyağın birikimiyle sonuçlanır. Amonyak konsantrasyonu ve </a:t>
            </a:r>
            <a:r>
              <a:rPr lang="tr-TR" sz="2200" dirty="0" err="1" smtClean="0"/>
              <a:t>pH</a:t>
            </a:r>
            <a:r>
              <a:rPr lang="tr-TR" sz="2200" dirty="0" smtClean="0"/>
              <a:t> arasında bir ilişki bulunmaktadır: </a:t>
            </a:r>
            <a:endParaRPr lang="tr-TR" sz="2200" dirty="0"/>
          </a:p>
        </p:txBody>
      </p:sp>
    </p:spTree>
    <p:extLst>
      <p:ext uri="{BB962C8B-B14F-4D97-AF65-F5344CB8AC3E}">
        <p14:creationId xmlns:p14="http://schemas.microsoft.com/office/powerpoint/2010/main" val="3079440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pic>
        <p:nvPicPr>
          <p:cNvPr id="4" name="Resim 3"/>
          <p:cNvPicPr>
            <a:picLocks noChangeAspect="1"/>
          </p:cNvPicPr>
          <p:nvPr/>
        </p:nvPicPr>
        <p:blipFill>
          <a:blip r:embed="rId2"/>
          <a:stretch>
            <a:fillRect/>
          </a:stretch>
        </p:blipFill>
        <p:spPr>
          <a:xfrm>
            <a:off x="592911" y="625355"/>
            <a:ext cx="10425064" cy="1932599"/>
          </a:xfrm>
          <a:prstGeom prst="rect">
            <a:avLst/>
          </a:prstGeom>
        </p:spPr>
      </p:pic>
      <p:pic>
        <p:nvPicPr>
          <p:cNvPr id="6" name="Resim 5"/>
          <p:cNvPicPr>
            <a:picLocks noChangeAspect="1"/>
          </p:cNvPicPr>
          <p:nvPr/>
        </p:nvPicPr>
        <p:blipFill>
          <a:blip r:embed="rId3"/>
          <a:stretch>
            <a:fillRect/>
          </a:stretch>
        </p:blipFill>
        <p:spPr>
          <a:xfrm>
            <a:off x="5643456" y="2682825"/>
            <a:ext cx="5297626" cy="3013500"/>
          </a:xfrm>
          <a:prstGeom prst="rect">
            <a:avLst/>
          </a:prstGeom>
        </p:spPr>
      </p:pic>
      <p:sp>
        <p:nvSpPr>
          <p:cNvPr id="7" name="Metin kutusu 6"/>
          <p:cNvSpPr txBox="1"/>
          <p:nvPr/>
        </p:nvSpPr>
        <p:spPr>
          <a:xfrm>
            <a:off x="1016950" y="3085032"/>
            <a:ext cx="4452358" cy="2585323"/>
          </a:xfrm>
          <a:prstGeom prst="rect">
            <a:avLst/>
          </a:prstGeom>
          <a:noFill/>
        </p:spPr>
        <p:txBody>
          <a:bodyPr wrap="square" rtlCol="0">
            <a:spAutoFit/>
          </a:bodyPr>
          <a:lstStyle/>
          <a:p>
            <a:pPr algn="just"/>
            <a:r>
              <a:rPr lang="tr-TR" dirty="0" smtClean="0"/>
              <a:t>Sularda </a:t>
            </a:r>
            <a:r>
              <a:rPr lang="tr-TR" dirty="0" err="1" smtClean="0"/>
              <a:t>nitrit</a:t>
            </a:r>
            <a:r>
              <a:rPr lang="tr-TR" dirty="0" smtClean="0"/>
              <a:t> </a:t>
            </a:r>
            <a:r>
              <a:rPr lang="tr-TR" dirty="0" err="1" smtClean="0"/>
              <a:t>nitrifikasyon</a:t>
            </a:r>
            <a:r>
              <a:rPr lang="tr-TR" dirty="0" smtClean="0"/>
              <a:t> sürecindeki ara ürün olarak bilinir. Su ürünleri havuzlarında </a:t>
            </a:r>
            <a:r>
              <a:rPr lang="tr-TR" dirty="0" err="1" smtClean="0"/>
              <a:t>nitrit</a:t>
            </a:r>
            <a:r>
              <a:rPr lang="tr-TR" dirty="0" smtClean="0"/>
              <a:t> herbisit uygulaması ve </a:t>
            </a:r>
            <a:r>
              <a:rPr lang="tr-TR" dirty="0" err="1" smtClean="0"/>
              <a:t>fitoplankton</a:t>
            </a:r>
            <a:r>
              <a:rPr lang="tr-TR" dirty="0" smtClean="0"/>
              <a:t> ölümleri sonucunda amonyak </a:t>
            </a:r>
            <a:r>
              <a:rPr lang="tr-TR" dirty="0" err="1" smtClean="0"/>
              <a:t>derişimindeki</a:t>
            </a:r>
            <a:r>
              <a:rPr lang="tr-TR" dirty="0" smtClean="0"/>
              <a:t> artışa bağlı olarak artar. </a:t>
            </a:r>
            <a:r>
              <a:rPr lang="tr-TR" dirty="0" err="1" smtClean="0"/>
              <a:t>Nitrit</a:t>
            </a:r>
            <a:r>
              <a:rPr lang="tr-TR" dirty="0" smtClean="0"/>
              <a:t> balıklar için </a:t>
            </a:r>
            <a:r>
              <a:rPr lang="tr-TR" dirty="0" err="1" smtClean="0"/>
              <a:t>toksik</a:t>
            </a:r>
            <a:r>
              <a:rPr lang="tr-TR" dirty="0" smtClean="0"/>
              <a:t> özelliktedir; kandaki hemoglobini </a:t>
            </a:r>
            <a:r>
              <a:rPr lang="tr-TR" dirty="0" err="1" smtClean="0"/>
              <a:t>methemoglobine</a:t>
            </a:r>
            <a:r>
              <a:rPr lang="tr-TR" dirty="0" smtClean="0"/>
              <a:t> dönüştürerek oksijen transferini engeller ve kahverengi kan hastalığına sebep olur.</a:t>
            </a:r>
            <a:endParaRPr lang="tr-TR" dirty="0"/>
          </a:p>
        </p:txBody>
      </p:sp>
    </p:spTree>
    <p:extLst>
      <p:ext uri="{BB962C8B-B14F-4D97-AF65-F5344CB8AC3E}">
        <p14:creationId xmlns:p14="http://schemas.microsoft.com/office/powerpoint/2010/main" val="2211435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pic>
        <p:nvPicPr>
          <p:cNvPr id="4" name="Resim 3"/>
          <p:cNvPicPr>
            <a:picLocks noChangeAspect="1"/>
          </p:cNvPicPr>
          <p:nvPr/>
        </p:nvPicPr>
        <p:blipFill>
          <a:blip r:embed="rId2"/>
          <a:stretch>
            <a:fillRect/>
          </a:stretch>
        </p:blipFill>
        <p:spPr>
          <a:xfrm>
            <a:off x="678368" y="668083"/>
            <a:ext cx="10425064" cy="1932599"/>
          </a:xfrm>
          <a:prstGeom prst="rect">
            <a:avLst/>
          </a:prstGeom>
        </p:spPr>
      </p:pic>
      <p:sp>
        <p:nvSpPr>
          <p:cNvPr id="6" name="Metin kutusu 5"/>
          <p:cNvSpPr txBox="1"/>
          <p:nvPr/>
        </p:nvSpPr>
        <p:spPr>
          <a:xfrm>
            <a:off x="1301262" y="3042138"/>
            <a:ext cx="9406618" cy="1938992"/>
          </a:xfrm>
          <a:prstGeom prst="rect">
            <a:avLst/>
          </a:prstGeom>
          <a:noFill/>
        </p:spPr>
        <p:txBody>
          <a:bodyPr wrap="square" rtlCol="0">
            <a:spAutoFit/>
          </a:bodyPr>
          <a:lstStyle/>
          <a:p>
            <a:r>
              <a:rPr lang="tr-TR" sz="2400" dirty="0" smtClean="0"/>
              <a:t>Sucul sistemlerde azotlu bileşiklerden nitratın canlılar üzerine </a:t>
            </a:r>
            <a:r>
              <a:rPr lang="tr-TR" sz="2400" dirty="0" err="1" smtClean="0"/>
              <a:t>toksik</a:t>
            </a:r>
            <a:r>
              <a:rPr lang="tr-TR" sz="2400" dirty="0" smtClean="0"/>
              <a:t> etkisi bulunmamakla beraber, balıklarda </a:t>
            </a:r>
            <a:r>
              <a:rPr lang="tr-TR" sz="2400" dirty="0" err="1" smtClean="0"/>
              <a:t>osmoregülasyon</a:t>
            </a:r>
            <a:r>
              <a:rPr lang="tr-TR" sz="2400" dirty="0" smtClean="0"/>
              <a:t> sisteminin işleyişini etkiler ayrıca aşırı konsantrasyonları alg artışı ve </a:t>
            </a:r>
            <a:r>
              <a:rPr lang="tr-TR" sz="2400" dirty="0" err="1" smtClean="0"/>
              <a:t>ötrofikasyona</a:t>
            </a:r>
            <a:r>
              <a:rPr lang="tr-TR" sz="2400" dirty="0" smtClean="0"/>
              <a:t> neden olur.</a:t>
            </a:r>
          </a:p>
          <a:p>
            <a:endParaRPr lang="tr-TR" sz="2400" dirty="0"/>
          </a:p>
          <a:p>
            <a:r>
              <a:rPr lang="tr-TR" sz="2400" dirty="0" smtClean="0"/>
              <a:t>Fosfor, doğal sularda inorganik ve organik fosfatlar olarak bulunur. </a:t>
            </a:r>
            <a:endParaRPr lang="tr-TR" sz="2400" dirty="0"/>
          </a:p>
        </p:txBody>
      </p:sp>
    </p:spTree>
    <p:extLst>
      <p:ext uri="{BB962C8B-B14F-4D97-AF65-F5344CB8AC3E}">
        <p14:creationId xmlns:p14="http://schemas.microsoft.com/office/powerpoint/2010/main" val="3176291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pic>
        <p:nvPicPr>
          <p:cNvPr id="4" name="Resim 3"/>
          <p:cNvPicPr>
            <a:picLocks noChangeAspect="1"/>
          </p:cNvPicPr>
          <p:nvPr/>
        </p:nvPicPr>
        <p:blipFill>
          <a:blip r:embed="rId2"/>
          <a:stretch>
            <a:fillRect/>
          </a:stretch>
        </p:blipFill>
        <p:spPr>
          <a:xfrm>
            <a:off x="883468" y="633900"/>
            <a:ext cx="10425064" cy="1932599"/>
          </a:xfrm>
          <a:prstGeom prst="rect">
            <a:avLst/>
          </a:prstGeom>
        </p:spPr>
      </p:pic>
      <p:pic>
        <p:nvPicPr>
          <p:cNvPr id="6" name="Resim 5"/>
          <p:cNvPicPr>
            <a:picLocks noChangeAspect="1"/>
          </p:cNvPicPr>
          <p:nvPr/>
        </p:nvPicPr>
        <p:blipFill>
          <a:blip r:embed="rId3"/>
          <a:stretch>
            <a:fillRect/>
          </a:stretch>
        </p:blipFill>
        <p:spPr>
          <a:xfrm>
            <a:off x="2999574" y="2740662"/>
            <a:ext cx="6136477" cy="3161479"/>
          </a:xfrm>
          <a:prstGeom prst="rect">
            <a:avLst/>
          </a:prstGeom>
        </p:spPr>
      </p:pic>
    </p:spTree>
    <p:extLst>
      <p:ext uri="{BB962C8B-B14F-4D97-AF65-F5344CB8AC3E}">
        <p14:creationId xmlns:p14="http://schemas.microsoft.com/office/powerpoint/2010/main" val="3107025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sp>
        <p:nvSpPr>
          <p:cNvPr id="6" name="Unvan 1"/>
          <p:cNvSpPr>
            <a:spLocks noGrp="1"/>
          </p:cNvSpPr>
          <p:nvPr>
            <p:ph type="title"/>
          </p:nvPr>
        </p:nvSpPr>
        <p:spPr>
          <a:xfrm>
            <a:off x="735020" y="1240785"/>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358781" y="3016665"/>
            <a:ext cx="9802026" cy="2092881"/>
          </a:xfrm>
          <a:prstGeom prst="rect">
            <a:avLst/>
          </a:prstGeom>
          <a:noFill/>
        </p:spPr>
        <p:txBody>
          <a:bodyPr wrap="square" rtlCol="0">
            <a:spAutoFit/>
          </a:bodyPr>
          <a:lstStyle/>
          <a:p>
            <a:r>
              <a:rPr lang="tr-TR" sz="2600" dirty="0" smtClean="0"/>
              <a:t>Balık yetiştiriciliğinde su kalitesi suyun en düzgün şekilde kullanılmasını sağlayan birtakım fiziksel, kimyasal ve biyolojik parametreleri içine alan bir terimdir. Balık yetiştiriciliği adına su kalitesini etkileyen faktörlerin iyileştirilmesi temel teşkil eder.</a:t>
            </a:r>
          </a:p>
          <a:p>
            <a:endParaRPr lang="tr-TR" sz="2600" dirty="0"/>
          </a:p>
        </p:txBody>
      </p:sp>
    </p:spTree>
    <p:extLst>
      <p:ext uri="{BB962C8B-B14F-4D97-AF65-F5344CB8AC3E}">
        <p14:creationId xmlns:p14="http://schemas.microsoft.com/office/powerpoint/2010/main" val="242397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sp>
        <p:nvSpPr>
          <p:cNvPr id="6" name="Unvan 1"/>
          <p:cNvSpPr>
            <a:spLocks noGrp="1"/>
          </p:cNvSpPr>
          <p:nvPr>
            <p:ph type="title"/>
          </p:nvPr>
        </p:nvSpPr>
        <p:spPr>
          <a:xfrm>
            <a:off x="829024" y="1249331"/>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987061" y="3235570"/>
            <a:ext cx="8563708" cy="1292662"/>
          </a:xfrm>
          <a:prstGeom prst="rect">
            <a:avLst/>
          </a:prstGeom>
          <a:noFill/>
        </p:spPr>
        <p:txBody>
          <a:bodyPr wrap="square" rtlCol="0">
            <a:spAutoFit/>
          </a:bodyPr>
          <a:lstStyle/>
          <a:p>
            <a:r>
              <a:rPr lang="tr-TR" sz="2600" dirty="0" smtClean="0"/>
              <a:t>Balık yetiştiriciliğinde en önemli çevre parametresi su sıcaklığıdır. Su sıcaklığına adaptasyon yeteneği balığın türüne yaşına ve fizyolojik özelliklere bağlı olarak değişir. </a:t>
            </a:r>
            <a:endParaRPr lang="tr-TR" sz="2600" dirty="0"/>
          </a:p>
        </p:txBody>
      </p:sp>
    </p:spTree>
    <p:extLst>
      <p:ext uri="{BB962C8B-B14F-4D97-AF65-F5344CB8AC3E}">
        <p14:creationId xmlns:p14="http://schemas.microsoft.com/office/powerpoint/2010/main" val="1139609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sp>
        <p:nvSpPr>
          <p:cNvPr id="6" name="Unvan 1"/>
          <p:cNvSpPr>
            <a:spLocks noGrp="1"/>
          </p:cNvSpPr>
          <p:nvPr>
            <p:ph type="title"/>
          </p:nvPr>
        </p:nvSpPr>
        <p:spPr>
          <a:xfrm>
            <a:off x="700837" y="1232239"/>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521069" y="2743200"/>
            <a:ext cx="9187962" cy="3323987"/>
          </a:xfrm>
          <a:prstGeom prst="rect">
            <a:avLst/>
          </a:prstGeom>
          <a:noFill/>
        </p:spPr>
        <p:txBody>
          <a:bodyPr wrap="square" rtlCol="0">
            <a:spAutoFit/>
          </a:bodyPr>
          <a:lstStyle/>
          <a:p>
            <a:r>
              <a:rPr lang="tr-TR" sz="2600" dirty="0" smtClean="0"/>
              <a:t>Balıklar yaşamsal fonksiyonlarını sürdürebilmek adına gerekli optimum su sıcaklığına göre üç farklı grupta incelenir;</a:t>
            </a:r>
          </a:p>
          <a:p>
            <a:endParaRPr lang="tr-TR" sz="2600" dirty="0"/>
          </a:p>
          <a:p>
            <a:pPr marL="285750" indent="-285750">
              <a:buFont typeface="Arial" panose="020B0604020202020204" pitchFamily="34" charset="0"/>
              <a:buChar char="•"/>
            </a:pPr>
            <a:r>
              <a:rPr lang="tr-TR" sz="2600" dirty="0" smtClean="0"/>
              <a:t>Soğuk su balıkları; ≤15</a:t>
            </a:r>
            <a:r>
              <a:rPr lang="tr-TR" sz="2600" baseline="30000" dirty="0" smtClean="0"/>
              <a:t>0</a:t>
            </a:r>
            <a:r>
              <a:rPr lang="tr-TR" sz="2600" dirty="0" smtClean="0"/>
              <a:t>C</a:t>
            </a:r>
          </a:p>
          <a:p>
            <a:pPr marL="285750" indent="-285750">
              <a:buFont typeface="Arial" panose="020B0604020202020204" pitchFamily="34" charset="0"/>
              <a:buChar char="•"/>
            </a:pPr>
            <a:r>
              <a:rPr lang="tr-TR" sz="2600" dirty="0" smtClean="0"/>
              <a:t>Ilık su balıkları; &gt;15</a:t>
            </a:r>
            <a:r>
              <a:rPr lang="tr-TR" sz="2600" baseline="30000" dirty="0" smtClean="0"/>
              <a:t>0</a:t>
            </a:r>
            <a:r>
              <a:rPr lang="tr-TR" sz="2600" dirty="0" smtClean="0"/>
              <a:t>C-≤24</a:t>
            </a:r>
            <a:r>
              <a:rPr lang="tr-TR" sz="2600" baseline="30000" dirty="0" smtClean="0"/>
              <a:t>0</a:t>
            </a:r>
            <a:r>
              <a:rPr lang="tr-TR" sz="2600" dirty="0" smtClean="0"/>
              <a:t>C</a:t>
            </a:r>
          </a:p>
          <a:p>
            <a:pPr marL="285750" indent="-285750">
              <a:buFont typeface="Arial" panose="020B0604020202020204" pitchFamily="34" charset="0"/>
              <a:buChar char="•"/>
            </a:pPr>
            <a:r>
              <a:rPr lang="tr-TR" sz="2600" dirty="0" smtClean="0"/>
              <a:t>Sıcak su balıkları; ≥25</a:t>
            </a:r>
            <a:r>
              <a:rPr lang="tr-TR" sz="2600" baseline="30000" dirty="0" smtClean="0"/>
              <a:t>0</a:t>
            </a:r>
            <a:r>
              <a:rPr lang="tr-TR" sz="2600" dirty="0" smtClean="0"/>
              <a:t>C</a:t>
            </a:r>
            <a:endParaRPr lang="tr-TR" sz="2600" dirty="0"/>
          </a:p>
          <a:p>
            <a:endParaRPr lang="tr-TR" dirty="0"/>
          </a:p>
          <a:p>
            <a:endParaRPr lang="tr-TR" dirty="0"/>
          </a:p>
          <a:p>
            <a:endParaRPr lang="tr-TR" dirty="0" smtClean="0"/>
          </a:p>
        </p:txBody>
      </p:sp>
    </p:spTree>
    <p:extLst>
      <p:ext uri="{BB962C8B-B14F-4D97-AF65-F5344CB8AC3E}">
        <p14:creationId xmlns:p14="http://schemas.microsoft.com/office/powerpoint/2010/main" val="4187518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sp>
        <p:nvSpPr>
          <p:cNvPr id="6" name="Unvan 1"/>
          <p:cNvSpPr>
            <a:spLocks noGrp="1"/>
          </p:cNvSpPr>
          <p:nvPr>
            <p:ph type="title"/>
          </p:nvPr>
        </p:nvSpPr>
        <p:spPr>
          <a:xfrm>
            <a:off x="666654" y="1061323"/>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292469" y="3015762"/>
            <a:ext cx="9522070" cy="1692771"/>
          </a:xfrm>
          <a:prstGeom prst="rect">
            <a:avLst/>
          </a:prstGeom>
          <a:noFill/>
        </p:spPr>
        <p:txBody>
          <a:bodyPr wrap="square" rtlCol="0">
            <a:spAutoFit/>
          </a:bodyPr>
          <a:lstStyle/>
          <a:p>
            <a:r>
              <a:rPr lang="tr-TR" sz="2600" dirty="0" smtClean="0"/>
              <a:t>Sucul sistemlerde </a:t>
            </a:r>
            <a:r>
              <a:rPr lang="tr-TR" sz="2600" b="1" u="sng" dirty="0" smtClean="0"/>
              <a:t>bulanıklık </a:t>
            </a:r>
            <a:r>
              <a:rPr lang="tr-TR" sz="2600" dirty="0" smtClean="0"/>
              <a:t>terimi ışık geçirgenliğinin bir ölçütüdür ve sudaki askıda katı madde konsantrasyonundan etkilenir.</a:t>
            </a:r>
          </a:p>
          <a:p>
            <a:endParaRPr lang="tr-TR" sz="2600" dirty="0"/>
          </a:p>
          <a:p>
            <a:r>
              <a:rPr lang="tr-TR" sz="2600" dirty="0" smtClean="0"/>
              <a:t>Suyun bulanıklığı balık yetiştiriciliğini sınırlayan bir terimdir.</a:t>
            </a:r>
            <a:endParaRPr lang="tr-TR" sz="2600" dirty="0"/>
          </a:p>
        </p:txBody>
      </p:sp>
    </p:spTree>
    <p:extLst>
      <p:ext uri="{BB962C8B-B14F-4D97-AF65-F5344CB8AC3E}">
        <p14:creationId xmlns:p14="http://schemas.microsoft.com/office/powerpoint/2010/main" val="3298514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sp>
        <p:nvSpPr>
          <p:cNvPr id="6" name="Unvan 1"/>
          <p:cNvSpPr>
            <a:spLocks noGrp="1"/>
          </p:cNvSpPr>
          <p:nvPr>
            <p:ph type="title"/>
          </p:nvPr>
        </p:nvSpPr>
        <p:spPr>
          <a:xfrm>
            <a:off x="1085398" y="1051133"/>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pic>
        <p:nvPicPr>
          <p:cNvPr id="4" name="Resim 3"/>
          <p:cNvPicPr>
            <a:picLocks noChangeAspect="1"/>
          </p:cNvPicPr>
          <p:nvPr/>
        </p:nvPicPr>
        <p:blipFill>
          <a:blip r:embed="rId2"/>
          <a:stretch>
            <a:fillRect/>
          </a:stretch>
        </p:blipFill>
        <p:spPr>
          <a:xfrm>
            <a:off x="2130611" y="2839392"/>
            <a:ext cx="7879501" cy="3042200"/>
          </a:xfrm>
          <a:prstGeom prst="rect">
            <a:avLst/>
          </a:prstGeom>
        </p:spPr>
      </p:pic>
    </p:spTree>
    <p:extLst>
      <p:ext uri="{BB962C8B-B14F-4D97-AF65-F5344CB8AC3E}">
        <p14:creationId xmlns:p14="http://schemas.microsoft.com/office/powerpoint/2010/main" val="925486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sp>
        <p:nvSpPr>
          <p:cNvPr id="7" name="Unvan 1"/>
          <p:cNvSpPr>
            <a:spLocks noGrp="1"/>
          </p:cNvSpPr>
          <p:nvPr>
            <p:ph type="title"/>
          </p:nvPr>
        </p:nvSpPr>
        <p:spPr>
          <a:xfrm>
            <a:off x="1170855" y="967320"/>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025495" y="2973936"/>
            <a:ext cx="4888195" cy="2862322"/>
          </a:xfrm>
          <a:prstGeom prst="rect">
            <a:avLst/>
          </a:prstGeom>
          <a:noFill/>
        </p:spPr>
        <p:txBody>
          <a:bodyPr wrap="square" rtlCol="0">
            <a:spAutoFit/>
          </a:bodyPr>
          <a:lstStyle/>
          <a:p>
            <a:r>
              <a:rPr lang="tr-TR" sz="2000" dirty="0" smtClean="0"/>
              <a:t>Suyun çözünmüş oksijen içeriği su ürünleri üretimini etkileyen ve sıcaklığa bağlı çözünürlüğü değişen en temel parametredir. </a:t>
            </a:r>
          </a:p>
          <a:p>
            <a:endParaRPr lang="tr-TR" sz="2000" dirty="0"/>
          </a:p>
          <a:p>
            <a:r>
              <a:rPr lang="tr-TR" sz="2000" dirty="0" smtClean="0"/>
              <a:t>Sucul ortamlarda en temel oksijen kaynağı atmosferken, su içerisindeki oksijen üretimi, sudaki klorofil pigmenti içeren canlılar tarafından yapılan fotosentez olayı ile kontrol altına alınır. </a:t>
            </a:r>
            <a:endParaRPr lang="tr-TR" sz="2000" dirty="0"/>
          </a:p>
        </p:txBody>
      </p:sp>
      <p:pic>
        <p:nvPicPr>
          <p:cNvPr id="5" name="Resim 4"/>
          <p:cNvPicPr>
            <a:picLocks noChangeAspect="1"/>
          </p:cNvPicPr>
          <p:nvPr/>
        </p:nvPicPr>
        <p:blipFill>
          <a:blip r:embed="rId2"/>
          <a:stretch>
            <a:fillRect/>
          </a:stretch>
        </p:blipFill>
        <p:spPr>
          <a:xfrm>
            <a:off x="6281011" y="3081505"/>
            <a:ext cx="4637813" cy="2028134"/>
          </a:xfrm>
          <a:prstGeom prst="rect">
            <a:avLst/>
          </a:prstGeom>
        </p:spPr>
      </p:pic>
    </p:spTree>
    <p:extLst>
      <p:ext uri="{BB962C8B-B14F-4D97-AF65-F5344CB8AC3E}">
        <p14:creationId xmlns:p14="http://schemas.microsoft.com/office/powerpoint/2010/main" val="58333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sp>
        <p:nvSpPr>
          <p:cNvPr id="6" name="Unvan 1"/>
          <p:cNvSpPr>
            <a:spLocks noGrp="1"/>
          </p:cNvSpPr>
          <p:nvPr>
            <p:ph type="title"/>
          </p:nvPr>
        </p:nvSpPr>
        <p:spPr>
          <a:xfrm>
            <a:off x="658108" y="1061323"/>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sp>
        <p:nvSpPr>
          <p:cNvPr id="4" name="Metin kutusu 3"/>
          <p:cNvSpPr txBox="1"/>
          <p:nvPr/>
        </p:nvSpPr>
        <p:spPr>
          <a:xfrm>
            <a:off x="1345223" y="2954215"/>
            <a:ext cx="9671539" cy="2492990"/>
          </a:xfrm>
          <a:prstGeom prst="rect">
            <a:avLst/>
          </a:prstGeom>
          <a:noFill/>
        </p:spPr>
        <p:txBody>
          <a:bodyPr wrap="square" rtlCol="0">
            <a:spAutoFit/>
          </a:bodyPr>
          <a:lstStyle/>
          <a:p>
            <a:r>
              <a:rPr lang="tr-TR" sz="2600" dirty="0" smtClean="0"/>
              <a:t>Su ürünleri yetiştiriciliğinin yapıldığı sularda organik kirlenmenin en pratik ölçütü biyokimyasal oksijen ihtiyacıdır. Biyokimyasal oksijen ihtiyacı sularda organik maddenin parçalanması aşamasında rol alan mikroorganizmanın ihtiyaç duyduğu oksijen miktarıdır. Soğuk su balıkları için 3mg/L’nin, ılık su balıkları içinse 6 mg/L’nin üzerinde olması istenmez.</a:t>
            </a:r>
            <a:endParaRPr lang="tr-TR" sz="2600" dirty="0"/>
          </a:p>
        </p:txBody>
      </p:sp>
    </p:spTree>
    <p:extLst>
      <p:ext uri="{BB962C8B-B14F-4D97-AF65-F5344CB8AC3E}">
        <p14:creationId xmlns:p14="http://schemas.microsoft.com/office/powerpoint/2010/main" val="929856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7. Hafta</a:t>
            </a:r>
            <a:endParaRPr lang="tr-TR" sz="2000" i="1" dirty="0">
              <a:latin typeface="Bodoni MT Poster Compressed" panose="02070706080601050204" pitchFamily="18" charset="-94"/>
            </a:endParaRPr>
          </a:p>
        </p:txBody>
      </p:sp>
      <p:sp>
        <p:nvSpPr>
          <p:cNvPr id="6" name="Unvan 1"/>
          <p:cNvSpPr>
            <a:spLocks noGrp="1"/>
          </p:cNvSpPr>
          <p:nvPr>
            <p:ph type="title"/>
          </p:nvPr>
        </p:nvSpPr>
        <p:spPr>
          <a:xfrm>
            <a:off x="692291" y="950228"/>
            <a:ext cx="10421591" cy="1277779"/>
          </a:xfrm>
        </p:spPr>
        <p:txBody>
          <a:bodyPr>
            <a:noAutofit/>
          </a:bodyPr>
          <a:lstStyle/>
          <a:p>
            <a:r>
              <a:rPr lang="tr-TR" sz="4600" b="1" dirty="0" smtClean="0">
                <a:solidFill>
                  <a:schemeClr val="tx1"/>
                </a:solidFill>
                <a:latin typeface="+mn-lt"/>
              </a:rPr>
              <a:t>Balık Yetiştiriciliğinde Su Kalite Kriterleri</a:t>
            </a:r>
            <a:endParaRPr lang="tr-TR" sz="4600" b="1" dirty="0">
              <a:solidFill>
                <a:schemeClr val="tx1"/>
              </a:solidFill>
              <a:latin typeface="+mn-lt"/>
            </a:endParaRPr>
          </a:p>
        </p:txBody>
      </p:sp>
      <p:pic>
        <p:nvPicPr>
          <p:cNvPr id="4" name="Resim 3"/>
          <p:cNvPicPr>
            <a:picLocks noChangeAspect="1"/>
          </p:cNvPicPr>
          <p:nvPr/>
        </p:nvPicPr>
        <p:blipFill>
          <a:blip r:embed="rId2"/>
          <a:stretch>
            <a:fillRect/>
          </a:stretch>
        </p:blipFill>
        <p:spPr>
          <a:xfrm>
            <a:off x="6423101" y="3233695"/>
            <a:ext cx="4628250" cy="1932467"/>
          </a:xfrm>
          <a:prstGeom prst="rect">
            <a:avLst/>
          </a:prstGeom>
        </p:spPr>
      </p:pic>
      <p:sp>
        <p:nvSpPr>
          <p:cNvPr id="7" name="Metin kutusu 6"/>
          <p:cNvSpPr txBox="1"/>
          <p:nvPr/>
        </p:nvSpPr>
        <p:spPr>
          <a:xfrm>
            <a:off x="1565030" y="2945423"/>
            <a:ext cx="4408479" cy="2800767"/>
          </a:xfrm>
          <a:prstGeom prst="rect">
            <a:avLst/>
          </a:prstGeom>
          <a:noFill/>
        </p:spPr>
        <p:txBody>
          <a:bodyPr wrap="square" rtlCol="0">
            <a:spAutoFit/>
          </a:bodyPr>
          <a:lstStyle/>
          <a:p>
            <a:pPr algn="just"/>
            <a:r>
              <a:rPr lang="tr-TR" sz="2200" dirty="0" err="1" smtClean="0"/>
              <a:t>pH</a:t>
            </a:r>
            <a:r>
              <a:rPr lang="tr-TR" sz="2200" dirty="0" smtClean="0"/>
              <a:t> sularda hidrojen iyonu </a:t>
            </a:r>
            <a:r>
              <a:rPr lang="tr-TR" sz="2200" dirty="0" err="1" smtClean="0"/>
              <a:t>derişiminin</a:t>
            </a:r>
            <a:r>
              <a:rPr lang="tr-TR" sz="2200" dirty="0" smtClean="0"/>
              <a:t> bir ölçütüdür. Su ürünleri yetiştiriciliğinde </a:t>
            </a:r>
            <a:r>
              <a:rPr lang="tr-TR" sz="2200" dirty="0" err="1" smtClean="0"/>
              <a:t>pH</a:t>
            </a:r>
            <a:r>
              <a:rPr lang="tr-TR" sz="2200" dirty="0" smtClean="0"/>
              <a:t> düzeyinin 6,5-8,5 olması istenir. Düşük </a:t>
            </a:r>
            <a:r>
              <a:rPr lang="tr-TR" sz="2200" dirty="0" err="1" smtClean="0"/>
              <a:t>pH</a:t>
            </a:r>
            <a:r>
              <a:rPr lang="tr-TR" sz="2200" dirty="0" smtClean="0"/>
              <a:t> seviyesinde çözünmüş oksijen konsantrasyonu düşerek serbest karbondioksit derişimi artışa geçer. Bu durum yetiştiricilikte tercih edilmez. </a:t>
            </a:r>
            <a:endParaRPr lang="tr-TR" sz="2200" dirty="0"/>
          </a:p>
        </p:txBody>
      </p:sp>
    </p:spTree>
    <p:extLst>
      <p:ext uri="{BB962C8B-B14F-4D97-AF65-F5344CB8AC3E}">
        <p14:creationId xmlns:p14="http://schemas.microsoft.com/office/powerpoint/2010/main" val="33895811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674</TotalTime>
  <Words>666</Words>
  <Application>Microsoft Office PowerPoint</Application>
  <PresentationFormat>Geniş ekran</PresentationFormat>
  <Paragraphs>62</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Bodoni MT Poster Compressed</vt:lpstr>
      <vt:lpstr>Garamond</vt:lpstr>
      <vt:lpstr>Organik</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Balık Yetiştiriciliğinde Su Kalite Kriterleri</vt:lpstr>
      <vt:lpstr>PowerPoint Sunusu</vt:lpstr>
      <vt:lpstr>Balık Yetiştiriciliğinde Su Kalite Kriterleri</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Akasya Topçu</dc:creator>
  <cp:lastModifiedBy>Akasya Topçu</cp:lastModifiedBy>
  <cp:revision>79</cp:revision>
  <dcterms:created xsi:type="dcterms:W3CDTF">2017-06-01T08:33:22Z</dcterms:created>
  <dcterms:modified xsi:type="dcterms:W3CDTF">2018-04-27T13:38:08Z</dcterms:modified>
</cp:coreProperties>
</file>