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86441" autoAdjust="0"/>
  </p:normalViewPr>
  <p:slideViewPr>
    <p:cSldViewPr>
      <p:cViewPr varScale="1">
        <p:scale>
          <a:sx n="63" d="100"/>
          <a:sy n="63" d="100"/>
        </p:scale>
        <p:origin x="-1440"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504056"/>
          </a:xfrm>
        </p:spPr>
        <p:txBody>
          <a:bodyPr>
            <a:normAutofit/>
          </a:bodyPr>
          <a:lstStyle/>
          <a:p>
            <a:r>
              <a:rPr lang="tr-TR" sz="2400" b="1" dirty="0" smtClean="0">
                <a:latin typeface="Calibri" pitchFamily="34" charset="0"/>
                <a:cs typeface="Calibri" pitchFamily="34" charset="0"/>
              </a:rPr>
              <a:t>STAR ÇALIŞMALARI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83568" y="836712"/>
            <a:ext cx="8064896" cy="5733256"/>
          </a:xfrm>
        </p:spPr>
        <p:txBody>
          <a:bodyPr>
            <a:noAutofit/>
          </a:bodyPr>
          <a:lstStyle/>
          <a:p>
            <a:pPr algn="just"/>
            <a:r>
              <a:rPr lang="tr-TR" sz="2400" dirty="0" smtClean="0">
                <a:latin typeface="+mj-lt"/>
                <a:cs typeface="Calibri" pitchFamily="34" charset="0"/>
              </a:rPr>
              <a:t>Yıldız kavrayışı ilk olarak Fransız sinema endüstrisi tarafından film tanıtımını etkili kılmak için kullanılmıştır.</a:t>
            </a:r>
            <a:endParaRPr lang="tr-TR" sz="2400" dirty="0" smtClean="0">
              <a:solidFill>
                <a:srgbClr val="FF0000"/>
              </a:solidFill>
              <a:latin typeface="+mj-lt"/>
              <a:cs typeface="Calibri" pitchFamily="34" charset="0"/>
            </a:endParaRPr>
          </a:p>
          <a:p>
            <a:pPr algn="ctr">
              <a:buNone/>
            </a:pPr>
            <a:r>
              <a:rPr lang="tr-TR" sz="2400" b="1" dirty="0" smtClean="0">
                <a:latin typeface="+mj-lt"/>
                <a:cs typeface="Calibri" pitchFamily="34" charset="0"/>
              </a:rPr>
              <a:t>       SERMAYE DEĞERİ OLARAK YILDIZ</a:t>
            </a:r>
          </a:p>
          <a:p>
            <a:pPr algn="just"/>
            <a:r>
              <a:rPr lang="tr-TR" sz="2400" dirty="0" smtClean="0">
                <a:latin typeface="+mj-lt"/>
                <a:cs typeface="Calibri" pitchFamily="34" charset="0"/>
              </a:rPr>
              <a:t>Sinemanın ilk dönemlerinde filmler stüdyo adıyla anılan anonim yapımlar olsa da kısa sürede bazı oyuncuların seyirci tarafından daha fazla ilgi gördüğü ve bu oyuncuların filmin gişesini etkilediği fark edilmiştir. 1919 yılında yıldız sistemi kurulmuştur. İlk yıldız oyuncular  </a:t>
            </a:r>
            <a:r>
              <a:rPr lang="tr-TR" sz="2400" dirty="0" err="1" smtClean="0">
                <a:latin typeface="+mj-lt"/>
                <a:cs typeface="Calibri" pitchFamily="34" charset="0"/>
              </a:rPr>
              <a:t>Mary</a:t>
            </a:r>
            <a:r>
              <a:rPr lang="tr-TR" sz="2400" dirty="0" smtClean="0">
                <a:latin typeface="+mj-lt"/>
                <a:cs typeface="Calibri" pitchFamily="34" charset="0"/>
              </a:rPr>
              <a:t> </a:t>
            </a:r>
            <a:r>
              <a:rPr lang="tr-TR" sz="2400" dirty="0" err="1" smtClean="0">
                <a:latin typeface="+mj-lt"/>
                <a:cs typeface="Calibri" pitchFamily="34" charset="0"/>
              </a:rPr>
              <a:t>Pickford</a:t>
            </a:r>
            <a:r>
              <a:rPr lang="tr-TR" sz="2400" dirty="0" smtClean="0">
                <a:latin typeface="+mj-lt"/>
                <a:cs typeface="Calibri" pitchFamily="34" charset="0"/>
              </a:rPr>
              <a:t>  ve Charlie Chaplin’dir.</a:t>
            </a:r>
          </a:p>
          <a:p>
            <a:pPr algn="just"/>
            <a:r>
              <a:rPr lang="tr-TR" sz="2400" dirty="0" smtClean="0">
                <a:latin typeface="+mj-lt"/>
                <a:cs typeface="Calibri" pitchFamily="34" charset="0"/>
              </a:rPr>
              <a:t>Sesli sinemaya geçiş, yıldız oyuncunun performansında önemli bir değişim yaratmıştır. Özellikle erkek oyuncular açısından roller çeşitlenmiş; </a:t>
            </a:r>
            <a:r>
              <a:rPr lang="tr-TR" sz="2400" dirty="0" smtClean="0">
                <a:latin typeface="+mj-lt"/>
                <a:cs typeface="Calibri" pitchFamily="34" charset="0"/>
              </a:rPr>
              <a:t>erkek oyuncular kahraman</a:t>
            </a:r>
            <a:r>
              <a:rPr lang="tr-TR" sz="2400" dirty="0" smtClean="0">
                <a:latin typeface="+mj-lt"/>
                <a:cs typeface="Calibri" pitchFamily="34" charset="0"/>
              </a:rPr>
              <a:t>, anti-kahraman ve asi kahraman gibi rollerde sunulmuşlardır.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88640"/>
            <a:ext cx="8147248" cy="6669360"/>
          </a:xfrm>
        </p:spPr>
        <p:txBody>
          <a:bodyPr>
            <a:normAutofit/>
          </a:bodyPr>
          <a:lstStyle/>
          <a:p>
            <a:pPr algn="just"/>
            <a:r>
              <a:rPr lang="tr-TR" sz="2300" dirty="0" smtClean="0">
                <a:latin typeface="+mj-lt"/>
                <a:cs typeface="Calibri" pitchFamily="34" charset="0"/>
              </a:rPr>
              <a:t>Oysa kadın karakterler için roller sınırlıdır; kadınlar “seks tanrıçası”/”vamp kadın” ya da “bakire kadın” gibi ikili karşıtlıklar çerçevesinde temsil edilmiştir.</a:t>
            </a:r>
          </a:p>
          <a:p>
            <a:pPr algn="just">
              <a:lnSpc>
                <a:spcPct val="110000"/>
              </a:lnSpc>
              <a:spcBef>
                <a:spcPts val="385"/>
              </a:spcBef>
            </a:pPr>
            <a:r>
              <a:rPr lang="tr-TR" sz="2300" dirty="0" smtClean="0">
                <a:latin typeface="+mj-lt"/>
                <a:cs typeface="Calibri" pitchFamily="34" charset="0"/>
              </a:rPr>
              <a:t>Birinci Dünya Savaşı’ndan sonra Hollywood sineması hem yıldızların yer aldığı filmleri Avrupa’ya  ihraç ederek hem de Avrupa sinemasında öne çıkan yıldız oyuncuları Hollywood’a transfer ederek Avrupa sineması üzerinde bir tür denetim kurmuştur. Ancak 1950’li yıllara gelindiğinde Hollywood stüdyo sisteminin çöküşü, artık daha az sayıda yıldız oyuncunun isminin </a:t>
            </a:r>
            <a:r>
              <a:rPr lang="tr-TR" sz="2300" dirty="0" smtClean="0">
                <a:latin typeface="+mj-lt"/>
                <a:cs typeface="Calibri" pitchFamily="34" charset="0"/>
              </a:rPr>
              <a:t>parlamasına neden </a:t>
            </a:r>
            <a:r>
              <a:rPr lang="tr-TR" sz="2300" dirty="0" smtClean="0">
                <a:latin typeface="+mj-lt"/>
                <a:cs typeface="Calibri" pitchFamily="34" charset="0"/>
              </a:rPr>
              <a:t>olmuştur. </a:t>
            </a:r>
          </a:p>
          <a:p>
            <a:pPr algn="just">
              <a:lnSpc>
                <a:spcPct val="110000"/>
              </a:lnSpc>
              <a:spcBef>
                <a:spcPts val="385"/>
              </a:spcBef>
            </a:pPr>
            <a:r>
              <a:rPr lang="tr-TR" sz="2300" dirty="0" smtClean="0">
                <a:latin typeface="+mj-lt"/>
                <a:cs typeface="Calibri" pitchFamily="34" charset="0"/>
              </a:rPr>
              <a:t>Yıldız oyuncuların sinemada değişim değeri oluşturduğu söylenebilir. Yapımcının filme para yatırmasında ya da seyircinin filmi izlemeye karar vermesinde en etkili unsurlardan biridir.</a:t>
            </a:r>
          </a:p>
          <a:p>
            <a:pPr algn="just">
              <a:lnSpc>
                <a:spcPct val="110000"/>
              </a:lnSpc>
              <a:spcBef>
                <a:spcPts val="385"/>
              </a:spcBef>
            </a:pPr>
            <a:r>
              <a:rPr lang="tr-TR" sz="2300" dirty="0" smtClean="0">
                <a:latin typeface="+mj-lt"/>
                <a:cs typeface="Calibri" pitchFamily="34" charset="0"/>
              </a:rPr>
              <a:t> Yıldız oyuncuların genellikle belirli film türleriyle özdeşleştirilmesi de izleyicilerin filmle ilişkili beklentilerini şekillendirir.</a:t>
            </a:r>
          </a:p>
          <a:p>
            <a:pPr algn="just">
              <a:lnSpc>
                <a:spcPct val="110000"/>
              </a:lnSpc>
              <a:spcBef>
                <a:spcPts val="385"/>
              </a:spcBef>
            </a:pPr>
            <a:endParaRPr lang="tr-TR" sz="22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669360"/>
          </a:xfrm>
        </p:spPr>
        <p:txBody>
          <a:bodyPr>
            <a:noAutofit/>
          </a:bodyPr>
          <a:lstStyle/>
          <a:p>
            <a:pPr algn="just"/>
            <a:r>
              <a:rPr lang="tr-TR" sz="2300" dirty="0" smtClean="0">
                <a:latin typeface="+mj-lt"/>
                <a:cs typeface="Calibri" pitchFamily="34" charset="0"/>
              </a:rPr>
              <a:t>Örneğin </a:t>
            </a:r>
            <a:r>
              <a:rPr lang="tr-TR" sz="2300" dirty="0" err="1" smtClean="0">
                <a:latin typeface="+mj-lt"/>
                <a:cs typeface="Calibri" pitchFamily="34" charset="0"/>
              </a:rPr>
              <a:t>Fred</a:t>
            </a:r>
            <a:r>
              <a:rPr lang="tr-TR" sz="2300" dirty="0" smtClean="0">
                <a:latin typeface="+mj-lt"/>
                <a:cs typeface="Calibri" pitchFamily="34" charset="0"/>
              </a:rPr>
              <a:t> </a:t>
            </a:r>
            <a:r>
              <a:rPr lang="tr-TR" sz="2300" dirty="0" err="1" smtClean="0">
                <a:latin typeface="+mj-lt"/>
                <a:cs typeface="Calibri" pitchFamily="34" charset="0"/>
              </a:rPr>
              <a:t>Astaire</a:t>
            </a:r>
            <a:r>
              <a:rPr lang="tr-TR" sz="2300" dirty="0" smtClean="0">
                <a:latin typeface="+mj-lt"/>
                <a:cs typeface="Calibri" pitchFamily="34" charset="0"/>
              </a:rPr>
              <a:t>, </a:t>
            </a:r>
            <a:r>
              <a:rPr lang="tr-TR" sz="2300" dirty="0" err="1" smtClean="0">
                <a:latin typeface="+mj-lt"/>
                <a:cs typeface="Calibri" pitchFamily="34" charset="0"/>
              </a:rPr>
              <a:t>Ginger</a:t>
            </a:r>
            <a:r>
              <a:rPr lang="tr-TR" sz="2300" dirty="0" smtClean="0">
                <a:latin typeface="+mj-lt"/>
                <a:cs typeface="Calibri" pitchFamily="34" charset="0"/>
              </a:rPr>
              <a:t> </a:t>
            </a:r>
            <a:r>
              <a:rPr lang="tr-TR" sz="2300" dirty="0" err="1" smtClean="0">
                <a:latin typeface="+mj-lt"/>
                <a:cs typeface="Calibri" pitchFamily="34" charset="0"/>
              </a:rPr>
              <a:t>Rogers</a:t>
            </a:r>
            <a:r>
              <a:rPr lang="tr-TR" sz="2300" dirty="0" smtClean="0">
                <a:latin typeface="+mj-lt"/>
                <a:cs typeface="Calibri" pitchFamily="34" charset="0"/>
              </a:rPr>
              <a:t> ve Gene </a:t>
            </a:r>
            <a:r>
              <a:rPr lang="tr-TR" sz="2300" dirty="0" err="1" smtClean="0">
                <a:latin typeface="+mj-lt"/>
                <a:cs typeface="Calibri" pitchFamily="34" charset="0"/>
              </a:rPr>
              <a:t>Kelly</a:t>
            </a:r>
            <a:r>
              <a:rPr lang="tr-TR" sz="2300" dirty="0" smtClean="0">
                <a:latin typeface="+mj-lt"/>
                <a:cs typeface="Calibri" pitchFamily="34" charset="0"/>
              </a:rPr>
              <a:t> müzikal filmlerde karşımıza çıkarken; </a:t>
            </a:r>
            <a:r>
              <a:rPr lang="tr-TR" sz="2300" dirty="0" err="1" smtClean="0">
                <a:latin typeface="+mj-lt"/>
                <a:cs typeface="Calibri" pitchFamily="34" charset="0"/>
              </a:rPr>
              <a:t>Humprey</a:t>
            </a:r>
            <a:r>
              <a:rPr lang="tr-TR" sz="2300" dirty="0" smtClean="0">
                <a:latin typeface="+mj-lt"/>
                <a:cs typeface="Calibri" pitchFamily="34" charset="0"/>
              </a:rPr>
              <a:t> </a:t>
            </a:r>
            <a:r>
              <a:rPr lang="tr-TR" sz="2300" dirty="0" err="1" smtClean="0">
                <a:latin typeface="+mj-lt"/>
                <a:cs typeface="Calibri" pitchFamily="34" charset="0"/>
              </a:rPr>
              <a:t>Bogart</a:t>
            </a:r>
            <a:r>
              <a:rPr lang="tr-TR" sz="2300" dirty="0" smtClean="0">
                <a:latin typeface="+mj-lt"/>
                <a:cs typeface="Calibri" pitchFamily="34" charset="0"/>
              </a:rPr>
              <a:t>, </a:t>
            </a:r>
            <a:r>
              <a:rPr lang="tr-TR" sz="2300" dirty="0" err="1" smtClean="0">
                <a:latin typeface="+mj-lt"/>
                <a:cs typeface="Calibri" pitchFamily="34" charset="0"/>
              </a:rPr>
              <a:t>Lauren</a:t>
            </a:r>
            <a:r>
              <a:rPr lang="tr-TR" sz="2300" dirty="0" smtClean="0">
                <a:latin typeface="+mj-lt"/>
                <a:cs typeface="Calibri" pitchFamily="34" charset="0"/>
              </a:rPr>
              <a:t> </a:t>
            </a:r>
            <a:r>
              <a:rPr lang="tr-TR" sz="2300" dirty="0" err="1" smtClean="0">
                <a:latin typeface="+mj-lt"/>
                <a:cs typeface="Calibri" pitchFamily="34" charset="0"/>
              </a:rPr>
              <a:t>Bacall</a:t>
            </a:r>
            <a:r>
              <a:rPr lang="tr-TR" sz="2300" dirty="0" smtClean="0">
                <a:latin typeface="+mj-lt"/>
                <a:cs typeface="Calibri" pitchFamily="34" charset="0"/>
              </a:rPr>
              <a:t> gibi oyuncular kara filmle ya da </a:t>
            </a:r>
            <a:r>
              <a:rPr lang="tr-TR" sz="2300" dirty="0" err="1" smtClean="0">
                <a:latin typeface="+mj-lt"/>
                <a:cs typeface="Calibri" pitchFamily="34" charset="0"/>
              </a:rPr>
              <a:t>ganster</a:t>
            </a:r>
            <a:r>
              <a:rPr lang="tr-TR" sz="2300" dirty="0" smtClean="0">
                <a:latin typeface="+mj-lt"/>
                <a:cs typeface="Calibri" pitchFamily="34" charset="0"/>
              </a:rPr>
              <a:t> filmleriyle özdeşleştirilir. </a:t>
            </a:r>
          </a:p>
          <a:p>
            <a:pPr algn="just"/>
            <a:r>
              <a:rPr lang="tr-TR" sz="2300" dirty="0" smtClean="0">
                <a:latin typeface="+mj-lt"/>
                <a:cs typeface="Calibri" pitchFamily="34" charset="0"/>
              </a:rPr>
              <a:t>Yıldız oyuncular jest ve mimikleriyle, konuşma biçimleriyle, hal ve tavırlarıyla aynı zamanda bir ulusal kültürü diğerinden ayıran kültürel göstergelere dönüşürler. Yıldızın performansı bireysel olduğu kadar ulusal çağrışımlar da taşır. </a:t>
            </a:r>
            <a:endParaRPr lang="tr-TR" sz="2200" b="1" dirty="0" smtClean="0">
              <a:latin typeface="+mj-lt"/>
            </a:endParaRPr>
          </a:p>
          <a:p>
            <a:pPr algn="ctr">
              <a:buNone/>
            </a:pPr>
            <a:r>
              <a:rPr lang="tr-TR" sz="2200" b="1" dirty="0" smtClean="0">
                <a:latin typeface="+mj-lt"/>
              </a:rPr>
              <a:t>YILDIZ OYUNCUNUN OLUŞTURULMASI</a:t>
            </a:r>
          </a:p>
          <a:p>
            <a:pPr algn="just"/>
            <a:r>
              <a:rPr lang="tr-TR" sz="2300" dirty="0" smtClean="0">
                <a:latin typeface="+mj-lt"/>
              </a:rPr>
              <a:t>Yıldız oyuncuların üç temel özelliği olduğu söylenebilir. Bunlardan ilki gerçek kişiliği; ikincisi canlandırdığı karakter; üçüncüsü ise ikisinin birleşiminden meydana gelen ve kimi zaman onlardan bağımsız da olabilen </a:t>
            </a:r>
            <a:r>
              <a:rPr lang="tr-TR" sz="2300" dirty="0" err="1" smtClean="0">
                <a:latin typeface="+mj-lt"/>
              </a:rPr>
              <a:t>personası’dır</a:t>
            </a:r>
            <a:r>
              <a:rPr lang="tr-TR" sz="2300" dirty="0" smtClean="0">
                <a:latin typeface="+mj-lt"/>
              </a:rPr>
              <a:t>.</a:t>
            </a:r>
          </a:p>
          <a:p>
            <a:pPr algn="just"/>
            <a:r>
              <a:rPr lang="tr-TR" sz="2300" dirty="0" smtClean="0">
                <a:latin typeface="+mj-lt"/>
              </a:rPr>
              <a:t>Yıldız imgesi; endüstrinin oyuncu etrafında oluşturduğu anlamlara, medya aracılığıyla dolaşıma sokulan mitlere, yıldız oyuncunun söylediğine/yaptığına ve seyircinin hangi anlamı seçtiğine (ve yıldızla nasıl bir özdeşlik kurduğuna) bağlı olarak şekillenir.</a:t>
            </a:r>
          </a:p>
          <a:p>
            <a:endParaRPr lang="tr-TR" sz="2200" b="1"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88640"/>
            <a:ext cx="8229600" cy="6480720"/>
          </a:xfrm>
        </p:spPr>
        <p:txBody>
          <a:bodyPr>
            <a:normAutofit lnSpcReduction="10000"/>
          </a:bodyPr>
          <a:lstStyle/>
          <a:p>
            <a:pPr algn="just">
              <a:lnSpc>
                <a:spcPct val="120000"/>
              </a:lnSpc>
            </a:pPr>
            <a:r>
              <a:rPr lang="tr-TR" sz="2300" dirty="0" smtClean="0">
                <a:latin typeface="+mj-lt"/>
                <a:cs typeface="Calibri" pitchFamily="34" charset="0"/>
              </a:rPr>
              <a:t>Yıldız oyuncunun imgesinin kişisel ve kamusal tezahürlere sahip olduğu, </a:t>
            </a:r>
            <a:r>
              <a:rPr lang="tr-TR" sz="2300" dirty="0" err="1" smtClean="0">
                <a:latin typeface="+mj-lt"/>
                <a:cs typeface="Calibri" pitchFamily="34" charset="0"/>
              </a:rPr>
              <a:t>metinlerarası</a:t>
            </a:r>
            <a:r>
              <a:rPr lang="tr-TR" sz="2300" dirty="0" smtClean="0">
                <a:latin typeface="+mj-lt"/>
                <a:cs typeface="Calibri" pitchFamily="34" charset="0"/>
              </a:rPr>
              <a:t> özellikler gösterdiği ve sinemanın yanı sıra reklamcılık, gazeteler, dergiler, radyo ve televizyon gibi farklı mecralar tarafından da geliştirildiği görülür.</a:t>
            </a:r>
          </a:p>
          <a:p>
            <a:pPr algn="ctr">
              <a:lnSpc>
                <a:spcPct val="120000"/>
              </a:lnSpc>
              <a:buNone/>
            </a:pPr>
            <a:r>
              <a:rPr lang="tr-TR" sz="2300" b="1" dirty="0" smtClean="0">
                <a:latin typeface="+mj-lt"/>
                <a:cs typeface="Calibri" pitchFamily="34" charset="0"/>
              </a:rPr>
              <a:t>KÜLTÜREL GÖSTERGE OLARAK YILDIZ OYUNCU</a:t>
            </a:r>
          </a:p>
          <a:p>
            <a:pPr algn="just">
              <a:lnSpc>
                <a:spcPct val="120000"/>
              </a:lnSpc>
            </a:pPr>
            <a:r>
              <a:rPr lang="tr-TR" sz="2300" dirty="0" smtClean="0">
                <a:latin typeface="+mj-lt"/>
                <a:cs typeface="Calibri" pitchFamily="34" charset="0"/>
              </a:rPr>
              <a:t>Yıldız oyuncu siyasal, toplumsal ve ekonomik bağlama göre farklı anlamlar kazanır. Döneminin kültürel kodlarını yansıtır. Örneğin 1950’lerin Amerika’sında gençlerin ekonomik ve toplumsal olarak önemli bir alt grup oluşturması, James </a:t>
            </a:r>
            <a:r>
              <a:rPr lang="tr-TR" sz="2300" dirty="0" err="1" smtClean="0">
                <a:latin typeface="+mj-lt"/>
                <a:cs typeface="Calibri" pitchFamily="34" charset="0"/>
              </a:rPr>
              <a:t>Dean</a:t>
            </a:r>
            <a:r>
              <a:rPr lang="tr-TR" sz="2300" dirty="0" smtClean="0">
                <a:latin typeface="+mj-lt"/>
                <a:cs typeface="Calibri" pitchFamily="34" charset="0"/>
              </a:rPr>
              <a:t> ve </a:t>
            </a:r>
            <a:r>
              <a:rPr lang="tr-TR" sz="2300" dirty="0" err="1" smtClean="0">
                <a:latin typeface="+mj-lt"/>
                <a:cs typeface="Calibri" pitchFamily="34" charset="0"/>
              </a:rPr>
              <a:t>Marlon</a:t>
            </a:r>
            <a:r>
              <a:rPr lang="tr-TR" sz="2300" dirty="0" smtClean="0">
                <a:latin typeface="+mj-lt"/>
                <a:cs typeface="Calibri" pitchFamily="34" charset="0"/>
              </a:rPr>
              <a:t> </a:t>
            </a:r>
            <a:r>
              <a:rPr lang="tr-TR" sz="2300" dirty="0" err="1" smtClean="0">
                <a:latin typeface="+mj-lt"/>
                <a:cs typeface="Calibri" pitchFamily="34" charset="0"/>
              </a:rPr>
              <a:t>Brando’nun</a:t>
            </a:r>
            <a:r>
              <a:rPr lang="tr-TR" sz="2300" dirty="0" smtClean="0">
                <a:latin typeface="+mj-lt"/>
                <a:cs typeface="Calibri" pitchFamily="34" charset="0"/>
              </a:rPr>
              <a:t> ikonlaşmasında etkin bir rol alır. Gençler James </a:t>
            </a:r>
            <a:r>
              <a:rPr lang="tr-TR" sz="2300" dirty="0" err="1" smtClean="0">
                <a:latin typeface="+mj-lt"/>
                <a:cs typeface="Calibri" pitchFamily="34" charset="0"/>
              </a:rPr>
              <a:t>Dean</a:t>
            </a:r>
            <a:r>
              <a:rPr lang="tr-TR" sz="2300" dirty="0" smtClean="0">
                <a:latin typeface="+mj-lt"/>
                <a:cs typeface="Calibri" pitchFamily="34" charset="0"/>
              </a:rPr>
              <a:t> ve </a:t>
            </a:r>
            <a:r>
              <a:rPr lang="tr-TR" sz="2300" dirty="0" err="1" smtClean="0">
                <a:latin typeface="+mj-lt"/>
                <a:cs typeface="Calibri" pitchFamily="34" charset="0"/>
              </a:rPr>
              <a:t>Marlon</a:t>
            </a:r>
            <a:r>
              <a:rPr lang="tr-TR" sz="2300" dirty="0" smtClean="0">
                <a:latin typeface="+mj-lt"/>
                <a:cs typeface="Calibri" pitchFamily="34" charset="0"/>
              </a:rPr>
              <a:t> </a:t>
            </a:r>
            <a:r>
              <a:rPr lang="tr-TR" sz="2300" dirty="0" err="1" smtClean="0">
                <a:latin typeface="+mj-lt"/>
                <a:cs typeface="Calibri" pitchFamily="34" charset="0"/>
              </a:rPr>
              <a:t>Brando’yla</a:t>
            </a:r>
            <a:r>
              <a:rPr lang="tr-TR" sz="2300" dirty="0" smtClean="0">
                <a:latin typeface="+mj-lt"/>
                <a:cs typeface="Calibri" pitchFamily="34" charset="0"/>
              </a:rPr>
              <a:t> özdeşleşerek onlar gibi deri ceket ve kot pantolon giymeye başlarlar. </a:t>
            </a:r>
          </a:p>
          <a:p>
            <a:pPr algn="just">
              <a:lnSpc>
                <a:spcPct val="120000"/>
              </a:lnSpc>
            </a:pPr>
            <a:r>
              <a:rPr lang="tr-TR" sz="2300" dirty="0" smtClean="0">
                <a:latin typeface="+mj-lt"/>
                <a:cs typeface="Calibri" pitchFamily="34" charset="0"/>
              </a:rPr>
              <a:t>Sinemada kadın cinselliğinin temsil edilmesi de toplumsal hareketlere bağlı olarak değişen seyirci talepleriyle etkileşim kurar. Roller farklılaştıkça kadın yıldızın </a:t>
            </a:r>
            <a:r>
              <a:rPr lang="tr-TR" sz="2300" dirty="0" err="1" smtClean="0">
                <a:latin typeface="+mj-lt"/>
                <a:cs typeface="Calibri" pitchFamily="34" charset="0"/>
              </a:rPr>
              <a:t>personası</a:t>
            </a:r>
            <a:r>
              <a:rPr lang="tr-TR" sz="2300" dirty="0" smtClean="0">
                <a:latin typeface="+mj-lt"/>
                <a:cs typeface="Calibri" pitchFamily="34" charset="0"/>
              </a:rPr>
              <a:t> da değişim gösterir.</a:t>
            </a:r>
          </a:p>
          <a:p>
            <a:pPr>
              <a:lnSpc>
                <a:spcPct val="120000"/>
              </a:lnSpc>
            </a:pPr>
            <a:endParaRPr lang="tr-TR" sz="2300" b="1" dirty="0" smtClean="0">
              <a:latin typeface="+mj-lt"/>
              <a:cs typeface="Calibri" pitchFamily="34" charset="0"/>
            </a:endParaRPr>
          </a:p>
          <a:p>
            <a:pPr algn="just">
              <a:lnSpc>
                <a:spcPct val="120000"/>
              </a:lnSpc>
            </a:pPr>
            <a:endParaRPr lang="tr-TR" sz="2400" dirty="0" smtClean="0">
              <a:latin typeface="+mj-lt"/>
              <a:cs typeface="Calibri" pitchFamily="34" charset="0"/>
            </a:endParaRPr>
          </a:p>
          <a:p>
            <a:pPr algn="just">
              <a:lnSpc>
                <a:spcPct val="120000"/>
              </a:lnSpc>
            </a:pPr>
            <a:endParaRPr lang="tr-TR" sz="6400" dirty="0" smtClean="0">
              <a:latin typeface="+mj-lt"/>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19256" cy="5760640"/>
          </a:xfrm>
        </p:spPr>
        <p:txBody>
          <a:bodyPr>
            <a:normAutofit fontScale="92500" lnSpcReduction="10000"/>
          </a:bodyPr>
          <a:lstStyle/>
          <a:p>
            <a:pPr algn="just">
              <a:lnSpc>
                <a:spcPct val="110000"/>
              </a:lnSpc>
            </a:pPr>
            <a:r>
              <a:rPr lang="tr-TR" sz="2500" dirty="0" smtClean="0">
                <a:latin typeface="+mj-lt"/>
                <a:cs typeface="Calibri" pitchFamily="34" charset="0"/>
              </a:rPr>
              <a:t>Örneğin 1950’lerde kadın karakterler evde kocasına destek olan itaatkar eş ya da “aptal sarışın” gibi rollerde sunulurken 1960’larda feminist hareketin etkisiyle cinsel arzusunu göstermekten çekinmeyen bağımsız kadınlar ortaya çıkar.</a:t>
            </a:r>
          </a:p>
          <a:p>
            <a:pPr algn="just">
              <a:lnSpc>
                <a:spcPct val="110000"/>
              </a:lnSpc>
            </a:pPr>
            <a:r>
              <a:rPr lang="tr-TR" sz="2500" dirty="0" smtClean="0">
                <a:latin typeface="+mj-lt"/>
                <a:cs typeface="Calibri" pitchFamily="34" charset="0"/>
              </a:rPr>
              <a:t>Yıldız oyuncunun ulusal ve uluslar arası düzeyde sahip olduğu anlamın kimi zaman onun fetişleştirilmesine yol açtığı görülür. Yıldızın fetiş değeri, mizansen aracılığıyla seyirciye sunulur. Onun gülümsemesi, gözleri kimi zaman dudağını ısırması </a:t>
            </a:r>
            <a:r>
              <a:rPr lang="tr-TR" sz="2500" dirty="0" err="1" smtClean="0">
                <a:latin typeface="+mj-lt"/>
                <a:cs typeface="Calibri" pitchFamily="34" charset="0"/>
              </a:rPr>
              <a:t>ikonik</a:t>
            </a:r>
            <a:r>
              <a:rPr lang="tr-TR" sz="2500" dirty="0" smtClean="0">
                <a:latin typeface="+mj-lt"/>
                <a:cs typeface="Calibri" pitchFamily="34" charset="0"/>
              </a:rPr>
              <a:t> bir önem kazanır.</a:t>
            </a:r>
          </a:p>
          <a:p>
            <a:pPr algn="ctr">
              <a:lnSpc>
                <a:spcPct val="110000"/>
              </a:lnSpc>
              <a:buNone/>
            </a:pPr>
            <a:r>
              <a:rPr lang="tr-TR" sz="2500" b="1" dirty="0" smtClean="0">
                <a:latin typeface="+mj-lt"/>
                <a:cs typeface="Calibri" pitchFamily="34" charset="0"/>
              </a:rPr>
              <a:t>PERFORMANS STRATEJİLERİ</a:t>
            </a:r>
          </a:p>
          <a:p>
            <a:pPr algn="just">
              <a:lnSpc>
                <a:spcPct val="110000"/>
              </a:lnSpc>
            </a:pPr>
            <a:r>
              <a:rPr lang="tr-TR" sz="2500" dirty="0" smtClean="0">
                <a:latin typeface="+mj-lt"/>
                <a:cs typeface="Calibri" pitchFamily="34" charset="0"/>
              </a:rPr>
              <a:t>Yıldızın belirli bir rollerle özdeşleştirilmesi, seyircinin ondan hep aynı rolleri talep etmesine neden olur. Hollywood da genellikle oyuncuları benzer rolleri canlandırması konusunda teşvik eder. (</a:t>
            </a:r>
            <a:r>
              <a:rPr lang="tr-TR" sz="2500" dirty="0" err="1" smtClean="0">
                <a:latin typeface="+mj-lt"/>
                <a:cs typeface="Calibri" pitchFamily="34" charset="0"/>
              </a:rPr>
              <a:t>Clint</a:t>
            </a:r>
            <a:r>
              <a:rPr lang="tr-TR" sz="2500" dirty="0" smtClean="0">
                <a:latin typeface="+mj-lt"/>
                <a:cs typeface="Calibri" pitchFamily="34" charset="0"/>
              </a:rPr>
              <a:t> </a:t>
            </a:r>
            <a:r>
              <a:rPr lang="tr-TR" sz="2500" dirty="0" err="1" smtClean="0">
                <a:latin typeface="+mj-lt"/>
                <a:cs typeface="Calibri" pitchFamily="34" charset="0"/>
              </a:rPr>
              <a:t>Eastwood’un</a:t>
            </a:r>
            <a:r>
              <a:rPr lang="tr-TR" sz="2500" dirty="0" smtClean="0">
                <a:latin typeface="+mj-lt"/>
                <a:cs typeface="Calibri" pitchFamily="34" charset="0"/>
              </a:rPr>
              <a:t> fazla konuşmayan </a:t>
            </a:r>
            <a:r>
              <a:rPr lang="tr-TR" sz="2500" dirty="0" err="1" smtClean="0">
                <a:latin typeface="+mj-lt"/>
                <a:cs typeface="Calibri" pitchFamily="34" charset="0"/>
              </a:rPr>
              <a:t>silahşör</a:t>
            </a:r>
            <a:r>
              <a:rPr lang="tr-TR" sz="2500" dirty="0" smtClean="0">
                <a:latin typeface="+mj-lt"/>
                <a:cs typeface="Calibri" pitchFamily="34" charset="0"/>
              </a:rPr>
              <a:t> rolünde, </a:t>
            </a:r>
            <a:r>
              <a:rPr lang="tr-TR" sz="2500" dirty="0" err="1" smtClean="0">
                <a:latin typeface="+mj-lt"/>
                <a:cs typeface="Calibri" pitchFamily="34" charset="0"/>
              </a:rPr>
              <a:t>Jack</a:t>
            </a:r>
            <a:r>
              <a:rPr lang="tr-TR" sz="2500" dirty="0" smtClean="0">
                <a:latin typeface="+mj-lt"/>
                <a:cs typeface="Calibri" pitchFamily="34" charset="0"/>
              </a:rPr>
              <a:t> </a:t>
            </a:r>
            <a:r>
              <a:rPr lang="tr-TR" sz="2500" dirty="0" err="1" smtClean="0">
                <a:latin typeface="+mj-lt"/>
                <a:cs typeface="Calibri" pitchFamily="34" charset="0"/>
              </a:rPr>
              <a:t>Nicholson’ın</a:t>
            </a:r>
            <a:r>
              <a:rPr lang="tr-TR" sz="2500" dirty="0" smtClean="0">
                <a:latin typeface="+mj-lt"/>
                <a:cs typeface="Calibri" pitchFamily="34" charset="0"/>
              </a:rPr>
              <a:t> ise maço rollerde yer alması gibi)</a:t>
            </a:r>
          </a:p>
          <a:p>
            <a:pPr>
              <a:lnSpc>
                <a:spcPct val="110000"/>
              </a:lnSpc>
            </a:pPr>
            <a:endParaRPr lang="tr-TR" sz="2300" b="1" dirty="0" smtClean="0">
              <a:latin typeface="+mj-lt"/>
              <a:cs typeface="Calibri" pitchFamily="34" charset="0"/>
            </a:endParaRPr>
          </a:p>
          <a:p>
            <a:pPr>
              <a:lnSpc>
                <a:spcPct val="110000"/>
              </a:lnSpc>
            </a:pPr>
            <a:endParaRPr lang="tr-TR" sz="2200" b="1" dirty="0" smtClean="0">
              <a:latin typeface="+mj-lt"/>
              <a:cs typeface="Calibri" pitchFamily="34" charset="0"/>
            </a:endParaRPr>
          </a:p>
          <a:p>
            <a:pPr algn="just">
              <a:lnSpc>
                <a:spcPct val="120000"/>
              </a:lnSpc>
              <a:buNone/>
            </a:pPr>
            <a:endParaRPr lang="tr-TR" sz="1600" dirty="0" smtClean="0">
              <a:latin typeface="+mj-lt"/>
              <a:cs typeface="Calibri" pitchFamily="34" charset="0"/>
            </a:endParaRPr>
          </a:p>
          <a:p>
            <a:pPr algn="just">
              <a:lnSpc>
                <a:spcPct val="120000"/>
              </a:lnSpc>
            </a:pPr>
            <a:endParaRPr lang="tr-TR" sz="2400" b="1" dirty="0" smtClean="0">
              <a:cs typeface="Calibri" pitchFamily="34" charset="0"/>
            </a:endParaRPr>
          </a:p>
          <a:p>
            <a:pPr>
              <a:lnSpc>
                <a:spcPct val="120000"/>
              </a:lnSpc>
            </a:pPr>
            <a:endParaRPr lang="tr-TR" sz="2400" u="sng" dirty="0" smtClean="0">
              <a:cs typeface="Calibri" pitchFamily="34" charset="0"/>
            </a:endParaRPr>
          </a:p>
          <a:p>
            <a:pPr algn="just">
              <a:lnSpc>
                <a:spcPct val="120000"/>
              </a:lnSpc>
            </a:pPr>
            <a:endParaRPr lang="tr-TR" sz="11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525344"/>
          </a:xfrm>
        </p:spPr>
        <p:txBody>
          <a:bodyPr>
            <a:normAutofit lnSpcReduction="10000"/>
          </a:bodyPr>
          <a:lstStyle/>
          <a:p>
            <a:pPr algn="ctr">
              <a:lnSpc>
                <a:spcPct val="120000"/>
              </a:lnSpc>
              <a:buNone/>
            </a:pPr>
            <a:r>
              <a:rPr lang="tr-TR" sz="2200" b="1" dirty="0" smtClean="0">
                <a:latin typeface="+mj-lt"/>
                <a:cs typeface="Calibri" pitchFamily="34" charset="0"/>
              </a:rPr>
              <a:t>INGRID BERGMAN’IN YILDIZ PERSONASI</a:t>
            </a:r>
          </a:p>
          <a:p>
            <a:pPr algn="just">
              <a:lnSpc>
                <a:spcPct val="120000"/>
              </a:lnSpc>
            </a:pPr>
            <a:r>
              <a:rPr lang="tr-TR" sz="2300" dirty="0" err="1" smtClean="0">
                <a:latin typeface="+mj-lt"/>
                <a:cs typeface="Calibri" pitchFamily="34" charset="0"/>
              </a:rPr>
              <a:t>Ingrid</a:t>
            </a:r>
            <a:r>
              <a:rPr lang="tr-TR" sz="2300" dirty="0" smtClean="0">
                <a:latin typeface="+mj-lt"/>
                <a:cs typeface="Calibri" pitchFamily="34" charset="0"/>
              </a:rPr>
              <a:t> </a:t>
            </a:r>
            <a:r>
              <a:rPr lang="tr-TR" sz="2300" dirty="0" err="1" smtClean="0">
                <a:latin typeface="+mj-lt"/>
                <a:cs typeface="Calibri" pitchFamily="34" charset="0"/>
              </a:rPr>
              <a:t>Bergman’ın</a:t>
            </a:r>
            <a:r>
              <a:rPr lang="tr-TR" sz="2300" dirty="0" smtClean="0">
                <a:latin typeface="+mj-lt"/>
                <a:cs typeface="Calibri" pitchFamily="34" charset="0"/>
              </a:rPr>
              <a:t> sinema kariyerini dört farklı dönemde değerlendirmek mümkündür. Bunlar İsveç dönemi, Hollywood’daki ilk yılları, </a:t>
            </a:r>
            <a:r>
              <a:rPr lang="tr-TR" sz="2300" dirty="0" err="1" smtClean="0">
                <a:latin typeface="+mj-lt"/>
                <a:cs typeface="Calibri" pitchFamily="34" charset="0"/>
              </a:rPr>
              <a:t>Rosellini</a:t>
            </a:r>
            <a:r>
              <a:rPr lang="tr-TR" sz="2300" dirty="0" smtClean="0">
                <a:latin typeface="+mj-lt"/>
                <a:cs typeface="Calibri" pitchFamily="34" charset="0"/>
              </a:rPr>
              <a:t> dönemi ve Avrupa’da Jean </a:t>
            </a:r>
            <a:r>
              <a:rPr lang="tr-TR" sz="2300" dirty="0" err="1" smtClean="0">
                <a:latin typeface="+mj-lt"/>
                <a:cs typeface="Calibri" pitchFamily="34" charset="0"/>
              </a:rPr>
              <a:t>Renoir</a:t>
            </a:r>
            <a:r>
              <a:rPr lang="tr-TR" sz="2300" dirty="0" smtClean="0">
                <a:latin typeface="+mj-lt"/>
                <a:cs typeface="Calibri" pitchFamily="34" charset="0"/>
              </a:rPr>
              <a:t> ve </a:t>
            </a:r>
            <a:r>
              <a:rPr lang="tr-TR" sz="2300" dirty="0" err="1" smtClean="0">
                <a:latin typeface="+mj-lt"/>
                <a:cs typeface="Calibri" pitchFamily="34" charset="0"/>
              </a:rPr>
              <a:t>Ingmar</a:t>
            </a:r>
            <a:r>
              <a:rPr lang="tr-TR" sz="2300" dirty="0" smtClean="0">
                <a:latin typeface="+mj-lt"/>
                <a:cs typeface="Calibri" pitchFamily="34" charset="0"/>
              </a:rPr>
              <a:t> </a:t>
            </a:r>
            <a:r>
              <a:rPr lang="tr-TR" sz="2300" dirty="0" err="1" smtClean="0">
                <a:latin typeface="+mj-lt"/>
                <a:cs typeface="Calibri" pitchFamily="34" charset="0"/>
              </a:rPr>
              <a:t>Bergman’ın</a:t>
            </a:r>
            <a:r>
              <a:rPr lang="tr-TR" sz="2300" dirty="0" smtClean="0">
                <a:latin typeface="+mj-lt"/>
                <a:cs typeface="Calibri" pitchFamily="34" charset="0"/>
              </a:rPr>
              <a:t> filmlerinde yer aldığı daha heterojen dönem olarak sınıflandırılabilir. </a:t>
            </a:r>
          </a:p>
          <a:p>
            <a:pPr algn="just">
              <a:lnSpc>
                <a:spcPct val="120000"/>
              </a:lnSpc>
            </a:pPr>
            <a:r>
              <a:rPr lang="tr-TR" sz="2300" dirty="0" err="1" smtClean="0">
                <a:latin typeface="+mj-lt"/>
                <a:cs typeface="Calibri" pitchFamily="34" charset="0"/>
              </a:rPr>
              <a:t>Ingrid</a:t>
            </a:r>
            <a:r>
              <a:rPr lang="tr-TR" sz="2300" dirty="0" smtClean="0">
                <a:latin typeface="+mj-lt"/>
                <a:cs typeface="Calibri" pitchFamily="34" charset="0"/>
              </a:rPr>
              <a:t> </a:t>
            </a:r>
            <a:r>
              <a:rPr lang="tr-TR" sz="2300" dirty="0" err="1" smtClean="0">
                <a:latin typeface="+mj-lt"/>
                <a:cs typeface="Calibri" pitchFamily="34" charset="0"/>
              </a:rPr>
              <a:t>Bergman’ın</a:t>
            </a:r>
            <a:r>
              <a:rPr lang="tr-TR" sz="2300" dirty="0" smtClean="0">
                <a:latin typeface="+mj-lt"/>
                <a:cs typeface="Calibri" pitchFamily="34" charset="0"/>
              </a:rPr>
              <a:t> Hollywood sinemasında sahip olduğu </a:t>
            </a:r>
            <a:r>
              <a:rPr lang="tr-TR" sz="2300" dirty="0" err="1" smtClean="0">
                <a:latin typeface="+mj-lt"/>
                <a:cs typeface="Calibri" pitchFamily="34" charset="0"/>
              </a:rPr>
              <a:t>personanın</a:t>
            </a:r>
            <a:r>
              <a:rPr lang="tr-TR" sz="2300" dirty="0" smtClean="0">
                <a:latin typeface="+mj-lt"/>
                <a:cs typeface="Calibri" pitchFamily="34" charset="0"/>
              </a:rPr>
              <a:t> dört farklı özelliği olduğu görülür: “doğa ve sağlık”, “hoşluk”, “hanımefendi”, “kadın oyuncu”.</a:t>
            </a:r>
          </a:p>
          <a:p>
            <a:pPr algn="just">
              <a:lnSpc>
                <a:spcPct val="120000"/>
              </a:lnSpc>
            </a:pPr>
            <a:r>
              <a:rPr lang="tr-TR" sz="2300" dirty="0" smtClean="0">
                <a:latin typeface="+mj-lt"/>
                <a:cs typeface="Calibri" pitchFamily="34" charset="0"/>
              </a:rPr>
              <a:t>Örneğin </a:t>
            </a:r>
            <a:r>
              <a:rPr lang="tr-TR" sz="2300" dirty="0" err="1" smtClean="0">
                <a:latin typeface="+mj-lt"/>
                <a:cs typeface="Calibri" pitchFamily="34" charset="0"/>
              </a:rPr>
              <a:t>Ingrid</a:t>
            </a:r>
            <a:r>
              <a:rPr lang="tr-TR" sz="2300" dirty="0" smtClean="0">
                <a:latin typeface="+mj-lt"/>
                <a:cs typeface="Calibri" pitchFamily="34" charset="0"/>
              </a:rPr>
              <a:t> </a:t>
            </a:r>
            <a:r>
              <a:rPr lang="tr-TR" sz="2300" dirty="0" err="1" smtClean="0">
                <a:latin typeface="+mj-lt"/>
                <a:cs typeface="Calibri" pitchFamily="34" charset="0"/>
              </a:rPr>
              <a:t>Bergman’ı</a:t>
            </a:r>
            <a:r>
              <a:rPr lang="tr-TR" sz="2300" dirty="0" smtClean="0">
                <a:latin typeface="+mj-lt"/>
                <a:cs typeface="Calibri" pitchFamily="34" charset="0"/>
              </a:rPr>
              <a:t> yavru ördeklerle ya da mısır demetleriyle gösteren fotoğraf, doğal ve sağlıklı olmayı ifade eder. </a:t>
            </a:r>
            <a:r>
              <a:rPr lang="tr-TR" sz="2300" dirty="0" err="1" smtClean="0">
                <a:latin typeface="+mj-lt"/>
                <a:cs typeface="Calibri" pitchFamily="34" charset="0"/>
              </a:rPr>
              <a:t>Ingrid</a:t>
            </a:r>
            <a:r>
              <a:rPr lang="tr-TR" sz="2300" dirty="0" smtClean="0">
                <a:latin typeface="+mj-lt"/>
                <a:cs typeface="Calibri" pitchFamily="34" charset="0"/>
              </a:rPr>
              <a:t> </a:t>
            </a:r>
            <a:r>
              <a:rPr lang="tr-TR" sz="2300" dirty="0" err="1" smtClean="0">
                <a:latin typeface="+mj-lt"/>
                <a:cs typeface="Calibri" pitchFamily="34" charset="0"/>
              </a:rPr>
              <a:t>Bergman’ın</a:t>
            </a:r>
            <a:r>
              <a:rPr lang="tr-TR" sz="2300" dirty="0" smtClean="0">
                <a:latin typeface="+mj-lt"/>
                <a:cs typeface="Calibri" pitchFamily="34" charset="0"/>
              </a:rPr>
              <a:t> sıklıkla yağmurda yürüyüş yaptığı ifade edilir. </a:t>
            </a:r>
            <a:r>
              <a:rPr lang="tr-TR" sz="2300" dirty="0" err="1" smtClean="0">
                <a:latin typeface="+mj-lt"/>
                <a:cs typeface="Calibri" pitchFamily="34" charset="0"/>
              </a:rPr>
              <a:t>Bergman’ın</a:t>
            </a:r>
            <a:r>
              <a:rPr lang="tr-TR" sz="2300" dirty="0" smtClean="0">
                <a:latin typeface="+mj-lt"/>
                <a:cs typeface="Calibri" pitchFamily="34" charset="0"/>
              </a:rPr>
              <a:t> gülüşü ise onu diğer yıldızlardan farklılaştıran önemli bir unsur haline gelir; gülüşüyle </a:t>
            </a:r>
            <a:r>
              <a:rPr lang="tr-TR" sz="2300" dirty="0" err="1" smtClean="0">
                <a:latin typeface="+mj-lt"/>
                <a:cs typeface="Calibri" pitchFamily="34" charset="0"/>
              </a:rPr>
              <a:t>Greta</a:t>
            </a:r>
            <a:r>
              <a:rPr lang="tr-TR" sz="2300" dirty="0" smtClean="0">
                <a:latin typeface="+mj-lt"/>
                <a:cs typeface="Calibri" pitchFamily="34" charset="0"/>
              </a:rPr>
              <a:t> </a:t>
            </a:r>
            <a:r>
              <a:rPr lang="tr-TR" sz="2300" dirty="0" err="1" smtClean="0">
                <a:latin typeface="+mj-lt"/>
                <a:cs typeface="Calibri" pitchFamily="34" charset="0"/>
              </a:rPr>
              <a:t>Garbo’nun</a:t>
            </a:r>
            <a:r>
              <a:rPr lang="tr-TR" sz="2300" dirty="0" smtClean="0">
                <a:latin typeface="+mj-lt"/>
                <a:cs typeface="Calibri" pitchFamily="34" charset="0"/>
              </a:rPr>
              <a:t> gizemli ya da mesafeli </a:t>
            </a:r>
            <a:r>
              <a:rPr lang="tr-TR" sz="2300" dirty="0" err="1" smtClean="0">
                <a:latin typeface="+mj-lt"/>
                <a:cs typeface="Calibri" pitchFamily="34" charset="0"/>
              </a:rPr>
              <a:t>personası’ndan</a:t>
            </a:r>
            <a:r>
              <a:rPr lang="tr-TR" sz="2300" dirty="0" smtClean="0">
                <a:latin typeface="+mj-lt"/>
                <a:cs typeface="Calibri" pitchFamily="34" charset="0"/>
              </a:rPr>
              <a:t> uzaklaşır.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88640"/>
            <a:ext cx="8229600" cy="6480720"/>
          </a:xfrm>
        </p:spPr>
        <p:txBody>
          <a:bodyPr>
            <a:noAutofit/>
          </a:bodyPr>
          <a:lstStyle/>
          <a:p>
            <a:pPr algn="just"/>
            <a:r>
              <a:rPr lang="tr-TR" sz="2300" dirty="0" smtClean="0">
                <a:latin typeface="+mj-lt"/>
                <a:cs typeface="Calibri" pitchFamily="34" charset="0"/>
              </a:rPr>
              <a:t>Hoşluk ve hanımefendilik cinsel çağrışımlar barındıran </a:t>
            </a:r>
            <a:r>
              <a:rPr lang="tr-TR" sz="2300" i="1" dirty="0" err="1" smtClean="0">
                <a:latin typeface="+mj-lt"/>
                <a:cs typeface="Calibri" pitchFamily="34" charset="0"/>
              </a:rPr>
              <a:t>femme</a:t>
            </a:r>
            <a:r>
              <a:rPr lang="tr-TR" sz="2300" i="1" dirty="0" smtClean="0">
                <a:latin typeface="+mj-lt"/>
                <a:cs typeface="Calibri" pitchFamily="34" charset="0"/>
              </a:rPr>
              <a:t> </a:t>
            </a:r>
            <a:r>
              <a:rPr lang="tr-TR" sz="2300" i="1" dirty="0" err="1" smtClean="0">
                <a:latin typeface="+mj-lt"/>
                <a:cs typeface="Calibri" pitchFamily="34" charset="0"/>
              </a:rPr>
              <a:t>fatale</a:t>
            </a:r>
            <a:r>
              <a:rPr lang="tr-TR" sz="2300" dirty="0" smtClean="0">
                <a:latin typeface="+mj-lt"/>
                <a:cs typeface="Calibri" pitchFamily="34" charset="0"/>
              </a:rPr>
              <a:t> kadın tiplemesinden farklılık taşır. Sinemada kötü kadın rollerini canlandırmayan </a:t>
            </a:r>
            <a:r>
              <a:rPr lang="tr-TR" sz="2300" dirty="0" err="1" smtClean="0">
                <a:latin typeface="+mj-lt"/>
                <a:cs typeface="Calibri" pitchFamily="34" charset="0"/>
              </a:rPr>
              <a:t>Bergman</a:t>
            </a:r>
            <a:r>
              <a:rPr lang="tr-TR" sz="2300" dirty="0" smtClean="0">
                <a:latin typeface="+mj-lt"/>
                <a:cs typeface="Calibri" pitchFamily="34" charset="0"/>
              </a:rPr>
              <a:t>, hanımefendilik ve doğallığı kişiliğinde birleştirir. Bu nedenle evli olduğu sırada </a:t>
            </a:r>
            <a:r>
              <a:rPr lang="tr-TR" sz="2300" dirty="0" err="1" smtClean="0">
                <a:latin typeface="+mj-lt"/>
                <a:cs typeface="Calibri" pitchFamily="34" charset="0"/>
              </a:rPr>
              <a:t>Roberto</a:t>
            </a:r>
            <a:r>
              <a:rPr lang="tr-TR" sz="2300" dirty="0" smtClean="0">
                <a:latin typeface="+mj-lt"/>
                <a:cs typeface="Calibri" pitchFamily="34" charset="0"/>
              </a:rPr>
              <a:t> </a:t>
            </a:r>
            <a:r>
              <a:rPr lang="tr-TR" sz="2300" dirty="0" err="1" smtClean="0">
                <a:latin typeface="+mj-lt"/>
                <a:cs typeface="Calibri" pitchFamily="34" charset="0"/>
              </a:rPr>
              <a:t>Rosellini’yle</a:t>
            </a:r>
            <a:r>
              <a:rPr lang="tr-TR" sz="2300" dirty="0" smtClean="0">
                <a:latin typeface="+mj-lt"/>
                <a:cs typeface="Calibri" pitchFamily="34" charset="0"/>
              </a:rPr>
              <a:t> aşk yaşaması ve daha sonra kocasından ayrılıp </a:t>
            </a:r>
            <a:r>
              <a:rPr lang="tr-TR" sz="2300" dirty="0" err="1" smtClean="0">
                <a:latin typeface="+mj-lt"/>
                <a:cs typeface="Calibri" pitchFamily="34" charset="0"/>
              </a:rPr>
              <a:t>Rosellini’yle</a:t>
            </a:r>
            <a:r>
              <a:rPr lang="tr-TR" sz="2300" dirty="0" smtClean="0">
                <a:latin typeface="+mj-lt"/>
                <a:cs typeface="Calibri" pitchFamily="34" charset="0"/>
              </a:rPr>
              <a:t> evlenmesi tepki toplar.</a:t>
            </a:r>
          </a:p>
          <a:p>
            <a:pPr algn="just"/>
            <a:r>
              <a:rPr lang="tr-TR" sz="2300" dirty="0" smtClean="0">
                <a:latin typeface="+mj-lt"/>
                <a:cs typeface="Calibri" pitchFamily="34" charset="0"/>
              </a:rPr>
              <a:t>Aslında </a:t>
            </a:r>
            <a:r>
              <a:rPr lang="tr-TR" sz="2300" dirty="0" err="1" smtClean="0">
                <a:latin typeface="+mj-lt"/>
                <a:cs typeface="Calibri" pitchFamily="34" charset="0"/>
              </a:rPr>
              <a:t>Bergman</a:t>
            </a:r>
            <a:r>
              <a:rPr lang="tr-TR" sz="2300" dirty="0" smtClean="0">
                <a:latin typeface="+mj-lt"/>
                <a:cs typeface="Calibri" pitchFamily="34" charset="0"/>
              </a:rPr>
              <a:t> Hollywood’daki ilk döneminde iki karşıt kadın tiplemesini bir araya getirdiği bazı roller canlandırmaktan da kaçınmaz. </a:t>
            </a:r>
            <a:r>
              <a:rPr lang="tr-TR" sz="2300" i="1" dirty="0" err="1" smtClean="0">
                <a:latin typeface="+mj-lt"/>
                <a:cs typeface="Calibri" pitchFamily="34" charset="0"/>
              </a:rPr>
              <a:t>Casablanca</a:t>
            </a:r>
            <a:r>
              <a:rPr lang="tr-TR" sz="2300" dirty="0" smtClean="0">
                <a:latin typeface="+mj-lt"/>
                <a:cs typeface="Calibri" pitchFamily="34" charset="0"/>
              </a:rPr>
              <a:t> filminde kocası ve aşık olduğu erkek arasında kalan bir kadın rolünde karşımıza çıkar. Ancak Hollywood her zaman </a:t>
            </a:r>
            <a:r>
              <a:rPr lang="tr-TR" sz="2300" dirty="0" err="1" smtClean="0">
                <a:latin typeface="+mj-lt"/>
                <a:cs typeface="Calibri" pitchFamily="34" charset="0"/>
              </a:rPr>
              <a:t>Bergman’ın</a:t>
            </a:r>
            <a:r>
              <a:rPr lang="tr-TR" sz="2300" dirty="0" smtClean="0">
                <a:latin typeface="+mj-lt"/>
                <a:cs typeface="Calibri" pitchFamily="34" charset="0"/>
              </a:rPr>
              <a:t> bu filmlerde sahip olduğu cinsel enerjiyi kontrol altına alır.</a:t>
            </a:r>
          </a:p>
          <a:p>
            <a:pPr algn="just"/>
            <a:r>
              <a:rPr lang="tr-TR" sz="2300" dirty="0" err="1" smtClean="0">
                <a:latin typeface="+mj-lt"/>
                <a:cs typeface="Calibri" pitchFamily="34" charset="0"/>
              </a:rPr>
              <a:t>Ingmar</a:t>
            </a:r>
            <a:r>
              <a:rPr lang="tr-TR" sz="2300" dirty="0" smtClean="0">
                <a:latin typeface="+mj-lt"/>
                <a:cs typeface="Calibri" pitchFamily="34" charset="0"/>
              </a:rPr>
              <a:t> </a:t>
            </a:r>
            <a:r>
              <a:rPr lang="tr-TR" sz="2300" dirty="0" err="1" smtClean="0">
                <a:latin typeface="+mj-lt"/>
                <a:cs typeface="Calibri" pitchFamily="34" charset="0"/>
              </a:rPr>
              <a:t>Bergman’ın</a:t>
            </a:r>
            <a:r>
              <a:rPr lang="tr-TR" sz="2300" dirty="0" smtClean="0">
                <a:latin typeface="+mj-lt"/>
                <a:cs typeface="Calibri" pitchFamily="34" charset="0"/>
              </a:rPr>
              <a:t> büyük bir yıldız olsa da aynı zamanda iyi bir oyuncu olarak anılmak istediği söylenebilir. Aslında sinema endüstrisinde yıldız-oyuncu karşıtlığı ideolojik bir anlam barındırır. Oyuncunun sıkı çalıştığı, olağanüstü yetenekli olduğu; yıldızın ise keşfedildiği, </a:t>
            </a:r>
            <a:r>
              <a:rPr lang="tr-TR" sz="2300" dirty="0" err="1" smtClean="0">
                <a:latin typeface="+mj-lt"/>
                <a:cs typeface="Calibri" pitchFamily="34" charset="0"/>
              </a:rPr>
              <a:t>personası</a:t>
            </a:r>
            <a:r>
              <a:rPr lang="tr-TR" sz="2300" dirty="0" smtClean="0">
                <a:latin typeface="+mj-lt"/>
                <a:cs typeface="Calibri" pitchFamily="34" charset="0"/>
              </a:rPr>
              <a:t> ve karizmasıyla bu konumu elde ettiği söylenir.</a:t>
            </a:r>
          </a:p>
          <a:p>
            <a:pPr algn="just">
              <a:buNone/>
            </a:pPr>
            <a:endParaRPr lang="tr-TR" sz="2300" dirty="0" smtClean="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mn-lt"/>
              </a:rPr>
              <a:t>KAYNAKÇA</a:t>
            </a:r>
            <a:endParaRPr lang="tr-TR" sz="3200" b="1" dirty="0">
              <a:latin typeface="+mn-lt"/>
            </a:endParaRPr>
          </a:p>
        </p:txBody>
      </p:sp>
      <p:sp>
        <p:nvSpPr>
          <p:cNvPr id="3" name="2 İçerik Yer Tutucusu"/>
          <p:cNvSpPr>
            <a:spLocks noGrp="1"/>
          </p:cNvSpPr>
          <p:nvPr>
            <p:ph idx="1"/>
          </p:nvPr>
        </p:nvSpPr>
        <p:spPr/>
        <p:txBody>
          <a:bodyPr/>
          <a:lstStyle/>
          <a:p>
            <a:pPr algn="just"/>
            <a:r>
              <a:rPr lang="tr-TR" sz="2400" b="1" dirty="0" smtClean="0">
                <a:sym typeface="Wingdings"/>
              </a:rPr>
              <a:t> </a:t>
            </a:r>
            <a:r>
              <a:rPr lang="tr-TR" sz="2400" dirty="0" err="1" smtClean="0"/>
              <a:t>Hayward</a:t>
            </a:r>
            <a:r>
              <a:rPr lang="tr-TR" sz="2400" dirty="0" smtClean="0"/>
              <a:t>, Susan (2012). Yıldız/Yıldız Oyuncu/Yıldız Sistemi. </a:t>
            </a:r>
            <a:r>
              <a:rPr lang="tr-TR" sz="2400" i="1" dirty="0" smtClean="0"/>
              <a:t>Sinemanın Temel Kavramları</a:t>
            </a:r>
            <a:r>
              <a:rPr lang="tr-TR" sz="2400" dirty="0" smtClean="0"/>
              <a:t> (U. Kutay &amp; M. Çavuş, </a:t>
            </a:r>
            <a:r>
              <a:rPr lang="tr-TR" sz="2400" dirty="0" err="1" smtClean="0"/>
              <a:t>Çev</a:t>
            </a:r>
            <a:r>
              <a:rPr lang="tr-TR" sz="2400" dirty="0" smtClean="0"/>
              <a:t>.). İstanbul: Es. 653-664.</a:t>
            </a:r>
          </a:p>
          <a:p>
            <a:pPr algn="just"/>
            <a:r>
              <a:rPr lang="tr-TR" sz="2400" b="1" dirty="0" smtClean="0">
                <a:sym typeface="Wingdings"/>
              </a:rPr>
              <a:t> </a:t>
            </a:r>
            <a:r>
              <a:rPr lang="tr-TR" sz="2400" dirty="0" err="1" smtClean="0"/>
              <a:t>Wood</a:t>
            </a:r>
            <a:r>
              <a:rPr lang="tr-TR" sz="2400" dirty="0" smtClean="0"/>
              <a:t>, </a:t>
            </a:r>
            <a:r>
              <a:rPr lang="tr-TR" sz="2400" dirty="0" err="1" smtClean="0"/>
              <a:t>Robin</a:t>
            </a:r>
            <a:r>
              <a:rPr lang="tr-TR" sz="2400" dirty="0" smtClean="0"/>
              <a:t> (2004). Yıldız ve </a:t>
            </a:r>
            <a:r>
              <a:rPr lang="tr-TR" sz="2400" dirty="0" err="1" smtClean="0"/>
              <a:t>Auteur</a:t>
            </a:r>
            <a:r>
              <a:rPr lang="tr-TR" sz="2400" dirty="0" smtClean="0"/>
              <a:t>: </a:t>
            </a:r>
            <a:r>
              <a:rPr lang="tr-TR" sz="2400" dirty="0" err="1" smtClean="0"/>
              <a:t>Hitchcock’un</a:t>
            </a:r>
            <a:r>
              <a:rPr lang="tr-TR" sz="2400" dirty="0" smtClean="0"/>
              <a:t> </a:t>
            </a:r>
            <a:r>
              <a:rPr lang="tr-TR" sz="2400" dirty="0" err="1" smtClean="0"/>
              <a:t>Bergman’lı</a:t>
            </a:r>
            <a:r>
              <a:rPr lang="tr-TR" sz="2400" dirty="0" smtClean="0"/>
              <a:t> Filmleri. </a:t>
            </a:r>
            <a:r>
              <a:rPr lang="tr-TR" sz="2400" i="1" dirty="0" err="1" smtClean="0"/>
              <a:t>Hitchcock</a:t>
            </a:r>
            <a:r>
              <a:rPr lang="tr-TR" sz="2400" i="1" dirty="0" smtClean="0"/>
              <a:t> Sineması</a:t>
            </a:r>
            <a:r>
              <a:rPr lang="tr-TR" sz="2400" dirty="0" smtClean="0"/>
              <a:t> (E. Yılmaz, </a:t>
            </a:r>
            <a:r>
              <a:rPr lang="tr-TR" sz="2400" dirty="0" err="1" smtClean="0"/>
              <a:t>Çev</a:t>
            </a:r>
            <a:r>
              <a:rPr lang="tr-TR" sz="2400" dirty="0" smtClean="0"/>
              <a:t>.). İstanbul: </a:t>
            </a:r>
            <a:r>
              <a:rPr lang="tr-TR" sz="2400" dirty="0" err="1" smtClean="0"/>
              <a:t>Kabalcı</a:t>
            </a:r>
            <a:r>
              <a:rPr lang="tr-TR" sz="2400" dirty="0" smtClean="0"/>
              <a:t>. 332- 363.</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3397</TotalTime>
  <Words>915</Words>
  <Application>Microsoft Office PowerPoint</Application>
  <PresentationFormat>Ekran Gösterisi (4:3)</PresentationFormat>
  <Paragraphs>41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STAR ÇALIŞMALARI</vt:lpstr>
      <vt:lpstr>Slayt 2</vt:lpstr>
      <vt:lpstr>Slayt 3</vt:lpstr>
      <vt:lpstr> </vt:lpstr>
      <vt:lpstr>Slayt 5</vt:lpstr>
      <vt:lpstr>Slayt 6</vt:lpstr>
      <vt:lpstr>Slayt 7</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350</cp:revision>
  <dcterms:created xsi:type="dcterms:W3CDTF">2018-10-25T18:01:29Z</dcterms:created>
  <dcterms:modified xsi:type="dcterms:W3CDTF">2020-05-12T18:12:45Z</dcterms:modified>
</cp:coreProperties>
</file>