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04"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9CC28192-08F3-724F-9A62-266307FEBED4}"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199315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CC28192-08F3-724F-9A62-266307FEBED4}"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3194956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CC28192-08F3-724F-9A62-266307FEBED4}"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4028473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9CC28192-08F3-724F-9A62-266307FEBED4}"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36631330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9CC28192-08F3-724F-9A62-266307FEBED4}"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1771200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9CC28192-08F3-724F-9A62-266307FEBED4}"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2796332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9CC28192-08F3-724F-9A62-266307FEBED4}"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324430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9CC28192-08F3-724F-9A62-266307FEBED4}"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344502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C28192-08F3-724F-9A62-266307FEBED4}"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3634803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9CC28192-08F3-724F-9A62-266307FEBED4}"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168247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9CC28192-08F3-724F-9A62-266307FEBED4}"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C3EEC3-0F61-AF4F-9FDD-5297426DB739}" type="slidenum">
              <a:rPr lang="en-US" smtClean="0"/>
              <a:t>‹#›</a:t>
            </a:fld>
            <a:endParaRPr lang="en-US"/>
          </a:p>
        </p:txBody>
      </p:sp>
    </p:spTree>
    <p:extLst>
      <p:ext uri="{BB962C8B-B14F-4D97-AF65-F5344CB8AC3E}">
        <p14:creationId xmlns:p14="http://schemas.microsoft.com/office/powerpoint/2010/main" val="35858512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C28192-08F3-724F-9A62-266307FEBED4}"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C3EEC3-0F61-AF4F-9FDD-5297426DB739}" type="slidenum">
              <a:rPr lang="en-US" smtClean="0"/>
              <a:t>‹#›</a:t>
            </a:fld>
            <a:endParaRPr lang="en-US"/>
          </a:p>
        </p:txBody>
      </p:sp>
    </p:spTree>
    <p:extLst>
      <p:ext uri="{BB962C8B-B14F-4D97-AF65-F5344CB8AC3E}">
        <p14:creationId xmlns:p14="http://schemas.microsoft.com/office/powerpoint/2010/main" val="13808214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REHBERLİK YÖNETMELİK-5</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236925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tr-TR" b="1" dirty="0"/>
              <a:t>Turist rehberi ücretleri</a:t>
            </a:r>
            <a:endParaRPr lang="en-US" dirty="0"/>
          </a:p>
          <a:p>
            <a:r>
              <a:rPr lang="tr-TR" b="1" dirty="0"/>
              <a:t>MADDE 36 –</a:t>
            </a:r>
            <a:r>
              <a:rPr lang="tr-TR" dirty="0"/>
              <a:t> (1) Taban ücret tarifesi, birlikler ile TÜRSAB’ın görüşleri alınarak Bakanlık tarafından net </a:t>
            </a:r>
            <a:r>
              <a:rPr lang="tr-TR" dirty="0" err="1"/>
              <a:t>ücretüzerinden</a:t>
            </a:r>
            <a:r>
              <a:rPr lang="tr-TR" dirty="0"/>
              <a:t> belirlenir ve her yıl 4/1/1961 tarihli ve 213 sayılı Vergi Usul Kanununun mükerrer 298 inci maddesi hükümleri uyarınca tespit ve ilan edilen yeniden değerleme oranından az olmamak kaydıyla artırılarak en geç Aralık ayında, izleyen takvim yılının başından itibaren yürürlüğe girmek üzere Bakanlık tarafından ilan edilir. Taban ücretleri tur, paket tur, gece turu ve transfer olarak günlük ve aylık taban ücreti üzerinden belirlenir.</a:t>
            </a:r>
            <a:endParaRPr lang="en-US" dirty="0"/>
          </a:p>
          <a:p>
            <a:r>
              <a:rPr lang="tr-TR" dirty="0"/>
              <a:t>(2) Taban ücret tarifesi, Bakanlık resmi internet sitesinde duyurulur.</a:t>
            </a:r>
            <a:endParaRPr lang="en-US" dirty="0"/>
          </a:p>
          <a:p>
            <a:endParaRPr lang="en-US" dirty="0"/>
          </a:p>
        </p:txBody>
      </p:sp>
    </p:spTree>
    <p:extLst>
      <p:ext uri="{BB962C8B-B14F-4D97-AF65-F5344CB8AC3E}">
        <p14:creationId xmlns:p14="http://schemas.microsoft.com/office/powerpoint/2010/main" val="32983151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tr-TR" b="1" dirty="0"/>
              <a:t>Taban ücrete uyma zorunluluğu</a:t>
            </a:r>
            <a:endParaRPr lang="en-US" dirty="0"/>
          </a:p>
          <a:p>
            <a:r>
              <a:rPr lang="tr-TR" b="1" dirty="0"/>
              <a:t>MADDE 37 –</a:t>
            </a:r>
            <a:r>
              <a:rPr lang="tr-TR" dirty="0"/>
              <a:t> (1) Turist rehberleri, taban ücret tarifesinde belirlenen ücretin altında turist rehberliği hizmeti sunamaz. Taban ücret altında çalışılabilecek sosyal ve kamusal nitelikli turist rehberliği hizmetleri şunlardır:</a:t>
            </a:r>
            <a:endParaRPr lang="en-US" dirty="0"/>
          </a:p>
          <a:p>
            <a:r>
              <a:rPr lang="tr-TR" dirty="0"/>
              <a:t>a) Kamu kurum ve kuruluşları ile kamu kurumu niteliğindeki meslek kuruluşlarının protokol gereği </a:t>
            </a:r>
            <a:r>
              <a:rPr lang="tr-TR" dirty="0" err="1"/>
              <a:t>ağırladıklarıkonuklar</a:t>
            </a:r>
            <a:r>
              <a:rPr lang="tr-TR" dirty="0"/>
              <a:t>,</a:t>
            </a:r>
            <a:endParaRPr lang="en-US" dirty="0"/>
          </a:p>
          <a:p>
            <a:r>
              <a:rPr lang="tr-TR" dirty="0"/>
              <a:t>b) Kamu kurum ve kuruluşları, kamu kurumu niteliğindeki meslek kuruluşları, dernek ve vakıflar ile resmi </a:t>
            </a:r>
            <a:r>
              <a:rPr lang="tr-TR" dirty="0" err="1"/>
              <a:t>veözel</a:t>
            </a:r>
            <a:r>
              <a:rPr lang="tr-TR" dirty="0"/>
              <a:t> öğretim kurumları tarafından veya engelliler için bedelsiz ve tam sponsor desteği olmadan düzenlenen ve gelir getirmeyen geziler.</a:t>
            </a:r>
            <a:endParaRPr lang="en-US" dirty="0"/>
          </a:p>
          <a:p>
            <a:r>
              <a:rPr lang="tr-TR" dirty="0"/>
              <a:t>(2) Taban ücret altında turist rehberliği hizmeti almak isteyen bu maddenin birinci fıkrası kapsamındaki kuruluşlar, taleplerini gezinin başlayacağı yerdeki yetkili odaya, taban ücret altında turist rehberliği hizmeti sunmayı kabul eden turist rehberi ise taban ücretin altında turist rehberliği hizmeti almak isteyen kamu kurum ve kuruluşunun talep yazısı ile birlikte durumu kayıtlı olduğu odaya bildirmek zorundadır.</a:t>
            </a:r>
            <a:r>
              <a:rPr lang="en-US" dirty="0" smtClean="0">
                <a:effectLst/>
              </a:rPr>
              <a:t> </a:t>
            </a:r>
            <a:endParaRPr lang="en-US" dirty="0"/>
          </a:p>
        </p:txBody>
      </p:sp>
    </p:spTree>
    <p:extLst>
      <p:ext uri="{BB962C8B-B14F-4D97-AF65-F5344CB8AC3E}">
        <p14:creationId xmlns:p14="http://schemas.microsoft.com/office/powerpoint/2010/main" val="3700557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9571" y="272144"/>
            <a:ext cx="8708572" cy="6204856"/>
          </a:xfrm>
        </p:spPr>
        <p:txBody>
          <a:bodyPr>
            <a:normAutofit lnSpcReduction="10000"/>
          </a:bodyPr>
          <a:lstStyle/>
          <a:p>
            <a:r>
              <a:rPr lang="tr-TR" b="1" dirty="0"/>
              <a:t>Sözleşme yapma zorunluluğu</a:t>
            </a:r>
            <a:endParaRPr lang="en-US" dirty="0"/>
          </a:p>
          <a:p>
            <a:r>
              <a:rPr lang="tr-TR" b="1" dirty="0"/>
              <a:t>MADDE 38 – </a:t>
            </a:r>
            <a:r>
              <a:rPr lang="tr-TR" dirty="0"/>
              <a:t>(1) Turist rehberlerinin tur için belirlenen ücreti ihtiva eden yazılı turist rehberliği sözleşmesi yapmaları zorunludur. Sözleşme seyahat </a:t>
            </a:r>
            <a:r>
              <a:rPr lang="tr-TR" dirty="0" err="1"/>
              <a:t>acentası</a:t>
            </a:r>
            <a:r>
              <a:rPr lang="tr-TR" dirty="0"/>
              <a:t> ile turist rehberi arasında veya doğrudan turist rehberi ile turist/turistler arasında hizmet vermeye başlamadan önce yapılır. Haklı nedenlerin bulunduğu hâllerde ve geçerli mazeretleri sona erdiği tarihten itibaren en geç yedi gün içinde yazılı olarak düzenlenmek kaydıyla e-posta, faks, telefon mesajı ve benzeri yollarla sözleşme yapılabilir.</a:t>
            </a:r>
            <a:endParaRPr lang="en-US" dirty="0"/>
          </a:p>
          <a:p>
            <a:endParaRPr lang="en-US" dirty="0"/>
          </a:p>
        </p:txBody>
      </p:sp>
    </p:spTree>
    <p:extLst>
      <p:ext uri="{BB962C8B-B14F-4D97-AF65-F5344CB8AC3E}">
        <p14:creationId xmlns:p14="http://schemas.microsoft.com/office/powerpoint/2010/main" val="1634862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45143" y="1600200"/>
            <a:ext cx="8744857" cy="5021943"/>
          </a:xfrm>
        </p:spPr>
        <p:txBody>
          <a:bodyPr>
            <a:normAutofit fontScale="70000" lnSpcReduction="20000"/>
          </a:bodyPr>
          <a:lstStyle/>
          <a:p>
            <a:r>
              <a:rPr lang="tr-TR" dirty="0" smtClean="0"/>
              <a:t>(2) Sözleşmede, turist rehberinin ruhsatname ve oda sicil numaraları ile </a:t>
            </a:r>
            <a:r>
              <a:rPr lang="tr-TR" dirty="0" err="1" smtClean="0"/>
              <a:t>acentanın</a:t>
            </a:r>
            <a:r>
              <a:rPr lang="tr-TR" dirty="0" smtClean="0"/>
              <a:t> isim, </a:t>
            </a:r>
            <a:r>
              <a:rPr lang="tr-TR" dirty="0" err="1" smtClean="0"/>
              <a:t>acenta</a:t>
            </a:r>
            <a:r>
              <a:rPr lang="tr-TR" dirty="0" smtClean="0"/>
              <a:t> belge ve vergi numarasının, tebligat adreslerinin, sözleşme konusu turun çalışma dilinin, tur güzergâhının, grup milliyeti ve gruptaki turist sayısının; tur programı ile taban ücret tarifesinde ilan edilen ücrete uygun olarak hesap edilen toplam ücretin, düzenleme tarihinin ve tarafların ıslak imzalarının bulunması, kamu yararına yapılacak turlarda sözleşmenin </a:t>
            </a:r>
            <a:r>
              <a:rPr lang="tr-TR" dirty="0" err="1" smtClean="0"/>
              <a:t>acenta</a:t>
            </a:r>
            <a:r>
              <a:rPr lang="tr-TR" dirty="0" smtClean="0"/>
              <a:t> kısmına ilgili kamu kurumunun bilgilerinin yazılı ve yetkili imzasının olması zorunludur.</a:t>
            </a:r>
            <a:endParaRPr lang="en-US" dirty="0" smtClean="0"/>
          </a:p>
          <a:p>
            <a:r>
              <a:rPr lang="tr-TR" dirty="0" smtClean="0"/>
              <a:t>(3) 4857 sayılı İş Kanunu kapsamında yapılan belirli veya belirsiz süreli sözleşmelerde ise, turist rehberinin ruhsatname ve oda sicil numaraları ile </a:t>
            </a:r>
            <a:r>
              <a:rPr lang="tr-TR" dirty="0" err="1" smtClean="0"/>
              <a:t>acentanın</a:t>
            </a:r>
            <a:r>
              <a:rPr lang="tr-TR" dirty="0" smtClean="0"/>
              <a:t> isim, </a:t>
            </a:r>
            <a:r>
              <a:rPr lang="tr-TR" dirty="0" err="1" smtClean="0"/>
              <a:t>acenta</a:t>
            </a:r>
            <a:r>
              <a:rPr lang="tr-TR" dirty="0" smtClean="0"/>
              <a:t> belge ve vergi numarasının, tebligat adreslerinin ve </a:t>
            </a:r>
            <a:r>
              <a:rPr lang="tr-TR" dirty="0" err="1" smtClean="0"/>
              <a:t>tabanücret</a:t>
            </a:r>
            <a:r>
              <a:rPr lang="tr-TR" dirty="0" smtClean="0"/>
              <a:t> tarifesine uygun olarak belirlenen aylık ücretin ve çalışma saatlerinin gösterilmesi zorunludur.</a:t>
            </a:r>
            <a:endParaRPr lang="en-US" dirty="0" smtClean="0"/>
          </a:p>
          <a:p>
            <a:endParaRPr lang="en-US" dirty="0"/>
          </a:p>
        </p:txBody>
      </p:sp>
    </p:spTree>
    <p:extLst>
      <p:ext uri="{BB962C8B-B14F-4D97-AF65-F5344CB8AC3E}">
        <p14:creationId xmlns:p14="http://schemas.microsoft.com/office/powerpoint/2010/main" val="1772892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199" y="1600200"/>
            <a:ext cx="8414657" cy="4949371"/>
          </a:xfrm>
        </p:spPr>
        <p:txBody>
          <a:bodyPr>
            <a:normAutofit fontScale="70000" lnSpcReduction="20000"/>
          </a:bodyPr>
          <a:lstStyle/>
          <a:p>
            <a:r>
              <a:rPr lang="tr-TR" dirty="0" smtClean="0"/>
              <a:t>(4) Yapılan sözleşme üç nüsha olarak düzenlenir ve birer nüshası taraflara verilir. Sözleşme örnekleri Birlik tarafından hazırlanır ve resmi internet sitesinde ilan edilir. İlgili kanunlarda belirtilen hükümler saklı kalmak koşuluyla sözleşmenin iki yıl süreyle saklanması ve herhangi bir denetleme/soruşturma durumunda turist rehberi tarafından ilgili makamlara sunulması zorunludur. Sunulmayan sözleşme yapılmamış sayılır.</a:t>
            </a:r>
            <a:endParaRPr lang="en-US" dirty="0" smtClean="0"/>
          </a:p>
          <a:p>
            <a:r>
              <a:rPr lang="tr-TR" dirty="0" smtClean="0"/>
              <a:t>(5) Tur için yazılı sözleşme yapmayan veya taban ücretin altında ücret ile çalışan turist rehberi, Birlik tarafından her bir fiil için ayrı ayrı olmak, Birlik bütçesine gelir kaydedilmek ve üç günlük taban ücreti tutarından az olmamak üzere turun toplam süresine karşılık gelen taban ücreti kadar idari para cezasıyla cezalandırılır. Birlik bütçesine aktarılacak bu gelirler, odaların ve Birliğin denetim giderlerinin karşılanabilmesi için kullanılır.</a:t>
            </a:r>
            <a:endParaRPr lang="en-US" dirty="0" smtClean="0"/>
          </a:p>
          <a:p>
            <a:endParaRPr lang="en-US" dirty="0"/>
          </a:p>
        </p:txBody>
      </p:sp>
    </p:spTree>
    <p:extLst>
      <p:ext uri="{BB962C8B-B14F-4D97-AF65-F5344CB8AC3E}">
        <p14:creationId xmlns:p14="http://schemas.microsoft.com/office/powerpoint/2010/main" val="4186015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29</Words>
  <Application>Microsoft Macintosh PowerPoint</Application>
  <PresentationFormat>On-screen Show (4:3)</PresentationFormat>
  <Paragraphs>15</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REHBERLİK YÖNETMELİK-5</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REHBERLİK YÖNETMELİK-5</dc:title>
  <dc:creator>azade</dc:creator>
  <cp:lastModifiedBy>azade</cp:lastModifiedBy>
  <cp:revision>1</cp:revision>
  <dcterms:created xsi:type="dcterms:W3CDTF">2017-11-06T23:52:55Z</dcterms:created>
  <dcterms:modified xsi:type="dcterms:W3CDTF">2017-11-06T23:55:09Z</dcterms:modified>
</cp:coreProperties>
</file>