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60C37-1073-46EC-8BDD-11CF6739D3A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F438F-FD36-4009-A7E1-1C9863C165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51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vitro processes attempt to mimic the in vivo processes of embryo development in the female reproductive </a:t>
            </a:r>
            <a:r>
              <a:rPr lang="en-US" sz="1200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</a:t>
            </a:r>
            <a:r>
              <a:rPr lang="tr-TR" sz="1200" i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t.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E543-8D74-49BA-99A0-A5D3B592968F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20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47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88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95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24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456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37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53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906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81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99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248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5657B-E535-4BD5-BC0D-99113C59F52F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57568-6B3E-4291-8AC1-F4E8B7BD71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11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In-vitro</a:t>
            </a:r>
            <a:r>
              <a:rPr lang="tr-TR" dirty="0" smtClean="0"/>
              <a:t> Embriyo Üretimi (IVP)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Method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obtain</a:t>
            </a:r>
            <a:r>
              <a:rPr lang="tr-TR" dirty="0" smtClean="0"/>
              <a:t> </a:t>
            </a:r>
            <a:r>
              <a:rPr lang="tr-TR" dirty="0" err="1" smtClean="0"/>
              <a:t>transferable</a:t>
            </a:r>
            <a:r>
              <a:rPr lang="tr-TR" dirty="0" smtClean="0"/>
              <a:t> </a:t>
            </a:r>
            <a:r>
              <a:rPr lang="tr-TR" dirty="0" err="1" smtClean="0"/>
              <a:t>embryos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of a body,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laboratory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Çeşitli aşamalardan oluşur;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Pick</a:t>
            </a:r>
            <a:r>
              <a:rPr lang="tr-TR" dirty="0" smtClean="0"/>
              <a:t>-</a:t>
            </a:r>
            <a:r>
              <a:rPr lang="tr-TR" dirty="0" err="1" smtClean="0"/>
              <a:t>Up</a:t>
            </a:r>
            <a:r>
              <a:rPr lang="tr-TR" dirty="0" smtClean="0"/>
              <a:t> (OPU)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In-vitro</a:t>
            </a:r>
            <a:r>
              <a:rPr lang="tr-TR" dirty="0" smtClean="0"/>
              <a:t> </a:t>
            </a:r>
            <a:r>
              <a:rPr lang="tr-TR" dirty="0" err="1" smtClean="0"/>
              <a:t>Maturasyon</a:t>
            </a:r>
            <a:r>
              <a:rPr lang="tr-TR" dirty="0" smtClean="0"/>
              <a:t> (IVM)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In-vitro</a:t>
            </a:r>
            <a:r>
              <a:rPr lang="tr-TR" dirty="0" smtClean="0"/>
              <a:t> </a:t>
            </a:r>
            <a:r>
              <a:rPr lang="tr-TR" dirty="0" err="1" smtClean="0"/>
              <a:t>Fertilizasyon</a:t>
            </a:r>
            <a:r>
              <a:rPr lang="tr-TR" dirty="0" smtClean="0"/>
              <a:t> (IVF)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In-vitro</a:t>
            </a:r>
            <a:r>
              <a:rPr lang="tr-TR" dirty="0" smtClean="0"/>
              <a:t> Kültür (IVC)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814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Pick</a:t>
            </a:r>
            <a:r>
              <a:rPr lang="tr-TR" dirty="0" smtClean="0"/>
              <a:t>-</a:t>
            </a:r>
            <a:r>
              <a:rPr lang="tr-TR" dirty="0" err="1" smtClean="0"/>
              <a:t>Up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İmmatür</a:t>
            </a:r>
            <a:r>
              <a:rPr lang="tr-TR" dirty="0" smtClean="0"/>
              <a:t> oositlerin toplanmasıdır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mezbahada kesilen dişi hayvanların </a:t>
            </a:r>
            <a:r>
              <a:rPr lang="tr-TR" dirty="0" err="1" smtClean="0"/>
              <a:t>ovaryumlarından</a:t>
            </a:r>
            <a:endParaRPr lang="tr-TR" dirty="0"/>
          </a:p>
          <a:p>
            <a:pPr>
              <a:buNone/>
            </a:pPr>
            <a:r>
              <a:rPr lang="tr-TR" dirty="0" smtClean="0"/>
              <a:t>							</a:t>
            </a:r>
            <a:r>
              <a:rPr lang="tr-TR" dirty="0" err="1" smtClean="0"/>
              <a:t>aspire</a:t>
            </a:r>
            <a:r>
              <a:rPr lang="tr-TR" dirty="0" smtClean="0"/>
              <a:t> edilebilir</a:t>
            </a:r>
          </a:p>
          <a:p>
            <a:pPr>
              <a:buNone/>
            </a:pPr>
            <a:r>
              <a:rPr lang="tr-TR" dirty="0" smtClean="0"/>
              <a:t>						ya da dilimleme yöntemiyle elde edilebilir,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canlı hayvanlardan 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				</a:t>
            </a:r>
            <a:r>
              <a:rPr lang="tr-TR" dirty="0" err="1" smtClean="0"/>
              <a:t>Laparotomi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        	</a:t>
            </a:r>
            <a:r>
              <a:rPr lang="tr-TR" dirty="0" err="1" smtClean="0"/>
              <a:t>laparoskopi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        	?</a:t>
            </a:r>
            <a:r>
              <a:rPr lang="tr-TR" dirty="0" err="1" smtClean="0"/>
              <a:t>ultrasound</a:t>
            </a:r>
            <a:r>
              <a:rPr lang="tr-TR" dirty="0" smtClean="0"/>
              <a:t> eşliğinde?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4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99360" y="1600201"/>
            <a:ext cx="3686172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Hızlı iyileşme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Tekrarlanabilirlik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Oosit kalitesi</a:t>
            </a:r>
          </a:p>
          <a:p>
            <a:pPr>
              <a:buNone/>
            </a:pPr>
            <a:r>
              <a:rPr lang="tr-TR" dirty="0" smtClean="0"/>
              <a:t>	Oosit sayısı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Pick</a:t>
            </a:r>
            <a:r>
              <a:rPr lang="tr-TR" dirty="0" smtClean="0"/>
              <a:t>-</a:t>
            </a:r>
            <a:r>
              <a:rPr lang="tr-TR" dirty="0" err="1" smtClean="0"/>
              <a:t>Up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7239008" y="3643315"/>
            <a:ext cx="14370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/>
              <a:t>LOPU</a:t>
            </a:r>
          </a:p>
        </p:txBody>
      </p:sp>
      <p:sp>
        <p:nvSpPr>
          <p:cNvPr id="6" name="5 Sağ Ayraç"/>
          <p:cNvSpPr/>
          <p:nvPr/>
        </p:nvSpPr>
        <p:spPr>
          <a:xfrm>
            <a:off x="6042656" y="2857496"/>
            <a:ext cx="941266" cy="2357454"/>
          </a:xfrm>
          <a:prstGeom prst="rightBrace">
            <a:avLst>
              <a:gd name="adj1" fmla="val 487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ln w="762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1559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IVM, IVF, IVC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In-vitro</a:t>
            </a:r>
            <a:r>
              <a:rPr lang="tr-TR" dirty="0" smtClean="0"/>
              <a:t> </a:t>
            </a:r>
            <a:r>
              <a:rPr lang="tr-TR" dirty="0" err="1" smtClean="0"/>
              <a:t>Maturasyon</a:t>
            </a:r>
            <a:r>
              <a:rPr lang="tr-TR" dirty="0" smtClean="0"/>
              <a:t> (IVM)</a:t>
            </a:r>
          </a:p>
          <a:p>
            <a:pPr lvl="1"/>
            <a:r>
              <a:rPr lang="tr-TR" dirty="0" smtClean="0"/>
              <a:t>Oositleri </a:t>
            </a:r>
            <a:r>
              <a:rPr lang="tr-TR" dirty="0" err="1" smtClean="0"/>
              <a:t>fertilize</a:t>
            </a:r>
            <a:r>
              <a:rPr lang="tr-TR" dirty="0" smtClean="0"/>
              <a:t> olabilir oosit aşaması olan </a:t>
            </a:r>
            <a:r>
              <a:rPr lang="tr-TR" dirty="0" err="1" smtClean="0"/>
              <a:t>Metafaz</a:t>
            </a:r>
            <a:r>
              <a:rPr lang="tr-TR" dirty="0" smtClean="0"/>
              <a:t> II aşamasına ulaşmasını sağlamak işlemidir.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Fertilization</a:t>
            </a:r>
            <a:r>
              <a:rPr lang="tr-TR" dirty="0" smtClean="0"/>
              <a:t> (IVF)</a:t>
            </a:r>
          </a:p>
          <a:p>
            <a:pPr lvl="1"/>
            <a:r>
              <a:rPr lang="tr-TR" dirty="0" err="1" smtClean="0"/>
              <a:t>Matür</a:t>
            </a:r>
            <a:r>
              <a:rPr lang="tr-TR" dirty="0" smtClean="0"/>
              <a:t> oositlerden embriyo oluşturmak amacıyla kapasite edilmiş sperma ile </a:t>
            </a:r>
            <a:r>
              <a:rPr lang="tr-TR" dirty="0" err="1" smtClean="0"/>
              <a:t>fertilize</a:t>
            </a:r>
            <a:r>
              <a:rPr lang="tr-TR" dirty="0" smtClean="0"/>
              <a:t> etmek işlemidir.</a:t>
            </a:r>
          </a:p>
          <a:p>
            <a:r>
              <a:rPr lang="tr-TR" dirty="0" err="1" smtClean="0"/>
              <a:t>In-vitro</a:t>
            </a:r>
            <a:r>
              <a:rPr lang="tr-TR" dirty="0" smtClean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 (IVC)</a:t>
            </a:r>
          </a:p>
          <a:p>
            <a:pPr lvl="1"/>
            <a:r>
              <a:rPr lang="tr-TR" dirty="0" smtClean="0"/>
              <a:t>Embriyoyu morula ya da </a:t>
            </a:r>
            <a:r>
              <a:rPr lang="tr-TR" dirty="0" err="1" smtClean="0"/>
              <a:t>blastosist</a:t>
            </a:r>
            <a:r>
              <a:rPr lang="tr-TR" dirty="0" smtClean="0"/>
              <a:t> aşamasına ulaşana kadar kültüre etmek işlemidir.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236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Geniş ekran</PresentationFormat>
  <Paragraphs>35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In-vitro Embriyo Üretimi (IVP)</vt:lpstr>
      <vt:lpstr>Ovum Pick-Up</vt:lpstr>
      <vt:lpstr>Ovum Pick-Up</vt:lpstr>
      <vt:lpstr>IVM, IVF, IVC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In-vitro Embriyo Üretimi (IVP)</dc:title>
  <dc:creator>Tuna</dc:creator>
  <cp:lastModifiedBy>Tuna</cp:lastModifiedBy>
  <cp:revision>1</cp:revision>
  <dcterms:created xsi:type="dcterms:W3CDTF">2021-05-18T12:35:21Z</dcterms:created>
  <dcterms:modified xsi:type="dcterms:W3CDTF">2021-05-18T12:35:25Z</dcterms:modified>
</cp:coreProperties>
</file>