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79" r:id="rId3"/>
    <p:sldId id="295" r:id="rId4"/>
    <p:sldId id="293" r:id="rId5"/>
    <p:sldId id="280" r:id="rId6"/>
    <p:sldId id="294" r:id="rId7"/>
    <p:sldId id="296" r:id="rId8"/>
    <p:sldId id="292" r:id="rId9"/>
    <p:sldId id="29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2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05981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15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45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345694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986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17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763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32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33073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70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17867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41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2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66854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41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39770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7575346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3" y="2514601"/>
            <a:ext cx="7117495" cy="1320802"/>
          </a:xfrm>
        </p:spPr>
        <p:txBody>
          <a:bodyPr>
            <a:normAutofit/>
          </a:bodyPr>
          <a:lstStyle/>
          <a:p>
            <a:r>
              <a:rPr lang="tr-TR" sz="3600" b="1" dirty="0"/>
              <a:t>BİLGİ YÖNETİMİ İLKELERİ</a:t>
            </a:r>
          </a:p>
        </p:txBody>
      </p:sp>
    </p:spTree>
    <p:extLst>
      <p:ext uri="{BB962C8B-B14F-4D97-AF65-F5344CB8AC3E}">
        <p14:creationId xmlns:p14="http://schemas.microsoft.com/office/powerpoint/2010/main" val="5731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b="1" dirty="0"/>
            </a:br>
            <a:r>
              <a:rPr lang="tr-TR" b="1" dirty="0"/>
              <a:t>Bilgi Yönetiminin 10 Temel İlkesi</a:t>
            </a:r>
          </a:p>
        </p:txBody>
      </p:sp>
      <p:sp>
        <p:nvSpPr>
          <p:cNvPr id="3" name="İçerik Yer Tutucusu 2"/>
          <p:cNvSpPr>
            <a:spLocks noGrp="1"/>
          </p:cNvSpPr>
          <p:nvPr>
            <p:ph idx="1"/>
          </p:nvPr>
        </p:nvSpPr>
        <p:spPr>
          <a:xfrm>
            <a:off x="1295402" y="2851460"/>
            <a:ext cx="9601196" cy="2865382"/>
          </a:xfrm>
        </p:spPr>
        <p:txBody>
          <a:bodyPr>
            <a:normAutofit/>
          </a:bodyPr>
          <a:lstStyle/>
          <a:p>
            <a:r>
              <a:rPr lang="tr-TR" dirty="0">
                <a:solidFill>
                  <a:schemeClr val="tx1">
                    <a:lumMod val="95000"/>
                    <a:lumOff val="5000"/>
                  </a:schemeClr>
                </a:solidFill>
              </a:rPr>
              <a:t>Bilgi yönetimi pahalıdır.</a:t>
            </a:r>
          </a:p>
          <a:p>
            <a:r>
              <a:rPr lang="tr-TR" dirty="0">
                <a:solidFill>
                  <a:schemeClr val="tx1">
                    <a:lumMod val="95000"/>
                    <a:lumOff val="5000"/>
                  </a:schemeClr>
                </a:solidFill>
              </a:rPr>
              <a:t>Etkili bilgi yönetimi insan ve teknolojinin ortak çözümlerini gerektirir.</a:t>
            </a:r>
          </a:p>
          <a:p>
            <a:r>
              <a:rPr lang="tr-TR" dirty="0">
                <a:solidFill>
                  <a:schemeClr val="tx1">
                    <a:lumMod val="95000"/>
                    <a:lumOff val="5000"/>
                  </a:schemeClr>
                </a:solidFill>
              </a:rPr>
              <a:t>Bilgi yönetimi ileri derecede politiktir.</a:t>
            </a:r>
          </a:p>
          <a:p>
            <a:endParaRPr lang="tr-TR" dirty="0">
              <a:solidFill>
                <a:schemeClr val="tx1">
                  <a:lumMod val="95000"/>
                  <a:lumOff val="5000"/>
                </a:schemeClr>
              </a:solidFill>
            </a:endParaRP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2</a:t>
            </a:fld>
            <a:endParaRPr lang="tr-TR"/>
          </a:p>
        </p:txBody>
      </p:sp>
    </p:spTree>
    <p:extLst>
      <p:ext uri="{BB962C8B-B14F-4D97-AF65-F5344CB8AC3E}">
        <p14:creationId xmlns:p14="http://schemas.microsoft.com/office/powerpoint/2010/main" val="88494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solidFill>
                  <a:schemeClr val="tx1">
                    <a:lumMod val="95000"/>
                    <a:lumOff val="5000"/>
                  </a:schemeClr>
                </a:solidFill>
              </a:rPr>
              <a:t>Bilgi yönetimi bilgi yöneticileri gerektirir.</a:t>
            </a:r>
          </a:p>
          <a:p>
            <a:pPr algn="just"/>
            <a:r>
              <a:rPr lang="tr-TR" sz="2800" dirty="0">
                <a:solidFill>
                  <a:schemeClr val="tx1">
                    <a:lumMod val="95000"/>
                    <a:lumOff val="5000"/>
                  </a:schemeClr>
                </a:solidFill>
              </a:rPr>
              <a:t>Bilgi yönetimi modellerden hiyerarşik yapıdan çok bilgi haritalarından ve bilgi piyasalarından yararlanılır.</a:t>
            </a:r>
          </a:p>
          <a:p>
            <a:r>
              <a:rPr lang="tr-TR" sz="2800" dirty="0">
                <a:solidFill>
                  <a:schemeClr val="tx1">
                    <a:lumMod val="95000"/>
                    <a:lumOff val="5000"/>
                  </a:schemeClr>
                </a:solidFill>
              </a:rPr>
              <a:t>Bilgiyi paylaşmak ve kullanmak genellikle doğal olmayan eylemlerdir.</a:t>
            </a:r>
          </a:p>
          <a:p>
            <a:r>
              <a:rPr lang="tr-TR" sz="2800" dirty="0">
                <a:solidFill>
                  <a:schemeClr val="tx1">
                    <a:lumMod val="95000"/>
                    <a:lumOff val="5000"/>
                  </a:schemeClr>
                </a:solidFill>
              </a:rPr>
              <a:t>Bilgi yönetimi bilgi-iş süreçlerinin iyileştirilmesi anlamına gelir.</a:t>
            </a:r>
          </a:p>
          <a:p>
            <a:pPr algn="just"/>
            <a:endParaRPr lang="tr-TR" sz="2800" dirty="0">
              <a:solidFill>
                <a:schemeClr val="tx1">
                  <a:lumMod val="95000"/>
                  <a:lumOff val="5000"/>
                </a:schemeClr>
              </a:solidFill>
            </a:endParaRPr>
          </a:p>
          <a:p>
            <a:endParaRPr lang="tr-TR" dirty="0">
              <a:solidFill>
                <a:schemeClr val="tx1">
                  <a:lumMod val="95000"/>
                  <a:lumOff val="5000"/>
                </a:schemeClr>
              </a:solidFill>
            </a:endParaRP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3</a:t>
            </a:fld>
            <a:endParaRPr lang="tr-TR"/>
          </a:p>
        </p:txBody>
      </p:sp>
      <p:sp>
        <p:nvSpPr>
          <p:cNvPr id="6" name="Başlık 5">
            <a:extLst>
              <a:ext uri="{FF2B5EF4-FFF2-40B4-BE49-F238E27FC236}">
                <a16:creationId xmlns:a16="http://schemas.microsoft.com/office/drawing/2014/main" id="{FE7CF05A-7BBD-4C6B-B78F-E9CDF299F7D4}"/>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221542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4427" y="2789764"/>
            <a:ext cx="9601196" cy="3318936"/>
          </a:xfrm>
        </p:spPr>
        <p:txBody>
          <a:bodyPr>
            <a:normAutofit/>
          </a:bodyPr>
          <a:lstStyle/>
          <a:p>
            <a:r>
              <a:rPr lang="tr-TR" dirty="0">
                <a:solidFill>
                  <a:schemeClr val="tx1">
                    <a:lumMod val="95000"/>
                    <a:lumOff val="5000"/>
                  </a:schemeClr>
                </a:solidFill>
              </a:rPr>
              <a:t>Bilgiye ulaşmak yalnızca bir başlangıçtır.</a:t>
            </a:r>
          </a:p>
          <a:p>
            <a:r>
              <a:rPr lang="tr-TR" dirty="0">
                <a:solidFill>
                  <a:schemeClr val="tx1">
                    <a:lumMod val="95000"/>
                    <a:lumOff val="5000"/>
                  </a:schemeClr>
                </a:solidFill>
              </a:rPr>
              <a:t>Bilgi yönetimi süreklidir. Asla bitmez</a:t>
            </a:r>
          </a:p>
          <a:p>
            <a:r>
              <a:rPr lang="tr-TR" dirty="0">
                <a:solidFill>
                  <a:schemeClr val="tx1">
                    <a:lumMod val="95000"/>
                    <a:lumOff val="5000"/>
                  </a:schemeClr>
                </a:solidFill>
              </a:rPr>
              <a:t>Bilgi yönetimi bir bilgi sözleşmesi gerektirir.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4</a:t>
            </a:fld>
            <a:endParaRPr lang="tr-TR"/>
          </a:p>
        </p:txBody>
      </p:sp>
    </p:spTree>
    <p:extLst>
      <p:ext uri="{BB962C8B-B14F-4D97-AF65-F5344CB8AC3E}">
        <p14:creationId xmlns:p14="http://schemas.microsoft.com/office/powerpoint/2010/main" val="276426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 </a:t>
            </a:r>
            <a:r>
              <a:rPr lang="tr-TR" b="1" dirty="0"/>
              <a:t>Bilgi Organizasyonu Olmak</a:t>
            </a:r>
          </a:p>
        </p:txBody>
      </p:sp>
      <p:sp>
        <p:nvSpPr>
          <p:cNvPr id="3" name="İçerik Yer Tutucusu 2"/>
          <p:cNvSpPr>
            <a:spLocks noGrp="1"/>
          </p:cNvSpPr>
          <p:nvPr>
            <p:ph sz="half" idx="1"/>
          </p:nvPr>
        </p:nvSpPr>
        <p:spPr>
          <a:xfrm>
            <a:off x="2080591" y="2560320"/>
            <a:ext cx="3936160" cy="3310128"/>
          </a:xfrm>
        </p:spPr>
        <p:txBody>
          <a:bodyPr>
            <a:normAutofit/>
          </a:bodyPr>
          <a:lstStyle/>
          <a:p>
            <a:r>
              <a:rPr lang="tr-TR" dirty="0"/>
              <a:t>Üretebilme Yeteneği</a:t>
            </a:r>
          </a:p>
          <a:p>
            <a:r>
              <a:rPr lang="tr-TR" dirty="0"/>
              <a:t>Cevap Verebilme Yeteneği</a:t>
            </a:r>
          </a:p>
          <a:p>
            <a:r>
              <a:rPr lang="tr-TR" dirty="0"/>
              <a:t>Öğrenebilme Yeteneği</a:t>
            </a:r>
          </a:p>
        </p:txBody>
      </p:sp>
      <p:sp>
        <p:nvSpPr>
          <p:cNvPr id="5" name="İçerik Yer Tutucusu 4">
            <a:extLst>
              <a:ext uri="{FF2B5EF4-FFF2-40B4-BE49-F238E27FC236}">
                <a16:creationId xmlns:a16="http://schemas.microsoft.com/office/drawing/2014/main" id="{2F3D3F57-C7F2-4303-A47C-3D99C87E0FA1}"/>
              </a:ext>
            </a:extLst>
          </p:cNvPr>
          <p:cNvSpPr>
            <a:spLocks noGrp="1"/>
          </p:cNvSpPr>
          <p:nvPr>
            <p:ph sz="half" idx="2"/>
          </p:nvPr>
        </p:nvSpPr>
        <p:spPr>
          <a:xfrm>
            <a:off x="6181344" y="2560320"/>
            <a:ext cx="3386726" cy="3310128"/>
          </a:xfrm>
        </p:spPr>
        <p:txBody>
          <a:bodyPr>
            <a:normAutofit/>
          </a:bodyPr>
          <a:lstStyle/>
          <a:p>
            <a:r>
              <a:rPr lang="tr-TR" dirty="0">
                <a:solidFill>
                  <a:schemeClr val="tx1">
                    <a:lumMod val="95000"/>
                    <a:lumOff val="5000"/>
                  </a:schemeClr>
                </a:solidFill>
              </a:rPr>
              <a:t>Yaratma Yeteneği</a:t>
            </a:r>
          </a:p>
          <a:p>
            <a:r>
              <a:rPr lang="tr-TR" dirty="0">
                <a:solidFill>
                  <a:schemeClr val="tx1">
                    <a:lumMod val="95000"/>
                    <a:lumOff val="5000"/>
                  </a:schemeClr>
                </a:solidFill>
              </a:rPr>
              <a:t>Dayanma Ve Ayakta</a:t>
            </a:r>
          </a:p>
          <a:p>
            <a:r>
              <a:rPr lang="tr-TR" dirty="0">
                <a:solidFill>
                  <a:schemeClr val="tx1">
                    <a:lumMod val="95000"/>
                    <a:lumOff val="5000"/>
                  </a:schemeClr>
                </a:solidFill>
              </a:rPr>
              <a:t> Durabilme Yeteneği</a:t>
            </a:r>
          </a:p>
          <a:p>
            <a:r>
              <a:rPr lang="tr-TR" dirty="0">
                <a:solidFill>
                  <a:schemeClr val="tx1">
                    <a:lumMod val="95000"/>
                    <a:lumOff val="5000"/>
                  </a:schemeClr>
                </a:solidFill>
              </a:rPr>
              <a:t>Öğrenme Yeteneği</a:t>
            </a:r>
            <a:endParaRPr lang="tr-TR" dirty="0"/>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5</a:t>
            </a:fld>
            <a:endParaRPr lang="tr-TR"/>
          </a:p>
        </p:txBody>
      </p:sp>
    </p:spTree>
    <p:extLst>
      <p:ext uri="{BB962C8B-B14F-4D97-AF65-F5344CB8AC3E}">
        <p14:creationId xmlns:p14="http://schemas.microsoft.com/office/powerpoint/2010/main" val="310404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 </a:t>
            </a:r>
            <a:r>
              <a:rPr lang="tr-TR" b="1" dirty="0"/>
              <a:t>Bilgi Organizasyonu Olmak</a:t>
            </a:r>
          </a:p>
        </p:txBody>
      </p:sp>
      <p:sp>
        <p:nvSpPr>
          <p:cNvPr id="3" name="İçerik Yer Tutucusu 2"/>
          <p:cNvSpPr>
            <a:spLocks noGrp="1"/>
          </p:cNvSpPr>
          <p:nvPr>
            <p:ph idx="1"/>
          </p:nvPr>
        </p:nvSpPr>
        <p:spPr>
          <a:xfrm>
            <a:off x="1638300" y="2780227"/>
            <a:ext cx="8915400" cy="2694545"/>
          </a:xfrm>
        </p:spPr>
        <p:txBody>
          <a:bodyPr>
            <a:normAutofit/>
          </a:bodyPr>
          <a:lstStyle/>
          <a:p>
            <a:r>
              <a:rPr lang="tr-TR" b="1" dirty="0">
                <a:solidFill>
                  <a:schemeClr val="tx1"/>
                </a:solidFill>
              </a:rPr>
              <a:t>Üretebilme Yeteneği:</a:t>
            </a:r>
            <a:r>
              <a:rPr lang="tr-TR" dirty="0">
                <a:solidFill>
                  <a:schemeClr val="tx1"/>
                </a:solidFill>
              </a:rPr>
              <a:t> Her biri kendi gerekleri ve istekleri olan yüzlerce tedarikçi ve müşteriyi kapsayan ileri derecede karmaşık süreçleri kontrol etmek için bilgiye ihtiyaç duyulmaktadır. Bilgi bir organizasyonun bir ürünü bir müşteriye olabilecek en etkin ve en verimli şekilde sunma yeteneğini arttırmaktadır.</a:t>
            </a:r>
          </a:p>
          <a:p>
            <a:endParaRPr lang="tr-TR" dirty="0">
              <a:solidFill>
                <a:schemeClr val="tx1"/>
              </a:solidFill>
            </a:endParaRP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6</a:t>
            </a:fld>
            <a:endParaRPr lang="tr-TR"/>
          </a:p>
        </p:txBody>
      </p:sp>
    </p:spTree>
    <p:extLst>
      <p:ext uri="{BB962C8B-B14F-4D97-AF65-F5344CB8AC3E}">
        <p14:creationId xmlns:p14="http://schemas.microsoft.com/office/powerpoint/2010/main" val="228289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9200" y="2504660"/>
            <a:ext cx="9568070" cy="3406561"/>
          </a:xfrm>
        </p:spPr>
        <p:txBody>
          <a:bodyPr>
            <a:normAutofit/>
          </a:bodyPr>
          <a:lstStyle/>
          <a:p>
            <a:endParaRPr lang="tr-TR" dirty="0">
              <a:solidFill>
                <a:schemeClr val="tx1"/>
              </a:solidFill>
            </a:endParaRPr>
          </a:p>
          <a:p>
            <a:pPr algn="just"/>
            <a:r>
              <a:rPr lang="tr-TR" b="1" dirty="0">
                <a:solidFill>
                  <a:schemeClr val="tx1"/>
                </a:solidFill>
              </a:rPr>
              <a:t>Cevap Verebilme Yeteneği:</a:t>
            </a:r>
            <a:r>
              <a:rPr lang="tr-TR" dirty="0">
                <a:solidFill>
                  <a:schemeClr val="tx1"/>
                </a:solidFill>
              </a:rPr>
              <a:t> Bilgi sayesinde pazardaki arz talep dengesine en hızlı şekilde cevap verebilme yeteneğidir.</a:t>
            </a:r>
          </a:p>
          <a:p>
            <a:pPr algn="just"/>
            <a:endParaRPr lang="tr-TR" dirty="0">
              <a:solidFill>
                <a:schemeClr val="tx1"/>
              </a:solidFill>
            </a:endParaRPr>
          </a:p>
          <a:p>
            <a:pPr algn="just"/>
            <a:r>
              <a:rPr lang="tr-TR" b="1" dirty="0">
                <a:solidFill>
                  <a:schemeClr val="tx1"/>
                </a:solidFill>
              </a:rPr>
              <a:t>Öğrenebilme Yeteneği:</a:t>
            </a:r>
            <a:r>
              <a:rPr lang="tr-TR" dirty="0">
                <a:solidFill>
                  <a:schemeClr val="tx1"/>
                </a:solidFill>
              </a:rPr>
              <a:t> Pazardaki trendlere tepki vermek değişimleri çabuk anlayabilmek ve cevap verebilmek önemlidir.</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7</a:t>
            </a:fld>
            <a:endParaRPr lang="tr-TR"/>
          </a:p>
        </p:txBody>
      </p:sp>
    </p:spTree>
    <p:extLst>
      <p:ext uri="{BB962C8B-B14F-4D97-AF65-F5344CB8AC3E}">
        <p14:creationId xmlns:p14="http://schemas.microsoft.com/office/powerpoint/2010/main" val="168077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 Bilgi Organizasyonu Olmak</a:t>
            </a:r>
          </a:p>
        </p:txBody>
      </p:sp>
      <p:sp>
        <p:nvSpPr>
          <p:cNvPr id="3" name="İçerik Yer Tutucusu 2"/>
          <p:cNvSpPr>
            <a:spLocks noGrp="1"/>
          </p:cNvSpPr>
          <p:nvPr>
            <p:ph idx="1"/>
          </p:nvPr>
        </p:nvSpPr>
        <p:spPr>
          <a:xfrm>
            <a:off x="1542291" y="2623177"/>
            <a:ext cx="8915400" cy="3345823"/>
          </a:xfrm>
        </p:spPr>
        <p:txBody>
          <a:bodyPr>
            <a:normAutofit fontScale="85000" lnSpcReduction="20000"/>
          </a:bodyPr>
          <a:lstStyle/>
          <a:p>
            <a:pPr algn="just"/>
            <a:r>
              <a:rPr lang="tr-TR" b="1" dirty="0">
                <a:solidFill>
                  <a:schemeClr val="tx1">
                    <a:lumMod val="95000"/>
                    <a:lumOff val="5000"/>
                  </a:schemeClr>
                </a:solidFill>
              </a:rPr>
              <a:t>Yaratma Yeteneği:</a:t>
            </a:r>
            <a:r>
              <a:rPr lang="tr-TR" dirty="0">
                <a:solidFill>
                  <a:schemeClr val="tx1">
                    <a:lumMod val="95000"/>
                    <a:lumOff val="5000"/>
                  </a:schemeClr>
                </a:solidFill>
              </a:rPr>
              <a:t> Organizasyonlar sürekli olarak değer döngüsünün yukarı doğru çıkmasını sağlayacak yeni yolların arayışı içinde olmalıdır.</a:t>
            </a:r>
          </a:p>
          <a:p>
            <a:pPr algn="just"/>
            <a:endParaRPr lang="tr-TR" dirty="0">
              <a:solidFill>
                <a:schemeClr val="tx1">
                  <a:lumMod val="95000"/>
                  <a:lumOff val="5000"/>
                </a:schemeClr>
              </a:solidFill>
            </a:endParaRPr>
          </a:p>
          <a:p>
            <a:pPr algn="just"/>
            <a:r>
              <a:rPr lang="tr-TR" b="1" dirty="0">
                <a:solidFill>
                  <a:schemeClr val="tx1">
                    <a:lumMod val="95000"/>
                    <a:lumOff val="5000"/>
                  </a:schemeClr>
                </a:solidFill>
              </a:rPr>
              <a:t>Dayanma Ve Ayakta Durabilme Yeteneği: </a:t>
            </a:r>
            <a:r>
              <a:rPr lang="tr-TR" dirty="0">
                <a:solidFill>
                  <a:schemeClr val="tx1">
                    <a:lumMod val="95000"/>
                    <a:lumOff val="5000"/>
                  </a:schemeClr>
                </a:solidFill>
              </a:rPr>
              <a:t>Bilginin kurumsallaştırılması ve kurumsal hafızanın güçlendirilmesidir. Diğer bir yol ise organizasyonun kendini yenileyerek ve canlandırarak aktif halde olmasıdır.</a:t>
            </a:r>
          </a:p>
          <a:p>
            <a:pPr algn="just"/>
            <a:endParaRPr lang="tr-TR" dirty="0">
              <a:solidFill>
                <a:schemeClr val="tx1">
                  <a:lumMod val="95000"/>
                  <a:lumOff val="5000"/>
                </a:schemeClr>
              </a:solidFill>
            </a:endParaRPr>
          </a:p>
          <a:p>
            <a:pPr algn="just"/>
            <a:r>
              <a:rPr lang="tr-TR" b="1" dirty="0">
                <a:solidFill>
                  <a:schemeClr val="tx1">
                    <a:lumMod val="95000"/>
                    <a:lumOff val="5000"/>
                  </a:schemeClr>
                </a:solidFill>
              </a:rPr>
              <a:t>Öğrenme Yeteneği:</a:t>
            </a:r>
            <a:r>
              <a:rPr lang="tr-TR" dirty="0">
                <a:solidFill>
                  <a:schemeClr val="tx1">
                    <a:lumMod val="95000"/>
                    <a:lumOff val="5000"/>
                  </a:schemeClr>
                </a:solidFill>
              </a:rPr>
              <a:t> Tüm çalışanlar için kendi deneyimlerinden iş arkadaşlarından müşterilerden rakiplerinden sürekli yeni şeyler öğrenmenin önemli ve çok değerli olduğu bilinmelidir.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8</a:t>
            </a:fld>
            <a:endParaRPr lang="tr-TR"/>
          </a:p>
        </p:txBody>
      </p:sp>
    </p:spTree>
    <p:extLst>
      <p:ext uri="{BB962C8B-B14F-4D97-AF65-F5344CB8AC3E}">
        <p14:creationId xmlns:p14="http://schemas.microsoft.com/office/powerpoint/2010/main" val="343997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 Bilgi Organizasyonu Olmak</a:t>
            </a:r>
          </a:p>
        </p:txBody>
      </p:sp>
      <p:sp>
        <p:nvSpPr>
          <p:cNvPr id="3" name="İçerik Yer Tutucusu 2"/>
          <p:cNvSpPr>
            <a:spLocks noGrp="1"/>
          </p:cNvSpPr>
          <p:nvPr>
            <p:ph idx="1"/>
          </p:nvPr>
        </p:nvSpPr>
        <p:spPr>
          <a:xfrm>
            <a:off x="2589212" y="1998617"/>
            <a:ext cx="8915400" cy="3912605"/>
          </a:xfrm>
        </p:spPr>
        <p:txBody>
          <a:bodyPr>
            <a:normAutofit fontScale="92500" lnSpcReduction="10000"/>
          </a:bodyPr>
          <a:lstStyle/>
          <a:p>
            <a:r>
              <a:rPr lang="tr-TR" b="1" dirty="0">
                <a:solidFill>
                  <a:schemeClr val="tx1">
                    <a:lumMod val="95000"/>
                    <a:lumOff val="5000"/>
                  </a:schemeClr>
                </a:solidFill>
              </a:rPr>
              <a:t>Yaratma Yeteneği:</a:t>
            </a:r>
            <a:r>
              <a:rPr lang="tr-TR" dirty="0">
                <a:solidFill>
                  <a:schemeClr val="tx1">
                    <a:lumMod val="95000"/>
                    <a:lumOff val="5000"/>
                  </a:schemeClr>
                </a:solidFill>
              </a:rPr>
              <a:t> Organizasyonlar sürekli olarak değer döngüsünün yukarı doğru çıkmasını sağlayacak yeni yolların arayışı içinde olmalıdır.</a:t>
            </a:r>
          </a:p>
          <a:p>
            <a:endParaRPr lang="tr-TR" dirty="0">
              <a:solidFill>
                <a:schemeClr val="tx1">
                  <a:lumMod val="95000"/>
                  <a:lumOff val="5000"/>
                </a:schemeClr>
              </a:solidFill>
            </a:endParaRPr>
          </a:p>
          <a:p>
            <a:r>
              <a:rPr lang="tr-TR" b="1" dirty="0">
                <a:solidFill>
                  <a:schemeClr val="tx1">
                    <a:lumMod val="95000"/>
                    <a:lumOff val="5000"/>
                  </a:schemeClr>
                </a:solidFill>
              </a:rPr>
              <a:t>Dayanma Ve Ayakta Durabilme Yeteneği: </a:t>
            </a:r>
            <a:r>
              <a:rPr lang="tr-TR" dirty="0">
                <a:solidFill>
                  <a:schemeClr val="tx1">
                    <a:lumMod val="95000"/>
                    <a:lumOff val="5000"/>
                  </a:schemeClr>
                </a:solidFill>
              </a:rPr>
              <a:t>Bilginin kurumsallaştırılması ve kurumsal hafızanın güçlendirilmesidir. Diğer bir yol ise organizasyonun kendini yenileyerek ve canlandırarak aktif halde olmasıdır.</a:t>
            </a:r>
          </a:p>
          <a:p>
            <a:endParaRPr lang="tr-TR" dirty="0">
              <a:solidFill>
                <a:schemeClr val="tx1">
                  <a:lumMod val="95000"/>
                  <a:lumOff val="5000"/>
                </a:schemeClr>
              </a:solidFill>
            </a:endParaRPr>
          </a:p>
          <a:p>
            <a:r>
              <a:rPr lang="tr-TR" b="1" dirty="0">
                <a:solidFill>
                  <a:schemeClr val="tx1">
                    <a:lumMod val="95000"/>
                    <a:lumOff val="5000"/>
                  </a:schemeClr>
                </a:solidFill>
              </a:rPr>
              <a:t>Öğrenme Yeteneği:</a:t>
            </a:r>
            <a:r>
              <a:rPr lang="tr-TR" dirty="0">
                <a:solidFill>
                  <a:schemeClr val="tx1">
                    <a:lumMod val="95000"/>
                    <a:lumOff val="5000"/>
                  </a:schemeClr>
                </a:solidFill>
              </a:rPr>
              <a:t> Tüm çalışanlar için kendi deneyimlerinden iş arkadaşlarından müşterilerden rakiplerinden sürekli yeni şeyler öğrenmenin önemli ve çok değerli olduğu bilinmelidir.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9</a:t>
            </a:fld>
            <a:endParaRPr lang="tr-TR"/>
          </a:p>
        </p:txBody>
      </p:sp>
    </p:spTree>
    <p:extLst>
      <p:ext uri="{BB962C8B-B14F-4D97-AF65-F5344CB8AC3E}">
        <p14:creationId xmlns:p14="http://schemas.microsoft.com/office/powerpoint/2010/main" val="11762104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TotalTime>
  <Words>157</Words>
  <Application>Microsoft Office PowerPoint</Application>
  <PresentationFormat>Geniş ekran</PresentationFormat>
  <Paragraphs>47</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BİLGİ YÖNETİMİ İLKELERİ</vt:lpstr>
      <vt:lpstr> Bilgi Yönetiminin 10 Temel İlkesi</vt:lpstr>
      <vt:lpstr>PowerPoint Sunusu</vt:lpstr>
      <vt:lpstr>PowerPoint Sunusu</vt:lpstr>
      <vt:lpstr>  Bilgi Organizasyonu Olmak</vt:lpstr>
      <vt:lpstr>  Bilgi Organizasyonu Olmak</vt:lpstr>
      <vt:lpstr>PowerPoint Sunusu</vt:lpstr>
      <vt:lpstr>  Bilgi Organizasyonu Olmak</vt:lpstr>
      <vt:lpstr>  Bilgi Organizasyonu Olmak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5</cp:revision>
  <dcterms:created xsi:type="dcterms:W3CDTF">2020-02-22T14:31:07Z</dcterms:created>
  <dcterms:modified xsi:type="dcterms:W3CDTF">2020-04-30T14:15:04Z</dcterms:modified>
</cp:coreProperties>
</file>