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BD4078-E492-4CDC-9CCD-DB6A1FE5FF1C}" type="slidenum">
              <a:rPr lang="tr-TR" altLang="en-US" smtClean="0"/>
              <a:pPr/>
              <a:t>3</a:t>
            </a:fld>
            <a:endParaRPr lang="tr-TR" alt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F1530-A7F6-43E1-98EC-B09DAE241866}" type="slidenum">
              <a:rPr lang="tr-TR" altLang="en-US" smtClean="0">
                <a:latin typeface="Arial" charset="0"/>
              </a:rPr>
              <a:pPr/>
              <a:t>9</a:t>
            </a:fld>
            <a:endParaRPr lang="tr-TR" altLang="en-US">
              <a:latin typeface="Arial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AA91F-5267-4AFA-8681-7248ADC68B4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476250"/>
            <a:ext cx="5473700" cy="1719263"/>
          </a:xfrm>
        </p:spPr>
        <p:txBody>
          <a:bodyPr/>
          <a:lstStyle/>
          <a:p>
            <a:pPr eaLnBrk="1" hangingPunct="1"/>
            <a:r>
              <a:rPr lang="tr-TR" altLang="en-US" sz="2800" b="1">
                <a:latin typeface="Comic Sans MS" pitchFamily="66" charset="0"/>
              </a:rPr>
              <a:t>İşitme kaybının etyolojisi</a:t>
            </a:r>
            <a:endParaRPr lang="tr-TR" altLang="en-US" sz="480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569325" cy="31670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en-US" sz="1800">
              <a:latin typeface="Comic Sans MS" pitchFamily="66" charset="0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en-US" sz="4000">
              <a:latin typeface="Comic Sans MS" pitchFamily="66" charset="0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en-US" sz="3600">
              <a:latin typeface="Comic Sans MS" pitchFamily="66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68538" y="1700213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altLang="en-US">
              <a:latin typeface="Arial" charset="0"/>
            </a:endParaRPr>
          </a:p>
          <a:p>
            <a:endParaRPr lang="tr-TR" altLang="en-US">
              <a:latin typeface="Arial" charset="0"/>
            </a:endParaRPr>
          </a:p>
          <a:p>
            <a:endParaRPr lang="tr-TR" altLang="en-US">
              <a:latin typeface="Arial" charset="0"/>
            </a:endParaRPr>
          </a:p>
          <a:p>
            <a:endParaRPr lang="tr-TR" altLang="en-US">
              <a:latin typeface="Arial" charset="0"/>
            </a:endParaRPr>
          </a:p>
        </p:txBody>
      </p:sp>
      <p:pic>
        <p:nvPicPr>
          <p:cNvPr id="19461" name="Picture 5" descr="MCj040416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76250"/>
            <a:ext cx="15081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5288" y="6243638"/>
            <a:ext cx="86026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tr-TR" altLang="en-US">
                <a:latin typeface="Comic Sans MS" pitchFamily="66" charset="0"/>
              </a:rPr>
              <a:t>(Peckham CS, Hearing Impairment in Childhood, British Medical Bulletin, 1986.)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68313" y="2420938"/>
            <a:ext cx="8424862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10000"/>
              </a:lnSpc>
            </a:pPr>
            <a:r>
              <a:rPr lang="tr-TR" altLang="en-US" sz="3200">
                <a:solidFill>
                  <a:schemeClr val="tx2"/>
                </a:solidFill>
                <a:latin typeface="Comic Sans MS" pitchFamily="66" charset="0"/>
              </a:rPr>
              <a:t>% 30 Genetik, </a:t>
            </a:r>
          </a:p>
          <a:p>
            <a:pPr>
              <a:lnSpc>
                <a:spcPct val="210000"/>
              </a:lnSpc>
            </a:pPr>
            <a:r>
              <a:rPr lang="tr-TR" altLang="en-US" sz="3200">
                <a:solidFill>
                  <a:schemeClr val="tx2"/>
                </a:solidFill>
                <a:latin typeface="Comic Sans MS" pitchFamily="66" charset="0"/>
              </a:rPr>
              <a:t>% 30 Kazanılmış, </a:t>
            </a:r>
          </a:p>
          <a:p>
            <a:pPr>
              <a:lnSpc>
                <a:spcPct val="210000"/>
              </a:lnSpc>
            </a:pPr>
            <a:r>
              <a:rPr lang="tr-TR" altLang="en-US" sz="3200">
                <a:solidFill>
                  <a:schemeClr val="tx2"/>
                </a:solidFill>
                <a:latin typeface="Comic Sans MS" pitchFamily="66" charset="0"/>
              </a:rPr>
              <a:t>% 30 İdiopatik sebepler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en-US" sz="3600" b="1">
                <a:latin typeface="Comic Sans MS" pitchFamily="66" charset="0"/>
              </a:rPr>
              <a:t>İşitme kaybı başlangıç yaşına göre sınıflandırılabilir</a:t>
            </a:r>
            <a:endParaRPr lang="en-US" altLang="en-US" sz="360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5141913"/>
          </a:xfrm>
        </p:spPr>
        <p:txBody>
          <a:bodyPr rtlCol="0">
            <a:normAutofit fontScale="92500" lnSpcReduction="10000"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b="1" dirty="0">
                <a:latin typeface="Comic Sans MS" panose="030F0702030302020204" pitchFamily="66" charset="0"/>
              </a:rPr>
              <a:t>Prenatal (doğum öncesi) Dönem:</a:t>
            </a:r>
            <a:r>
              <a:rPr lang="tr-TR" dirty="0">
                <a:latin typeface="Comic Sans MS" panose="030F0702030302020204" pitchFamily="66" charset="0"/>
              </a:rPr>
              <a:t> Bu dönem annenin hamileliği sırasında geçirilen işitme kaybı risk faktörlerini kapsar.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b="1" dirty="0">
                <a:latin typeface="Comic Sans MS" panose="030F0702030302020204" pitchFamily="66" charset="0"/>
              </a:rPr>
              <a:t>Perinatal (doğum anı) Dönem:</a:t>
            </a:r>
            <a:r>
              <a:rPr lang="tr-TR" dirty="0">
                <a:latin typeface="Comic Sans MS" panose="030F0702030302020204" pitchFamily="66" charset="0"/>
              </a:rPr>
              <a:t> Bu dönem doğum sırasında meydana gelen işitme kaybı risk faktörlerini kapsar.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3000" dirty="0">
              <a:latin typeface="Comic Sans MS" panose="030F0702030302020204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b="1" dirty="0">
                <a:latin typeface="Comic Sans MS" panose="030F0702030302020204" pitchFamily="66" charset="0"/>
              </a:rPr>
              <a:t>Postnatal (doğum sonrası) Dönem:</a:t>
            </a:r>
            <a:r>
              <a:rPr lang="tr-TR" dirty="0">
                <a:latin typeface="Comic Sans MS" panose="030F0702030302020204" pitchFamily="66" charset="0"/>
              </a:rPr>
              <a:t> Bu dönem doğumdan sonra çocuğa ilişkin işitme kaybı risk faktörlerini kapsar.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MCj02505310000[1]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1125538"/>
            <a:ext cx="2592387" cy="3095625"/>
          </a:xfrm>
        </p:spPr>
      </p:pic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913"/>
            <a:ext cx="5832475" cy="3024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en-US" sz="4000" b="1" dirty="0">
                <a:latin typeface="Comic Sans MS" panose="030F0702030302020204" pitchFamily="66" charset="0"/>
              </a:rPr>
              <a:t>İşitme duyusu</a:t>
            </a:r>
            <a:r>
              <a:rPr lang="tr-TR" altLang="en-US" sz="4000" dirty="0">
                <a:latin typeface="Comic Sans MS" panose="030F0702030302020204" pitchFamily="66" charset="0"/>
              </a:rPr>
              <a:t>; </a:t>
            </a:r>
            <a:br>
              <a:rPr lang="en-US" altLang="en-US" sz="4000" dirty="0">
                <a:latin typeface="Comic Sans MS" panose="030F0702030302020204" pitchFamily="66" charset="0"/>
              </a:rPr>
            </a:br>
            <a:r>
              <a:rPr lang="tr-TR" altLang="en-US" sz="4000" dirty="0">
                <a:latin typeface="Comic Sans MS" panose="030F0702030302020204" pitchFamily="66" charset="0"/>
              </a:rPr>
              <a:t>ses olarak adlandırdığımız mekanik titreşimleri tanıma yeteneğidir. 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23850" y="4437063"/>
            <a:ext cx="86407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İşitme engeli; işitme duyarlılığının kişinin gelişim, uyum, özellikle iletişimdeki görevlerini yerine getirmesinde en büyük engeli oluşturur.</a:t>
            </a:r>
            <a:endParaRPr lang="tr-TR" altLang="en-US">
              <a:latin typeface="Comic Sans MS" pitchFamily="66" charset="0"/>
            </a:endParaRPr>
          </a:p>
          <a:p>
            <a:r>
              <a:rPr lang="tr-TR" alt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060575"/>
            <a:ext cx="5040313" cy="3960813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dirty="0"/>
              <a:t>	</a:t>
            </a:r>
            <a:endParaRPr lang="tr-TR" dirty="0"/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>
                <a:latin typeface="Comic Sans MS" panose="030F0702030302020204" pitchFamily="66" charset="0"/>
              </a:rPr>
              <a:t>Dil ve Konuşma  </a:t>
            </a:r>
          </a:p>
          <a:p>
            <a:pPr marL="1295400" lvl="2" indent="-381000" eaLnBrk="1" hangingPunct="1">
              <a:lnSpc>
                <a:spcPct val="90000"/>
              </a:lnSpc>
              <a:defRPr/>
            </a:pPr>
            <a:r>
              <a:rPr lang="tr-TR" sz="2800" dirty="0">
                <a:latin typeface="Comic Sans MS" panose="030F0702030302020204" pitchFamily="66" charset="0"/>
              </a:rPr>
              <a:t>Alıcı Dil </a:t>
            </a:r>
          </a:p>
          <a:p>
            <a:pPr marL="1295400" lvl="2" indent="-381000" eaLnBrk="1" hangingPunct="1">
              <a:lnSpc>
                <a:spcPct val="90000"/>
              </a:lnSpc>
              <a:defRPr/>
            </a:pPr>
            <a:r>
              <a:rPr lang="tr-TR" sz="2800" dirty="0">
                <a:latin typeface="Comic Sans MS" panose="030F0702030302020204" pitchFamily="66" charset="0"/>
              </a:rPr>
              <a:t>İfade edici dil </a:t>
            </a:r>
          </a:p>
          <a:p>
            <a:pPr marL="1295400" lvl="2" indent="-381000" eaLnBrk="1" hangingPunct="1">
              <a:lnSpc>
                <a:spcPct val="90000"/>
              </a:lnSpc>
              <a:defRPr/>
            </a:pPr>
            <a:r>
              <a:rPr lang="tr-TR" sz="2800" dirty="0">
                <a:latin typeface="Comic Sans MS" panose="030F0702030302020204" pitchFamily="66" charset="0"/>
              </a:rPr>
              <a:t>Artikülasyon, fonoloji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>
                <a:latin typeface="Comic Sans MS" panose="030F0702030302020204" pitchFamily="66" charset="0"/>
              </a:rPr>
              <a:t>Bilişsel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>
                <a:latin typeface="Comic Sans MS" panose="030F0702030302020204" pitchFamily="66" charset="0"/>
              </a:rPr>
              <a:t>Akademik 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>
                <a:latin typeface="Comic Sans MS" panose="030F0702030302020204" pitchFamily="66" charset="0"/>
              </a:rPr>
              <a:t>Duygusal 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>
                <a:latin typeface="Comic Sans MS" panose="030F0702030302020204" pitchFamily="66" charset="0"/>
              </a:rPr>
              <a:t>Sosyal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304212" cy="1200150"/>
          </a:xfrm>
        </p:spPr>
        <p:txBody>
          <a:bodyPr/>
          <a:lstStyle/>
          <a:p>
            <a:pPr algn="l" eaLnBrk="1" hangingPunct="1"/>
            <a:r>
              <a:rPr lang="tr-TR" altLang="en-US" sz="3200">
                <a:latin typeface="Comic Sans MS" pitchFamily="66" charset="0"/>
              </a:rPr>
              <a:t>İşitme kaybı, çocuğun gelişimsel  </a:t>
            </a:r>
            <a:br>
              <a:rPr lang="en-US" altLang="en-US" sz="3200">
                <a:latin typeface="Comic Sans MS" pitchFamily="66" charset="0"/>
              </a:rPr>
            </a:br>
            <a:r>
              <a:rPr lang="tr-TR" altLang="en-US" sz="3200">
                <a:latin typeface="Comic Sans MS" pitchFamily="66" charset="0"/>
              </a:rPr>
              <a:t>beceri</a:t>
            </a:r>
            <a:r>
              <a:rPr lang="en-US" altLang="en-US" sz="3200">
                <a:latin typeface="Comic Sans MS" pitchFamily="66" charset="0"/>
              </a:rPr>
              <a:t>lerini </a:t>
            </a:r>
            <a:r>
              <a:rPr lang="tr-TR" altLang="en-US" sz="3200">
                <a:latin typeface="Comic Sans MS" pitchFamily="66" charset="0"/>
              </a:rPr>
              <a:t>olumsuz yönde etkilemektedir.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925"/>
          </a:xfrm>
        </p:spPr>
        <p:txBody>
          <a:bodyPr/>
          <a:lstStyle/>
          <a:p>
            <a:pPr eaLnBrk="1" hangingPunct="1"/>
            <a:r>
              <a:rPr lang="tr-TR" altLang="en-US"/>
              <a:t>NASIL DUYARIZ ?</a:t>
            </a:r>
            <a:br>
              <a:rPr lang="tr-TR" altLang="en-US"/>
            </a:br>
            <a:endParaRPr lang="en-US" altLang="en-US"/>
          </a:p>
        </p:txBody>
      </p:sp>
      <p:pic>
        <p:nvPicPr>
          <p:cNvPr id="13315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005263"/>
            <a:ext cx="8569325" cy="2663825"/>
          </a:xfrm>
        </p:spPr>
      </p:pic>
      <p:sp>
        <p:nvSpPr>
          <p:cNvPr id="13316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950" y="1196975"/>
            <a:ext cx="8928100" cy="273685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/>
              <a:t>Ses titreşimleri kulak kepçesi tarafından toplanır ve kulak kanalına gönderilir.</a:t>
            </a:r>
            <a:endParaRPr lang="en-US" altLang="en-US" sz="200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/>
              <a:t>Ses dalgaları kulak zarında titreşime yol açar.</a:t>
            </a:r>
            <a:endParaRPr lang="en-US" altLang="en-US" sz="200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/>
              <a:t>Orta kulaktaki 3 adet kemikçik (çekiç, örs ve üzengi) bu titreşimleri yükseltir ve iç kulağın oval penceresine gönderir.</a:t>
            </a:r>
            <a:endParaRPr lang="en-US" altLang="en-US" sz="200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/>
              <a:t>İç kulakta bulunan tüy hücreleri bu titreşimleri alır, elektriksel uyaranlara dönüştürür.</a:t>
            </a:r>
            <a:endParaRPr lang="en-US" altLang="en-US" sz="200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/>
              <a:t>Tüy hücrelerinden gelen bu elektriksel uyaranlar işitme siniri aracılığı ile beyne iletilir. Beyin bu sinyalleri analiz eder ve yorumlar </a:t>
            </a:r>
            <a:endParaRPr lang="en-US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7813"/>
            <a:ext cx="7067550" cy="163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altLang="en-US" sz="2400" b="1">
                <a:solidFill>
                  <a:srgbClr val="000099"/>
                </a:solidFill>
              </a:rPr>
              <a:t>İşitme kaybı :</a:t>
            </a:r>
            <a:r>
              <a:rPr lang="tr-TR" altLang="en-US" sz="2400">
                <a:solidFill>
                  <a:srgbClr val="000099"/>
                </a:solidFill>
              </a:rPr>
              <a:t> Normal işitme aralığının dışında işitsel yapı ve işitsel fonksiyonda kötüleşme şeklinde tanımlanmaktadır.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569325" cy="424815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tr-TR" altLang="en-US" sz="2800">
                <a:latin typeface="Comic Sans MS" pitchFamily="66" charset="0"/>
              </a:rPr>
              <a:t>Yapılan testlerle, işitme kaybının derecesi belirlenir. Çocuklarda normal işitme seviyesi -10-15 dB arasındadır, işitme kaybının seviyesi; çok hafiften çok ileri derecelere kadar değişmektedir.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12969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/>
          </p:nvPr>
        </p:nvGraphicFramePr>
        <p:xfrm>
          <a:off x="457200" y="1125538"/>
          <a:ext cx="8229600" cy="525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396">
                <a:tc>
                  <a:txBody>
                    <a:bodyPr/>
                    <a:lstStyle/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İşitme kaybı dereceleri 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İşitme kaybı aralığı (dB HL)</a:t>
                      </a:r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Normal İşitme	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-10 – 15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Çok hafif derecede işitme kaybı 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16 – 25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Hafif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/>
                        <a:t>26 – 40 dB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tr-TR" altLang="en-US" sz="1800" dirty="0"/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Orta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/>
                        <a:t>41 – 55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Orta-ileri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/>
                        <a:t>56 – 70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İleri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/>
                        <a:t>71 – 90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Çok ileri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/>
                        <a:t>91 db ve üstü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391" name="TextBox 1"/>
          <p:cNvSpPr txBox="1">
            <a:spLocks noChangeArrowheads="1"/>
          </p:cNvSpPr>
          <p:nvPr/>
        </p:nvSpPr>
        <p:spPr bwMode="auto">
          <a:xfrm>
            <a:off x="250825" y="404813"/>
            <a:ext cx="8642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2800" b="1">
                <a:latin typeface="Comic Sans MS" pitchFamily="66" charset="0"/>
              </a:rPr>
              <a:t>Derecesine göre işitme kaybının sınıflandırılması</a:t>
            </a:r>
            <a:endParaRPr lang="en-US" altLang="en-US" sz="28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altLang="en-US" sz="3600" b="1">
                <a:latin typeface="Comic Sans MS" pitchFamily="66" charset="0"/>
              </a:rPr>
              <a:t>İşitme kaybının tipine göre yapılan sınıflandırma</a:t>
            </a:r>
            <a:endParaRPr lang="en-US" altLang="en-US" sz="3600" b="1">
              <a:latin typeface="Comic Sans MS" pitchFamily="66" charset="0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tr-TR" altLang="en-US" sz="280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altLang="en-US" sz="2800">
                <a:latin typeface="Comic Sans MS" pitchFamily="66" charset="0"/>
              </a:rPr>
              <a:t>İletim Tipi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>
                <a:latin typeface="Comic Sans MS" pitchFamily="66" charset="0"/>
              </a:rPr>
              <a:t>Mixt Tip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>
                <a:latin typeface="Comic Sans MS" pitchFamily="66" charset="0"/>
              </a:rPr>
              <a:t>Sensorinöral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>
                <a:latin typeface="Comic Sans MS" pitchFamily="66" charset="0"/>
              </a:rPr>
              <a:t>Sentral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>
                <a:latin typeface="Comic Sans MS" pitchFamily="66" charset="0"/>
              </a:rPr>
              <a:t>Fonksiyonel işitme kayıpları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8712200" cy="14033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en-US" b="1" dirty="0">
                <a:latin typeface="Comic Sans MS" panose="030F0702030302020204" pitchFamily="66" charset="0"/>
              </a:rPr>
            </a:br>
            <a:r>
              <a:rPr lang="tr-TR" b="1" dirty="0">
                <a:latin typeface="Comic Sans MS" panose="030F0702030302020204" pitchFamily="66" charset="0"/>
              </a:rPr>
              <a:t>Konuşmayı kazanma dönemine göre işitme kaybının </a:t>
            </a:r>
            <a:r>
              <a:rPr lang="en-US" b="1" dirty="0">
                <a:latin typeface="Comic Sans MS" panose="030F0702030302020204" pitchFamily="66" charset="0"/>
              </a:rPr>
              <a:t>s</a:t>
            </a:r>
            <a:r>
              <a:rPr lang="tr-TR" b="1" dirty="0">
                <a:latin typeface="Comic Sans MS" panose="030F0702030302020204" pitchFamily="66" charset="0"/>
              </a:rPr>
              <a:t>ınıflandırılması</a:t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913"/>
          </a:xfrm>
        </p:spPr>
        <p:txBody>
          <a:bodyPr/>
          <a:lstStyle/>
          <a:p>
            <a:pPr eaLnBrk="1" hangingPunct="1"/>
            <a:r>
              <a:rPr lang="tr-TR" altLang="en-US" sz="2400" b="1">
                <a:latin typeface="Comic Sans MS" pitchFamily="66" charset="0"/>
              </a:rPr>
              <a:t>Prelingual İ</a:t>
            </a:r>
            <a:r>
              <a:rPr lang="en-US" altLang="en-US" sz="2400" b="1">
                <a:latin typeface="Comic Sans MS" pitchFamily="66" charset="0"/>
              </a:rPr>
              <a:t>K</a:t>
            </a:r>
            <a:r>
              <a:rPr lang="tr-TR" altLang="en-US" sz="2400" b="1">
                <a:latin typeface="Comic Sans MS" pitchFamily="66" charset="0"/>
              </a:rPr>
              <a:t>:</a:t>
            </a:r>
            <a:r>
              <a:rPr lang="tr-TR" altLang="en-US" sz="2400">
                <a:latin typeface="Comic Sans MS" pitchFamily="66" charset="0"/>
              </a:rPr>
              <a:t> Dilin karakteristik özelliklerini öğrenmeden önce meydana gelen işitme kayıplarıdır. İşitme kaybı doğuştan olabileceği gibi dili kazanmadan önce meydana gelebilir (0-2 yaş) .</a:t>
            </a:r>
          </a:p>
          <a:p>
            <a:pPr eaLnBrk="1" hangingPunct="1"/>
            <a:endParaRPr lang="en-US" altLang="en-US" sz="2400">
              <a:latin typeface="Comic Sans MS" pitchFamily="66" charset="0"/>
            </a:endParaRPr>
          </a:p>
          <a:p>
            <a:pPr eaLnBrk="1" hangingPunct="1"/>
            <a:r>
              <a:rPr lang="tr-TR" altLang="en-US" sz="2400" b="1">
                <a:latin typeface="Comic Sans MS" pitchFamily="66" charset="0"/>
              </a:rPr>
              <a:t>Perilingual İ</a:t>
            </a:r>
            <a:r>
              <a:rPr lang="en-US" altLang="en-US" sz="2400" b="1">
                <a:latin typeface="Comic Sans MS" pitchFamily="66" charset="0"/>
              </a:rPr>
              <a:t>K</a:t>
            </a:r>
            <a:r>
              <a:rPr lang="tr-TR" altLang="en-US" sz="2400" b="1">
                <a:latin typeface="Comic Sans MS" pitchFamily="66" charset="0"/>
              </a:rPr>
              <a:t>:  </a:t>
            </a:r>
            <a:r>
              <a:rPr lang="tr-TR" altLang="en-US" sz="2400">
                <a:latin typeface="Comic Sans MS" pitchFamily="66" charset="0"/>
              </a:rPr>
              <a:t>Çocuk konuşmaya başladıktan sonra ancak dil gelişimini tamamlamadan önce meydana gelen işitme kaybıdır; yaş grubu 2-6 yaş olarak kabul edilebilir.</a:t>
            </a:r>
          </a:p>
          <a:p>
            <a:pPr eaLnBrk="1" hangingPunct="1"/>
            <a:endParaRPr lang="en-US" altLang="en-US" sz="2400">
              <a:latin typeface="Comic Sans MS" pitchFamily="66" charset="0"/>
            </a:endParaRPr>
          </a:p>
          <a:p>
            <a:pPr eaLnBrk="1" hangingPunct="1"/>
            <a:r>
              <a:rPr lang="tr-TR" altLang="en-US" sz="2400" b="1">
                <a:latin typeface="Comic Sans MS" pitchFamily="66" charset="0"/>
              </a:rPr>
              <a:t>Postlingual İ</a:t>
            </a:r>
            <a:r>
              <a:rPr lang="en-US" altLang="en-US" sz="2400" b="1">
                <a:latin typeface="Comic Sans MS" pitchFamily="66" charset="0"/>
              </a:rPr>
              <a:t>K</a:t>
            </a:r>
            <a:r>
              <a:rPr lang="tr-TR" altLang="en-US" sz="2400" b="1">
                <a:latin typeface="Comic Sans MS" pitchFamily="66" charset="0"/>
              </a:rPr>
              <a:t>:</a:t>
            </a:r>
            <a:r>
              <a:rPr lang="tr-TR" altLang="en-US" sz="2400">
                <a:latin typeface="Comic Sans MS" pitchFamily="66" charset="0"/>
              </a:rPr>
              <a:t> Dil ve konuşma gelişimi tamamlandıktan (6 yaşından) sonra çocuk ve yetişkinlerde meydana gelen işitme kaybıdır.</a:t>
            </a:r>
            <a:endParaRPr lang="en-US" altLang="en-US" sz="2400">
              <a:latin typeface="Comic Sans MS" pitchFamily="66" charset="0"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60350"/>
            <a:ext cx="8229600" cy="1223963"/>
          </a:xfrm>
        </p:spPr>
        <p:txBody>
          <a:bodyPr/>
          <a:lstStyle/>
          <a:p>
            <a:pPr eaLnBrk="1" hangingPunct="1"/>
            <a:r>
              <a:rPr lang="tr-TR" altLang="en-US" sz="3200" b="1">
                <a:solidFill>
                  <a:schemeClr val="folHlink"/>
                </a:solidFill>
                <a:latin typeface="Comic Sans MS" pitchFamily="66" charset="0"/>
              </a:rPr>
              <a:t>Oluş Nedenine Göre İşitme Kaybının Sınıflandırılması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62138"/>
            <a:ext cx="3754438" cy="4829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en-US" sz="2400" b="1">
                <a:latin typeface="Comic Sans MS" pitchFamily="66" charset="0"/>
              </a:rPr>
              <a:t>A-Çevresel nedenli işitme kaybı;</a:t>
            </a:r>
          </a:p>
          <a:p>
            <a:pPr eaLnBrk="1" hangingPunct="1">
              <a:buFontTx/>
              <a:buNone/>
            </a:pPr>
            <a:endParaRPr lang="tr-TR" altLang="en-US" sz="2400" b="1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tr-TR" altLang="en-US" sz="1300">
                <a:latin typeface="Comic Sans MS" pitchFamily="66" charset="0"/>
              </a:rPr>
              <a:t>     </a:t>
            </a:r>
            <a:r>
              <a:rPr lang="tr-TR" altLang="en-US" sz="2000">
                <a:latin typeface="Comic Sans MS" pitchFamily="66" charset="0"/>
              </a:rPr>
              <a:t>a. Rubella, sitomegalovirüs gibi terotolojik ajanlar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en-US" sz="2000">
                <a:latin typeface="Comic Sans MS" pitchFamily="66" charset="0"/>
              </a:rPr>
              <a:t>   b. Menenjit ve kabakulak gibi enfeksiyonlar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en-US" sz="2000">
                <a:latin typeface="Comic Sans MS" pitchFamily="66" charset="0"/>
              </a:rPr>
              <a:t>   c. Ototoksik ilaçlar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en-US" sz="2000">
                <a:latin typeface="Comic Sans MS" pitchFamily="66" charset="0"/>
              </a:rPr>
              <a:t>   d. Akustik travma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en-US" sz="2000">
                <a:latin typeface="Comic Sans MS" pitchFamily="66" charset="0"/>
              </a:rPr>
              <a:t>   e. Erken doğum 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tr-TR" altLang="en-US" sz="2000">
                <a:latin typeface="Comic Sans MS" pitchFamily="66" charset="0"/>
              </a:rPr>
              <a:t>   f. Düşük doğum ağırlığı</a:t>
            </a:r>
          </a:p>
          <a:p>
            <a:pPr eaLnBrk="1" hangingPunct="1">
              <a:buFontTx/>
              <a:buNone/>
            </a:pPr>
            <a:endParaRPr lang="tr-TR" altLang="en-US" sz="2000">
              <a:latin typeface="Comic Sans MS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95825" y="857250"/>
            <a:ext cx="405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202113" y="1841500"/>
            <a:ext cx="4762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2400" b="1">
                <a:latin typeface="Comic Sans MS" pitchFamily="66" charset="0"/>
              </a:rPr>
              <a:t>B-Genetik nedenli işitme kayıpları;</a:t>
            </a:r>
          </a:p>
          <a:p>
            <a:endParaRPr lang="tr-TR" altLang="en-US" sz="2400" b="1">
              <a:latin typeface="Comic Sans MS" pitchFamily="66" charset="0"/>
            </a:endParaRPr>
          </a:p>
          <a:p>
            <a:r>
              <a:rPr lang="tr-TR" altLang="en-US" sz="2000">
                <a:latin typeface="Comic Sans MS" pitchFamily="66" charset="0"/>
              </a:rPr>
              <a:t>I. Fenotipe yansımasına göre;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    a. Sendromik işitme kaybı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    b. Sendromik olmayan işitme kaybı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II. Kalıtım şekline göre;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    a. Tek genli kalıtım: Otozomal Dominant, otozomal resesif, X’e bağlı, Mitokondrial</a:t>
            </a:r>
          </a:p>
          <a:p>
            <a:pPr>
              <a:lnSpc>
                <a:spcPct val="120000"/>
              </a:lnSpc>
            </a:pPr>
            <a:r>
              <a:rPr lang="tr-TR" altLang="en-US" sz="2000">
                <a:latin typeface="Comic Sans MS" pitchFamily="66" charset="0"/>
              </a:rPr>
              <a:t>    b. Çok genli kalıtım: Kromozom anomalileri, oligogenik kalıtım.</a:t>
            </a:r>
          </a:p>
          <a:p>
            <a:pPr>
              <a:lnSpc>
                <a:spcPct val="120000"/>
              </a:lnSpc>
            </a:pPr>
            <a:r>
              <a:rPr lang="tr-TR" altLang="en-US" sz="2000">
                <a:latin typeface="Comic Sans MS" pitchFamily="66" charset="0"/>
              </a:rPr>
              <a:t>    c. Multifaktoriyel kalıtım.     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5288" y="60928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i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873</Words>
  <Application>Microsoft Office PowerPoint</Application>
  <PresentationFormat>Ekran Gösterisi (4:3)</PresentationFormat>
  <Paragraphs>98</Paragraphs>
  <Slides>12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Verdana</vt:lpstr>
      <vt:lpstr>Wingdings</vt:lpstr>
      <vt:lpstr>Ofis Teması</vt:lpstr>
      <vt:lpstr>Grafik</vt:lpstr>
      <vt:lpstr> CGM312 DİL VE KONUŞMA BOZUKLUKLARI Çocuk Gelişimi Yrd. Doç. Suna YILMAZ</vt:lpstr>
      <vt:lpstr>İşitme duyusu;  ses olarak adlandırdığımız mekanik titreşimleri tanıma yeteneğidir. </vt:lpstr>
      <vt:lpstr>İşitme kaybı, çocuğun gelişimsel   becerilerini olumsuz yönde etkilemektedir. </vt:lpstr>
      <vt:lpstr>NASIL DUYARIZ ? </vt:lpstr>
      <vt:lpstr>İşitme kaybı : Normal işitme aralığının dışında işitsel yapı ve işitsel fonksiyonda kötüleşme şeklinde tanımlanmaktadır.</vt:lpstr>
      <vt:lpstr>PowerPoint Sunusu</vt:lpstr>
      <vt:lpstr>İşitme kaybının tipine göre yapılan sınıflandırma</vt:lpstr>
      <vt:lpstr> Konuşmayı kazanma dönemine göre işitme kaybının sınıflandırılması </vt:lpstr>
      <vt:lpstr>Oluş Nedenine Göre İşitme Kaybının Sınıflandırılması</vt:lpstr>
      <vt:lpstr>İşitme kaybının etyolojisi</vt:lpstr>
      <vt:lpstr>İşitme kaybı başlangıç yaşına göre sınıflandırılabilir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6</cp:revision>
  <dcterms:created xsi:type="dcterms:W3CDTF">2019-03-14T14:20:54Z</dcterms:created>
  <dcterms:modified xsi:type="dcterms:W3CDTF">2021-12-06T04:55:54Z</dcterms:modified>
</cp:coreProperties>
</file>