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>
      <p:cViewPr varScale="1">
        <p:scale>
          <a:sx n="59" d="100"/>
          <a:sy n="59" d="100"/>
        </p:scale>
        <p:origin x="24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17.04.2020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Anamnez</a:t>
            </a:r>
            <a:r>
              <a:rPr lang="tr-TR" dirty="0" smtClean="0"/>
              <a:t> ve muayene sırasında yardımcı personelin görevleri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Doç. Dr. M. Hakan KURT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9057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Tıbbi </a:t>
            </a:r>
            <a:r>
              <a:rPr lang="tr-TR" dirty="0" err="1" smtClean="0"/>
              <a:t>anamnez</a:t>
            </a:r>
            <a:r>
              <a:rPr lang="tr-TR" dirty="0" smtClean="0"/>
              <a:t> soruları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Hastanın tıbbi durumunun ortaya çıkarılması amacıyla sorulan sorulardır. </a:t>
            </a:r>
          </a:p>
          <a:p>
            <a:r>
              <a:rPr lang="tr-TR" dirty="0" smtClean="0"/>
              <a:t>Temel amaç; hastanın </a:t>
            </a:r>
            <a:r>
              <a:rPr lang="tr-TR" dirty="0" err="1" smtClean="0"/>
              <a:t>dental</a:t>
            </a:r>
            <a:r>
              <a:rPr lang="tr-TR" dirty="0" smtClean="0"/>
              <a:t> tedavi planını etkileyebilecek ya da tedavi sırasında sorun oluşturabilecek sistemik hastalıkları olup olmadığının öğrenilmesidir.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47141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Tıbbi </a:t>
            </a:r>
            <a:r>
              <a:rPr lang="tr-TR" dirty="0" err="1" smtClean="0"/>
              <a:t>anamnez</a:t>
            </a:r>
            <a:r>
              <a:rPr lang="tr-TR" dirty="0" smtClean="0"/>
              <a:t> alınırken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412776"/>
            <a:ext cx="8640960" cy="5445224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Hastada tüm sistemlere ait hastalıkları olup olmadığı sorulmalıdır. </a:t>
            </a:r>
          </a:p>
          <a:p>
            <a:r>
              <a:rPr lang="tr-TR" dirty="0"/>
              <a:t>Hastanede uzun süre kalmasını veya uzun süreli tedavi gerektiren bir hastalığı olup olmadığı sorulur. </a:t>
            </a:r>
          </a:p>
          <a:p>
            <a:r>
              <a:rPr lang="tr-TR" dirty="0"/>
              <a:t>Devamlı kullandığı ilaçlar sorulur</a:t>
            </a:r>
            <a:r>
              <a:rPr lang="tr-TR" dirty="0" smtClean="0"/>
              <a:t>.</a:t>
            </a:r>
          </a:p>
          <a:p>
            <a:r>
              <a:rPr lang="tr-TR" dirty="0" smtClean="0"/>
              <a:t>Hastada var olan bir hastalık belirlendiğinde diş tedavilerini etkileyip etkilemediğini öğrenmek için daha detaylı sorular sorulmalıdır. </a:t>
            </a:r>
          </a:p>
          <a:p>
            <a:r>
              <a:rPr lang="tr-TR" dirty="0" smtClean="0"/>
              <a:t>Tıbbi </a:t>
            </a:r>
            <a:r>
              <a:rPr lang="tr-TR" dirty="0" err="1" smtClean="0"/>
              <a:t>anamnezde</a:t>
            </a:r>
            <a:r>
              <a:rPr lang="tr-TR" dirty="0" smtClean="0"/>
              <a:t> elde edilen tüm bilgiler </a:t>
            </a:r>
            <a:r>
              <a:rPr lang="tr-TR" dirty="0" err="1" smtClean="0"/>
              <a:t>anamnez</a:t>
            </a:r>
            <a:r>
              <a:rPr lang="tr-TR" dirty="0" smtClean="0"/>
              <a:t> formuna kaydedilmelidir.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3580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Dental</a:t>
            </a:r>
            <a:r>
              <a:rPr lang="tr-TR" dirty="0" smtClean="0"/>
              <a:t> </a:t>
            </a:r>
            <a:r>
              <a:rPr lang="tr-TR" dirty="0" err="1" smtClean="0"/>
              <a:t>anamnez</a:t>
            </a:r>
            <a:r>
              <a:rPr lang="tr-TR" dirty="0" smtClean="0"/>
              <a:t> alınırken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5141168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Hastanın daha önce hangi diş hekimi veya klinikleri hangi sıklıkta ziyaret ettiği sorulur.</a:t>
            </a:r>
          </a:p>
          <a:p>
            <a:r>
              <a:rPr lang="tr-TR" dirty="0" smtClean="0"/>
              <a:t>Daha önce ne tür </a:t>
            </a:r>
            <a:r>
              <a:rPr lang="tr-TR" dirty="0" err="1" smtClean="0"/>
              <a:t>dental</a:t>
            </a:r>
            <a:r>
              <a:rPr lang="tr-TR" dirty="0" smtClean="0"/>
              <a:t> tedavileri yaptırdığı sorulur.</a:t>
            </a:r>
          </a:p>
          <a:p>
            <a:r>
              <a:rPr lang="tr-TR" dirty="0" smtClean="0"/>
              <a:t>Oral hijyen durumuna ait sorular (günde kaç kez diş fırçaladığı, ağız bakım ürünleri kullanımı, hangi macun ve diş fırçasını kullandığı gibi) sorulur.</a:t>
            </a:r>
          </a:p>
          <a:p>
            <a:r>
              <a:rPr lang="tr-TR" dirty="0" smtClean="0"/>
              <a:t>Diş sıkma veya diş gıcırdatma gibi bir </a:t>
            </a:r>
            <a:r>
              <a:rPr lang="tr-TR" dirty="0" err="1" smtClean="0"/>
              <a:t>bir</a:t>
            </a:r>
            <a:r>
              <a:rPr lang="tr-TR" dirty="0" smtClean="0"/>
              <a:t> fonksiyon dışı hareketinin olup olmadığı sorulur.</a:t>
            </a:r>
          </a:p>
          <a:p>
            <a:r>
              <a:rPr lang="tr-TR" dirty="0" smtClean="0"/>
              <a:t>Alkol ve sigara alışkanlığı sorulur.</a:t>
            </a:r>
          </a:p>
          <a:p>
            <a:r>
              <a:rPr lang="tr-TR" dirty="0" smtClean="0"/>
              <a:t>Uygulanacak tedavilerden beklentisi sorulur.</a:t>
            </a:r>
          </a:p>
          <a:p>
            <a:r>
              <a:rPr lang="tr-TR" dirty="0" smtClean="0"/>
              <a:t>Önceki tedavilerinin kayıtlarının olup olmadığı sorulur.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1075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Ailevi ve sosyal hikayesi alınırken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Ailesinde hemofili gibi kalıtsal bir hastalık</a:t>
            </a:r>
          </a:p>
          <a:p>
            <a:r>
              <a:rPr lang="tr-TR" dirty="0" err="1" smtClean="0"/>
              <a:t>Diabet</a:t>
            </a:r>
            <a:r>
              <a:rPr lang="tr-TR" dirty="0" smtClean="0"/>
              <a:t> gibi ortaya çıkmasında ailevi bir yatkınlığın olduğu bir hastalık</a:t>
            </a:r>
          </a:p>
          <a:p>
            <a:r>
              <a:rPr lang="tr-TR" dirty="0" smtClean="0"/>
              <a:t>Bir arada yaşadığı aile fertlerinde geçirilmiş veya halen aktif geçirilen bulaşıcı bir hastalık</a:t>
            </a:r>
          </a:p>
          <a:p>
            <a:r>
              <a:rPr lang="tr-TR" dirty="0" smtClean="0"/>
              <a:t>Eğitim durumu, mesleği, aile yapısı, alışkanlıkları sosyoekonomik yapısını gösterir.</a:t>
            </a:r>
          </a:p>
          <a:p>
            <a:r>
              <a:rPr lang="tr-TR" dirty="0" smtClean="0"/>
              <a:t>Bireyin sosyoekonomik yapısının öğrenilmesi tedavilere uyumu, beklentisi, tercihlerinin belirlenmesi ve </a:t>
            </a:r>
            <a:r>
              <a:rPr lang="tr-TR" smtClean="0"/>
              <a:t>planlama açısından önemlidir.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5862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Klinik muayene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Muayene, hasta kliniğe girdiği anda başlar</a:t>
            </a:r>
          </a:p>
          <a:p>
            <a:r>
              <a:rPr lang="tr-TR" dirty="0" smtClean="0"/>
              <a:t>Diş hekimliğinde ağız içi ve ağız dışı muayene vardır</a:t>
            </a:r>
          </a:p>
          <a:p>
            <a:r>
              <a:rPr lang="tr-TR" dirty="0" smtClean="0"/>
              <a:t>Hastanın yaşamsal bulguları da kontrol edilir.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2875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Muayene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İnspeksiyon</a:t>
            </a:r>
            <a:r>
              <a:rPr lang="tr-TR" dirty="0" smtClean="0"/>
              <a:t>: gözle muayene</a:t>
            </a:r>
          </a:p>
          <a:p>
            <a:r>
              <a:rPr lang="tr-TR" dirty="0" err="1" smtClean="0"/>
              <a:t>Diaskopi</a:t>
            </a:r>
            <a:r>
              <a:rPr lang="tr-TR" dirty="0" smtClean="0"/>
              <a:t>: dokuya camla bastırılarak yapılan muayene</a:t>
            </a:r>
          </a:p>
          <a:p>
            <a:r>
              <a:rPr lang="tr-TR" dirty="0" err="1" smtClean="0"/>
              <a:t>Palpasyon</a:t>
            </a:r>
            <a:r>
              <a:rPr lang="tr-TR" dirty="0" smtClean="0"/>
              <a:t>: elle yapılan fiziki muayene</a:t>
            </a:r>
          </a:p>
          <a:p>
            <a:r>
              <a:rPr lang="tr-TR" dirty="0" smtClean="0"/>
              <a:t>Perküsyon: vurarak yapılan muayene</a:t>
            </a:r>
          </a:p>
          <a:p>
            <a:r>
              <a:rPr lang="tr-TR" dirty="0" err="1" smtClean="0"/>
              <a:t>Oskültasyon</a:t>
            </a:r>
            <a:r>
              <a:rPr lang="tr-TR" dirty="0" smtClean="0"/>
              <a:t>: dinleyerek yapılan muayene</a:t>
            </a:r>
          </a:p>
          <a:p>
            <a:r>
              <a:rPr lang="tr-TR" dirty="0" err="1"/>
              <a:t>A</a:t>
            </a:r>
            <a:r>
              <a:rPr lang="tr-TR" dirty="0" err="1" smtClean="0"/>
              <a:t>spirasyon</a:t>
            </a:r>
            <a:r>
              <a:rPr lang="tr-TR" dirty="0" smtClean="0"/>
              <a:t>: sıvı içeren lezyonlara iğne ile girip içeriğinin çekilmesi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87303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Fonksiyonun değerlendirilmesi: dokuların işlevlerinin, oluşturdukları salgılar gibi fonksiyonel sonuçları açısından değerlendirme</a:t>
            </a:r>
          </a:p>
          <a:p>
            <a:r>
              <a:rPr lang="tr-TR" dirty="0" smtClean="0"/>
              <a:t>Ağız içi muayene: dişler, dişetleri, dil, ağız tabanı, damak, yanak, dudaklar ve ilgili anatomik yapıların muayenesidir. </a:t>
            </a:r>
          </a:p>
          <a:p>
            <a:r>
              <a:rPr lang="tr-TR" dirty="0" smtClean="0"/>
              <a:t>Ağız içi muayene aydınlık ortamda, ayna ve </a:t>
            </a:r>
            <a:r>
              <a:rPr lang="tr-TR" dirty="0" err="1" smtClean="0"/>
              <a:t>sond</a:t>
            </a:r>
            <a:r>
              <a:rPr lang="tr-TR" dirty="0" smtClean="0"/>
              <a:t> kullanılarak diş üzerindeki eklentiler uzaklaştırıldıktan sonra tükürük izolasyonu sağlanarak yapılır.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8921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Ağız dışı muayene: baş ve yüz, gözler, kulak, burun, çiğneme kasları, tükürük bezleri, lenf bezleri, </a:t>
            </a:r>
            <a:r>
              <a:rPr lang="tr-TR" dirty="0" err="1" smtClean="0"/>
              <a:t>paranazal</a:t>
            </a:r>
            <a:r>
              <a:rPr lang="tr-TR" dirty="0" smtClean="0"/>
              <a:t> sinüsler, boyun bölgesi, eller ve tırnaklar muayene edilir. amaç; yapısal ve fonksiyonel değişiklikleri tespit ederek bunların herhangi bir hastalıkla ilişkili olup olmadığını ortaya çıkarmaktır.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711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Yardımcı muayene teknikleri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99715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Radyografik muayene: hekim gerekli gördüğü durumlarda ağız içi ve ağız dışı teknikleri kullanarak hastanın radyolojik değerlendirmesini yapar. </a:t>
            </a:r>
          </a:p>
          <a:p>
            <a:r>
              <a:rPr lang="tr-TR" dirty="0" err="1" smtClean="0"/>
              <a:t>Pulpa</a:t>
            </a:r>
            <a:r>
              <a:rPr lang="tr-TR" dirty="0" smtClean="0"/>
              <a:t> testleri: dişlerin </a:t>
            </a:r>
            <a:r>
              <a:rPr lang="tr-TR" dirty="0" err="1" smtClean="0"/>
              <a:t>pulpasının</a:t>
            </a:r>
            <a:r>
              <a:rPr lang="tr-TR" dirty="0" smtClean="0"/>
              <a:t> kan desteğinin ve </a:t>
            </a:r>
            <a:r>
              <a:rPr lang="tr-TR" dirty="0" err="1" smtClean="0"/>
              <a:t>pulpa</a:t>
            </a:r>
            <a:r>
              <a:rPr lang="tr-TR" dirty="0" smtClean="0"/>
              <a:t> duyarlılığının değerlendirilmesini içerir. Termal testler, elektrikli </a:t>
            </a:r>
            <a:r>
              <a:rPr lang="tr-TR" dirty="0" err="1" smtClean="0"/>
              <a:t>pulpa</a:t>
            </a:r>
            <a:r>
              <a:rPr lang="tr-TR" dirty="0" smtClean="0"/>
              <a:t> testi, lazer </a:t>
            </a:r>
            <a:r>
              <a:rPr lang="tr-TR" dirty="0" err="1" smtClean="0"/>
              <a:t>doppler</a:t>
            </a:r>
            <a:r>
              <a:rPr lang="tr-TR" dirty="0" smtClean="0"/>
              <a:t> </a:t>
            </a:r>
            <a:r>
              <a:rPr lang="tr-TR" dirty="0" err="1" smtClean="0"/>
              <a:t>flovmetre</a:t>
            </a:r>
            <a:r>
              <a:rPr lang="tr-TR" dirty="0" smtClean="0"/>
              <a:t>, </a:t>
            </a:r>
            <a:r>
              <a:rPr lang="tr-TR" dirty="0" err="1" smtClean="0"/>
              <a:t>puls</a:t>
            </a:r>
            <a:r>
              <a:rPr lang="tr-TR" dirty="0" smtClean="0"/>
              <a:t> </a:t>
            </a:r>
            <a:r>
              <a:rPr lang="tr-TR" dirty="0" err="1" smtClean="0"/>
              <a:t>oksimetre</a:t>
            </a:r>
            <a:r>
              <a:rPr lang="tr-TR" dirty="0" smtClean="0"/>
              <a:t> gibi yöntemlerle yapılabilir.</a:t>
            </a:r>
          </a:p>
          <a:p>
            <a:r>
              <a:rPr lang="tr-TR" dirty="0" err="1" smtClean="0"/>
              <a:t>Pulpa</a:t>
            </a:r>
            <a:r>
              <a:rPr lang="tr-TR" dirty="0" smtClean="0"/>
              <a:t> testlerinden önce dişler pamuk rulo ile izole edilip hava spreyi ile iyice kurutulmalıdır.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79322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Her hastaya muayene sonrası yapılacak işlem, yapılmazsa hastanın ne gibi sorunlarla karşılaşacağı, alternatif tedaviler, işlem sırasında oluşabilecek komplikasyonlar ve işlem sonrası karşılaşılabilecek tablo hakkında detaylı bilgi verilir. </a:t>
            </a:r>
          </a:p>
          <a:p>
            <a:r>
              <a:rPr lang="tr-TR" dirty="0" smtClean="0"/>
              <a:t>Tüm bu konuşulanların yazılı olduğu, tarih atılmış, hekim tarafından imzalanmış aydınlatılmış onam formu imzalatılmalıdır.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2538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 ile sağlık kuruluşu arasındaki ilk ilişki tanışma ile başlar. </a:t>
            </a:r>
          </a:p>
          <a:p>
            <a:r>
              <a:rPr lang="tr-TR" dirty="0" smtClean="0"/>
              <a:t>Doğru iletişim ile muayene, tanı konulması ve tedavinin doğru yürütülmesi sağlanır. </a:t>
            </a:r>
          </a:p>
          <a:p>
            <a:r>
              <a:rPr lang="tr-TR" dirty="0" smtClean="0"/>
              <a:t>Hasta ile karşılıklı olarak yapılan tanışma sohbeti olan </a:t>
            </a:r>
            <a:r>
              <a:rPr lang="tr-TR" dirty="0" err="1" smtClean="0"/>
              <a:t>anamnez</a:t>
            </a:r>
            <a:r>
              <a:rPr lang="tr-TR" dirty="0" smtClean="0"/>
              <a:t> adındaki tanısal görüşme doğru iletişimin ilk adımıdır.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75736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Yardımcı personelin muayene sırasında görevleri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Diş hekimi yardımcısı; </a:t>
            </a:r>
          </a:p>
          <a:p>
            <a:r>
              <a:rPr lang="tr-TR" dirty="0" smtClean="0"/>
              <a:t>Hastanın </a:t>
            </a:r>
            <a:r>
              <a:rPr lang="tr-TR" dirty="0"/>
              <a:t>kliniğe kabulü,</a:t>
            </a:r>
          </a:p>
          <a:p>
            <a:r>
              <a:rPr lang="tr-TR" dirty="0"/>
              <a:t>Muayene takımlarının hazırlanması</a:t>
            </a:r>
            <a:endParaRPr lang="tr-TR" dirty="0" smtClean="0"/>
          </a:p>
          <a:p>
            <a:r>
              <a:rPr lang="tr-TR" dirty="0"/>
              <a:t>T</a:t>
            </a:r>
            <a:r>
              <a:rPr lang="tr-TR" dirty="0" smtClean="0"/>
              <a:t>üm kişisel kayıtların alınması, </a:t>
            </a:r>
          </a:p>
          <a:p>
            <a:r>
              <a:rPr lang="tr-TR" dirty="0" err="1"/>
              <a:t>A</a:t>
            </a:r>
            <a:r>
              <a:rPr lang="tr-TR" dirty="0" err="1" smtClean="0"/>
              <a:t>namnezin</a:t>
            </a:r>
            <a:r>
              <a:rPr lang="tr-TR" dirty="0" smtClean="0"/>
              <a:t> kaydedilmesi</a:t>
            </a:r>
            <a:r>
              <a:rPr lang="tr-TR" dirty="0"/>
              <a:t> </a:t>
            </a:r>
            <a:r>
              <a:rPr lang="tr-TR" dirty="0" smtClean="0"/>
              <a:t>sırasında hasta kartlarının hazırlanması,</a:t>
            </a:r>
          </a:p>
          <a:p>
            <a:r>
              <a:rPr lang="tr-TR" dirty="0" smtClean="0"/>
              <a:t>Bilgisayar ortamına verilerin aktarılması,</a:t>
            </a:r>
          </a:p>
          <a:p>
            <a:r>
              <a:rPr lang="tr-TR" dirty="0" smtClean="0"/>
              <a:t>Bilgisayar verilerinin korunması ve yedeklenmesi,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6070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Anamnez</a:t>
            </a:r>
            <a:r>
              <a:rPr lang="tr-TR" dirty="0"/>
              <a:t> </a:t>
            </a:r>
            <a:r>
              <a:rPr lang="tr-TR" dirty="0" smtClean="0"/>
              <a:t>alınmasında amaç; hastanın sağlığı, sorunları ve beklentileri ile ilgili bilgileri ortaya çıkarmak ve hasta ile sağlık personeli arasında ilk iletişimi sağlamaktır. </a:t>
            </a:r>
          </a:p>
          <a:p>
            <a:r>
              <a:rPr lang="tr-TR" dirty="0" err="1" smtClean="0"/>
              <a:t>Anamnezin</a:t>
            </a:r>
            <a:r>
              <a:rPr lang="tr-TR" dirty="0" smtClean="0"/>
              <a:t> doğru yürütülmesi için kontrolün hekimde olması gerekir. </a:t>
            </a:r>
          </a:p>
          <a:p>
            <a:r>
              <a:rPr lang="tr-TR" dirty="0" smtClean="0"/>
              <a:t>Görüşmenin yapılacağı yer hasta mahremiyetini sağlayacak şekilde ayrı bir mekan olarak düzenlenmelidir. </a:t>
            </a:r>
          </a:p>
        </p:txBody>
      </p:sp>
    </p:spTree>
    <p:extLst>
      <p:ext uri="{BB962C8B-B14F-4D97-AF65-F5344CB8AC3E}">
        <p14:creationId xmlns:p14="http://schemas.microsoft.com/office/powerpoint/2010/main" val="3924470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Diş hekimliğinde </a:t>
            </a:r>
            <a:r>
              <a:rPr lang="tr-TR" dirty="0" err="1" smtClean="0"/>
              <a:t>anamnezin</a:t>
            </a:r>
            <a:r>
              <a:rPr lang="tr-TR" dirty="0" smtClean="0"/>
              <a:t> iki boyutu vardır: hastanın genel durumu yani sistemik </a:t>
            </a:r>
            <a:r>
              <a:rPr lang="tr-TR" dirty="0" err="1" smtClean="0"/>
              <a:t>anamnez</a:t>
            </a:r>
            <a:r>
              <a:rPr lang="tr-TR" dirty="0" smtClean="0"/>
              <a:t> ve dişlere ait </a:t>
            </a:r>
            <a:r>
              <a:rPr lang="tr-TR" dirty="0" err="1" smtClean="0"/>
              <a:t>dental</a:t>
            </a:r>
            <a:r>
              <a:rPr lang="tr-TR" dirty="0" smtClean="0"/>
              <a:t> </a:t>
            </a:r>
            <a:r>
              <a:rPr lang="tr-TR" dirty="0" err="1" smtClean="0"/>
              <a:t>anamnez</a:t>
            </a:r>
            <a:endParaRPr lang="tr-TR" dirty="0" smtClean="0"/>
          </a:p>
          <a:p>
            <a:r>
              <a:rPr lang="tr-TR" dirty="0" smtClean="0"/>
              <a:t>Kliniğe başvuran hastanın tedavisi öncesinde sorunlarının nedeninin tam olarak saptanması gerekir. Tedavi planlamasının temelini oluşturan bu aşama TEŞHİS aşamasıdır.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1420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Teşhis; hastadan elde edilen sözlü bilgiler, muayene ve gerekli tanısal testlerin bir arada değerlendirilmesi ile yapılır. </a:t>
            </a:r>
          </a:p>
          <a:p>
            <a:r>
              <a:rPr lang="tr-TR" dirty="0" smtClean="0"/>
              <a:t>Diş hekimliğinde genellikle hastayı kliniğe getiren şikayet konusu ağrı gibi </a:t>
            </a:r>
            <a:r>
              <a:rPr lang="tr-TR" dirty="0" err="1" smtClean="0"/>
              <a:t>subjektif</a:t>
            </a:r>
            <a:r>
              <a:rPr lang="tr-TR" dirty="0" smtClean="0"/>
              <a:t> bir bulgudur. Bu bulgunun dikkatli incelenmemesi ardında yatan hastalığın kolaylıkla gözden kaçmasına neden olur.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1924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yüzden tedavi planından önce teşhis işlemi de bir plan dahilinde yapılmalıdır. </a:t>
            </a:r>
          </a:p>
          <a:p>
            <a:r>
              <a:rPr lang="tr-TR" dirty="0" smtClean="0"/>
              <a:t>Hastadan elde edilen tüm bilgiler kayıt altına alınarak bir araya getirilmeli ve kesin tanı bu bilgilerin sentezi ile elde edilmelidir.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106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Anamnez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Hastanın tıbbi geçmişi yani hikayesine </a:t>
            </a:r>
            <a:r>
              <a:rPr lang="tr-TR" dirty="0" err="1" smtClean="0"/>
              <a:t>anamnez</a:t>
            </a:r>
            <a:r>
              <a:rPr lang="tr-TR" dirty="0" smtClean="0"/>
              <a:t> denir.</a:t>
            </a:r>
          </a:p>
          <a:p>
            <a:r>
              <a:rPr lang="tr-TR" dirty="0" smtClean="0"/>
              <a:t>Sistemik </a:t>
            </a:r>
            <a:r>
              <a:rPr lang="tr-TR" dirty="0" err="1" smtClean="0"/>
              <a:t>anamnez</a:t>
            </a:r>
            <a:endParaRPr lang="tr-TR" dirty="0" smtClean="0"/>
          </a:p>
          <a:p>
            <a:r>
              <a:rPr lang="tr-TR" dirty="0" err="1" smtClean="0"/>
              <a:t>Dental</a:t>
            </a:r>
            <a:r>
              <a:rPr lang="tr-TR" dirty="0" smtClean="0"/>
              <a:t> </a:t>
            </a:r>
            <a:r>
              <a:rPr lang="tr-TR" dirty="0" err="1" smtClean="0"/>
              <a:t>anamnez</a:t>
            </a:r>
            <a:endParaRPr lang="tr-TR" dirty="0" smtClean="0"/>
          </a:p>
          <a:p>
            <a:r>
              <a:rPr lang="tr-TR" dirty="0" smtClean="0"/>
              <a:t>Hem geçmiş hem de güncel tedavileri kaydedilmelidir.</a:t>
            </a:r>
          </a:p>
          <a:p>
            <a:r>
              <a:rPr lang="tr-TR" dirty="0" err="1" smtClean="0"/>
              <a:t>Anamnez</a:t>
            </a:r>
            <a:r>
              <a:rPr lang="tr-TR" dirty="0" smtClean="0"/>
              <a:t> alınırken sağlık personeli anlayışlı, sabırlı ve yardıma hazır bir yaklaşımda olmalıdır.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2784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Anamnezin</a:t>
            </a:r>
            <a:r>
              <a:rPr lang="tr-TR" dirty="0" smtClean="0"/>
              <a:t> aşamaları:</a:t>
            </a:r>
          </a:p>
          <a:p>
            <a:r>
              <a:rPr lang="tr-TR" dirty="0" smtClean="0"/>
              <a:t>Hastaya kendinin tanıtılması ve yapılacak işlemin kısaca tanıtılması</a:t>
            </a:r>
          </a:p>
          <a:p>
            <a:r>
              <a:rPr lang="tr-TR" dirty="0" smtClean="0"/>
              <a:t>Hastanın adı soyadı, cinsiyeti, yaşı, mesleği, iletişim bilgileri, devamlı muayene olduğu başka bir hekim varsa ona ait bilgiler ve muayene tarihi kaydedilir.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6906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Kliniğe gelme sebebi yani şikayeti sorulur ve bizzat hastanın kendi sözleriyle kaydedilir.</a:t>
            </a:r>
          </a:p>
          <a:p>
            <a:r>
              <a:rPr lang="tr-TR" dirty="0" smtClean="0"/>
              <a:t>Hastanın şikayetinin geçmiş hikayesi kaydedilir. </a:t>
            </a:r>
          </a:p>
          <a:p>
            <a:r>
              <a:rPr lang="tr-TR" dirty="0" smtClean="0"/>
              <a:t>Klinik ve radyolojik muayene bulguları kaydedilir.</a:t>
            </a:r>
          </a:p>
          <a:p>
            <a:r>
              <a:rPr lang="tr-TR" dirty="0" smtClean="0"/>
              <a:t>Tüm bunların sonucunda elde edilen teşhis ve tedavi planlaması kaydedilir.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162839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901</Words>
  <Application>Microsoft Office PowerPoint</Application>
  <PresentationFormat>Ekran Gösterisi (4:3)</PresentationFormat>
  <Paragraphs>79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3" baseType="lpstr">
      <vt:lpstr>Arial</vt:lpstr>
      <vt:lpstr>Calibri</vt:lpstr>
      <vt:lpstr>Ofis Teması</vt:lpstr>
      <vt:lpstr>Anamnez ve muayene sırasında yardımcı personelin görevleri</vt:lpstr>
      <vt:lpstr>PowerPoint Sunusu</vt:lpstr>
      <vt:lpstr>PowerPoint Sunusu</vt:lpstr>
      <vt:lpstr>PowerPoint Sunusu</vt:lpstr>
      <vt:lpstr>PowerPoint Sunusu</vt:lpstr>
      <vt:lpstr>PowerPoint Sunusu</vt:lpstr>
      <vt:lpstr>Anamnez </vt:lpstr>
      <vt:lpstr>PowerPoint Sunusu</vt:lpstr>
      <vt:lpstr>PowerPoint Sunusu</vt:lpstr>
      <vt:lpstr>Tıbbi anamnez soruları</vt:lpstr>
      <vt:lpstr>Tıbbi anamnez alınırken </vt:lpstr>
      <vt:lpstr>Dental anamnez alınırken</vt:lpstr>
      <vt:lpstr>Ailevi ve sosyal hikayesi alınırken</vt:lpstr>
      <vt:lpstr>Klinik muayene</vt:lpstr>
      <vt:lpstr>Muayene yöntemleri</vt:lpstr>
      <vt:lpstr>PowerPoint Sunusu</vt:lpstr>
      <vt:lpstr>PowerPoint Sunusu</vt:lpstr>
      <vt:lpstr>Yardımcı muayene teknikleri</vt:lpstr>
      <vt:lpstr>PowerPoint Sunusu</vt:lpstr>
      <vt:lpstr>Yardımcı personelin muayene sırasında görevleri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Anamnez ve muayene sırasında yardımcı personelin görevleri</dc:title>
  <dc:creator>User</dc:creator>
  <cp:lastModifiedBy>Hakan Kurt</cp:lastModifiedBy>
  <cp:revision>12</cp:revision>
  <dcterms:created xsi:type="dcterms:W3CDTF">2019-02-25T06:30:34Z</dcterms:created>
  <dcterms:modified xsi:type="dcterms:W3CDTF">2020-04-17T09:17:04Z</dcterms:modified>
</cp:coreProperties>
</file>