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E26B9-CBBA-4B88-8C23-79AB214E075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D2F55-7191-4FF4-90D5-EA959B2236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2678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E26B9-CBBA-4B88-8C23-79AB214E075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D2F55-7191-4FF4-90D5-EA959B2236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176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E26B9-CBBA-4B88-8C23-79AB214E075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D2F55-7191-4FF4-90D5-EA959B2236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2465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E26B9-CBBA-4B88-8C23-79AB214E075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D2F55-7191-4FF4-90D5-EA959B2236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9148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E26B9-CBBA-4B88-8C23-79AB214E075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D2F55-7191-4FF4-90D5-EA959B2236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7858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E26B9-CBBA-4B88-8C23-79AB214E075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D2F55-7191-4FF4-90D5-EA959B2236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3910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E26B9-CBBA-4B88-8C23-79AB214E075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D2F55-7191-4FF4-90D5-EA959B2236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2656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E26B9-CBBA-4B88-8C23-79AB214E075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D2F55-7191-4FF4-90D5-EA959B2236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4915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E26B9-CBBA-4B88-8C23-79AB214E075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D2F55-7191-4FF4-90D5-EA959B2236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2120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E26B9-CBBA-4B88-8C23-79AB214E075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D2F55-7191-4FF4-90D5-EA959B2236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8812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E26B9-CBBA-4B88-8C23-79AB214E075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D2F55-7191-4FF4-90D5-EA959B2236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6716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E26B9-CBBA-4B88-8C23-79AB214E0756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D2F55-7191-4FF4-90D5-EA959B2236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7342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4600" y="2895600"/>
            <a:ext cx="7721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DNA </a:t>
            </a:r>
            <a:r>
              <a:rPr lang="tr-TR" altLang="tr-T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Isolation</a:t>
            </a:r>
            <a:r>
              <a:rPr lang="tr-TR" alt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Methods</a:t>
            </a:r>
            <a:endParaRPr lang="tr-TR" altLang="tr-TR" b="1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1856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DNA Isolation Methods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Easiest: direct use without isolation  </a:t>
            </a:r>
          </a:p>
          <a:p>
            <a:pPr eaLnBrk="1" hangingPunct="1"/>
            <a:r>
              <a:rPr lang="tr-TR" altLang="tr-TR" smtClean="0"/>
              <a:t>Boiling method</a:t>
            </a:r>
          </a:p>
          <a:p>
            <a:pPr eaLnBrk="1" hangingPunct="1"/>
            <a:r>
              <a:rPr lang="tr-TR" altLang="tr-TR" smtClean="0"/>
              <a:t>Phenol/chloroform extraction </a:t>
            </a:r>
          </a:p>
          <a:p>
            <a:pPr eaLnBrk="1" hangingPunct="1"/>
            <a:r>
              <a:rPr lang="tr-TR" altLang="tr-TR" smtClean="0"/>
              <a:t>Alcali-lysis method</a:t>
            </a:r>
          </a:p>
          <a:p>
            <a:pPr eaLnBrk="1" hangingPunct="1"/>
            <a:r>
              <a:rPr lang="tr-TR" altLang="tr-TR" smtClean="0"/>
              <a:t>Commercial kits according to instructions</a:t>
            </a:r>
          </a:p>
        </p:txBody>
      </p:sp>
    </p:spTree>
    <p:extLst>
      <p:ext uri="{BB962C8B-B14F-4D97-AF65-F5344CB8AC3E}">
        <p14:creationId xmlns:p14="http://schemas.microsoft.com/office/powerpoint/2010/main" val="422518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762000"/>
            <a:ext cx="8015288" cy="914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altLang="tr-TR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Which</a:t>
            </a:r>
            <a:r>
              <a:rPr lang="tr-TR" altLang="tr-TR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DNA </a:t>
            </a:r>
            <a:r>
              <a:rPr lang="tr-TR" altLang="tr-TR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method</a:t>
            </a:r>
            <a:r>
              <a:rPr lang="tr-TR" altLang="tr-TR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? </a:t>
            </a:r>
            <a:br>
              <a:rPr lang="tr-TR" altLang="tr-TR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altLang="tr-TR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How </a:t>
            </a:r>
            <a:r>
              <a:rPr lang="tr-TR" altLang="tr-TR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to</a:t>
            </a:r>
            <a:r>
              <a:rPr lang="tr-TR" altLang="tr-TR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decide</a:t>
            </a:r>
            <a:r>
              <a:rPr lang="tr-TR" altLang="tr-TR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200" y="1905000"/>
            <a:ext cx="5715000" cy="4381500"/>
          </a:xfrm>
        </p:spPr>
        <p:txBody>
          <a:bodyPr/>
          <a:lstStyle/>
          <a:p>
            <a:pPr eaLnBrk="1" hangingPunct="1"/>
            <a:r>
              <a:rPr lang="en-US" altLang="tr-TR" sz="2400"/>
              <a:t>Total time and labor for the job</a:t>
            </a:r>
          </a:p>
          <a:p>
            <a:pPr eaLnBrk="1" hangingPunct="1"/>
            <a:r>
              <a:rPr lang="en-US" altLang="tr-TR" sz="2400"/>
              <a:t>Reliability of isolation method regarding diagnosis</a:t>
            </a:r>
          </a:p>
          <a:p>
            <a:pPr eaLnBrk="1" hangingPunct="1"/>
            <a:r>
              <a:rPr lang="en-US" altLang="tr-TR" sz="2400"/>
              <a:t>Contamination risks</a:t>
            </a:r>
          </a:p>
          <a:p>
            <a:pPr eaLnBrk="1" hangingPunct="1"/>
            <a:r>
              <a:rPr lang="en-US" altLang="tr-TR" sz="2400">
                <a:cs typeface="Times New Roman" panose="02020603050405020304" pitchFamily="18" charset="0"/>
              </a:rPr>
              <a:t>Isolation of sufficient amount and pure DNA for amplification</a:t>
            </a:r>
          </a:p>
          <a:p>
            <a:pPr eaLnBrk="1" hangingPunct="1"/>
            <a:r>
              <a:rPr lang="en-US" altLang="tr-TR" sz="2400"/>
              <a:t>As the number of processes increases DNA losses also increses</a:t>
            </a:r>
          </a:p>
        </p:txBody>
      </p:sp>
    </p:spTree>
    <p:extLst>
      <p:ext uri="{BB962C8B-B14F-4D97-AF65-F5344CB8AC3E}">
        <p14:creationId xmlns:p14="http://schemas.microsoft.com/office/powerpoint/2010/main" val="186235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tr-TR" altLang="tr-TR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Commercial DNA Isolation Kits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/>
              <a:t>Genomic DNA isolation kit (Fermentas)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>
                <a:cs typeface="Times New Roman" panose="02020603050405020304" pitchFamily="18" charset="0"/>
              </a:rPr>
              <a:t>DNA isolation kit for blood/bone marrow/tissue</a:t>
            </a:r>
            <a:r>
              <a:rPr lang="tr-TR" altLang="tr-TR"/>
              <a:t> (Roche)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>
                <a:cs typeface="Times New Roman" panose="02020603050405020304" pitchFamily="18" charset="0"/>
              </a:rPr>
              <a:t>High Pure PCR Template Preparation Kit</a:t>
            </a:r>
            <a:r>
              <a:rPr lang="tr-TR" altLang="tr-TR"/>
              <a:t> (Roche)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>
                <a:cs typeface="Times New Roman" panose="02020603050405020304" pitchFamily="18" charset="0"/>
              </a:rPr>
              <a:t>DNeasy Tissue Kit</a:t>
            </a:r>
            <a:r>
              <a:rPr lang="tr-TR" altLang="tr-TR"/>
              <a:t> / </a:t>
            </a:r>
            <a:r>
              <a:rPr lang="tr-TR" altLang="tr-TR">
                <a:cs typeface="Times New Roman" panose="02020603050405020304" pitchFamily="18" charset="0"/>
              </a:rPr>
              <a:t>QIAamp DNA Mini Kit</a:t>
            </a:r>
            <a:r>
              <a:rPr lang="tr-TR" altLang="tr-TR"/>
              <a:t> / </a:t>
            </a:r>
            <a:r>
              <a:rPr lang="tr-TR" altLang="tr-TR">
                <a:cs typeface="Times New Roman" panose="02020603050405020304" pitchFamily="18" charset="0"/>
              </a:rPr>
              <a:t>QIAquick PCR Purification Kit</a:t>
            </a:r>
            <a:r>
              <a:rPr lang="tr-TR" altLang="tr-TR"/>
              <a:t> (Qiagen)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MasterPure™ Complete DNA and RNA Purification Kit (Epicentre)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200-400 € prices</a:t>
            </a:r>
          </a:p>
          <a:p>
            <a:pPr eaLnBrk="1" hangingPunct="1">
              <a:lnSpc>
                <a:spcPct val="90000"/>
              </a:lnSpc>
            </a:pPr>
            <a:endParaRPr lang="tr-TR" altLang="tr-TR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7688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152400"/>
            <a:ext cx="7620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800" b="1">
                <a:effectLst>
                  <a:outerShdw blurRad="38100" dist="38100" dir="2700000" algn="tl">
                    <a:srgbClr val="C0C0C0"/>
                  </a:outerShdw>
                </a:effectLst>
              </a:rPr>
              <a:t>Storage of Isolated DNA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4600" y="1447800"/>
            <a:ext cx="7620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400"/>
              <a:t>In DNA TE (Tris-EDTA, pH 7.4-8.3) buffer, DEPC (diethylpyrocarbonate) treated water  or just in steril water.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Although DNA can be stored in room temperature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For daily storage at 4</a:t>
            </a:r>
            <a:r>
              <a:rPr lang="tr-TR" altLang="tr-TR" sz="2400">
                <a:cs typeface="Times New Roman" panose="02020603050405020304" pitchFamily="18" charset="0"/>
              </a:rPr>
              <a:t>º</a:t>
            </a:r>
            <a:r>
              <a:rPr lang="tr-TR" altLang="tr-TR" sz="2400"/>
              <a:t>C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For long-term storage at -20</a:t>
            </a:r>
            <a:r>
              <a:rPr lang="tr-TR" altLang="tr-TR" sz="2400">
                <a:cs typeface="Times New Roman" panose="02020603050405020304" pitchFamily="18" charset="0"/>
              </a:rPr>
              <a:t>º</a:t>
            </a:r>
            <a:r>
              <a:rPr lang="tr-TR" altLang="tr-TR" sz="2400"/>
              <a:t>C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For longer storage (years) at -70</a:t>
            </a:r>
            <a:r>
              <a:rPr lang="tr-TR" altLang="tr-TR" sz="2400">
                <a:cs typeface="Times New Roman" panose="02020603050405020304" pitchFamily="18" charset="0"/>
              </a:rPr>
              <a:t>º</a:t>
            </a:r>
            <a:r>
              <a:rPr lang="tr-TR" altLang="tr-TR" sz="2400"/>
              <a:t>C.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Do not forget that DNA has a fragile structure. Be careful not to freeze-thaw DNA a lot since it can cause mechanical destruction of DNA</a:t>
            </a:r>
          </a:p>
        </p:txBody>
      </p:sp>
    </p:spTree>
    <p:extLst>
      <p:ext uri="{BB962C8B-B14F-4D97-AF65-F5344CB8AC3E}">
        <p14:creationId xmlns:p14="http://schemas.microsoft.com/office/powerpoint/2010/main" val="102479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67000" y="3048000"/>
            <a:ext cx="7721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Problems</a:t>
            </a:r>
            <a:r>
              <a:rPr lang="tr-TR" altLang="tr-TR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faced</a:t>
            </a:r>
            <a:r>
              <a:rPr lang="tr-TR" altLang="tr-TR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with</a:t>
            </a:r>
            <a:r>
              <a:rPr lang="tr-TR" altLang="tr-TR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DNA </a:t>
            </a:r>
            <a:r>
              <a:rPr lang="tr-TR" altLang="tr-TR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isolation</a:t>
            </a:r>
            <a:endParaRPr lang="tr-TR" altLang="tr-TR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3071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chemeClr val="tx1"/>
                </a:solidFill>
              </a:rPr>
              <a:t>These are;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Cross-contaminations</a:t>
            </a:r>
          </a:p>
          <a:p>
            <a:pPr eaLnBrk="1" hangingPunct="1"/>
            <a:r>
              <a:rPr lang="en-US" altLang="tr-TR" smtClean="0"/>
              <a:t>External (environmental) contaminations</a:t>
            </a:r>
          </a:p>
          <a:p>
            <a:pPr eaLnBrk="1" hangingPunct="1"/>
            <a:r>
              <a:rPr lang="en-US" altLang="tr-TR" smtClean="0"/>
              <a:t>Loss of DNA due to wrong manupilations</a:t>
            </a:r>
          </a:p>
          <a:p>
            <a:pPr eaLnBrk="1" hangingPunct="1"/>
            <a:r>
              <a:rPr lang="en-US" altLang="tr-TR" smtClean="0"/>
              <a:t>Insufficient DNA isolation</a:t>
            </a:r>
          </a:p>
          <a:p>
            <a:pPr eaLnBrk="1" hangingPunct="1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61324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</Words>
  <Application>Microsoft Office PowerPoint</Application>
  <PresentationFormat>Geniş ekran</PresentationFormat>
  <Paragraphs>33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Office Teması</vt:lpstr>
      <vt:lpstr>DNA Isolation Methods</vt:lpstr>
      <vt:lpstr>DNA Isolation Methods</vt:lpstr>
      <vt:lpstr>Which DNA method?  How to decide?</vt:lpstr>
      <vt:lpstr>Commercial DNA Isolation Kits</vt:lpstr>
      <vt:lpstr>Storage of Isolated DNA</vt:lpstr>
      <vt:lpstr>Problems faced with DNA isolation</vt:lpstr>
      <vt:lpstr>These are;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DNA Isolation Methods</dc:title>
  <dc:creator>Inci Basak Kaya</dc:creator>
  <cp:lastModifiedBy>Inci Basak Kaya</cp:lastModifiedBy>
  <cp:revision>1</cp:revision>
  <dcterms:created xsi:type="dcterms:W3CDTF">2018-02-15T14:22:30Z</dcterms:created>
  <dcterms:modified xsi:type="dcterms:W3CDTF">2018-02-15T14:22:43Z</dcterms:modified>
</cp:coreProperties>
</file>