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2"/>
  </p:notesMasterIdLst>
  <p:handoutMasterIdLst>
    <p:handoutMasterId r:id="rId13"/>
  </p:handoutMasterIdLst>
  <p:sldIdLst>
    <p:sldId id="258" r:id="rId3"/>
    <p:sldId id="260" r:id="rId4"/>
    <p:sldId id="264" r:id="rId5"/>
    <p:sldId id="265" r:id="rId6"/>
    <p:sldId id="281" r:id="rId7"/>
    <p:sldId id="270" r:id="rId8"/>
    <p:sldId id="271" r:id="rId9"/>
    <p:sldId id="278" r:id="rId10"/>
    <p:sldId id="279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269D01E-BC32-4049-B463-5C60D7B0CCD2}" styleName="Tema Uygulanmış Stil 2 - Vurgu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ema Uygulanmış Stil 2 - Vurgu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Açık Stil 2 - Vurgu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1921" autoAdjust="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140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EBDA6D-DC69-4DCE-BAF7-6763517D3376}" type="datetimeFigureOut">
              <a:rPr lang="tr-TR" smtClean="0"/>
              <a:pPr/>
              <a:t>7.11.2022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77E94-A6AB-4E02-8E43-E89F9CF4757F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42583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7F6C43-988E-4257-9A1C-C162EF036D58}" type="datetimeFigureOut">
              <a:rPr lang="tr-TR" smtClean="0"/>
              <a:pPr/>
              <a:t>7.11.2022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491D0-8E1B-49C7-849B-A28568D94497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6325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tr-TR" smtClean="0"/>
              <a:pPr/>
              <a:t>7.11.2022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314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tr-TR" smtClean="0"/>
              <a:pPr/>
              <a:t>7.11.2022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9351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tr-TR" smtClean="0"/>
              <a:pPr/>
              <a:t>7.11.2022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2877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tr-TR" smtClean="0"/>
              <a:pPr/>
              <a:t>7.11.2022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4947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tr-TR" smtClean="0"/>
              <a:pPr/>
              <a:t>7.11.2022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5630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tr-TR" smtClean="0"/>
              <a:pPr/>
              <a:t>7.11.2022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4080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tr-TR" smtClean="0"/>
              <a:pPr/>
              <a:t>7.11.2022</a:t>
            </a:fld>
            <a:endParaRPr lang="tr-TR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37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tr-TR" smtClean="0"/>
              <a:pPr/>
              <a:t>7.11.2022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3957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tr-TR" smtClean="0"/>
              <a:pPr/>
              <a:t>7.11.2022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9456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tr-TR" smtClean="0"/>
              <a:pPr/>
              <a:t>7.11.2022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303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tr-TR" smtClean="0"/>
              <a:pPr/>
              <a:t>7.11.2022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5640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FE9AC-F15C-4FA0-A6F1-298829FA691D}" type="datetimeFigureOut">
              <a:rPr lang="tr-TR" smtClean="0"/>
              <a:pPr/>
              <a:t>7.11.2022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66BE7-899D-4075-917F-DBDE33B6B692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9638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tr-TR" sz="6000" b="1" i="1" dirty="0" smtClean="0">
                <a:solidFill>
                  <a:srgbClr val="3C47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PROJE TABANLI ÖĞRENME</a:t>
            </a:r>
            <a:endParaRPr lang="tr-TR" sz="6000" b="1" i="1" dirty="0">
              <a:solidFill>
                <a:srgbClr val="3C474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6983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şlık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defTabSz="914400">
              <a:lnSpc>
                <a:spcPct val="95000"/>
              </a:lnSpc>
              <a:spcBef>
                <a:spcPts val="0"/>
              </a:spcBef>
              <a:buNone/>
            </a:pPr>
            <a:r>
              <a:rPr lang="tr-TR" sz="4000" b="1" i="1" dirty="0" smtClean="0">
                <a:solidFill>
                  <a:srgbClr val="E5E6DA"/>
                </a:solidFill>
                <a:latin typeface="Century" panose="02040604050505020304" pitchFamily="18" charset="0"/>
              </a:rPr>
              <a:t>PROJE TABANLI ÖĞRENME NEDİR?</a:t>
            </a:r>
            <a:endParaRPr lang="tr-TR" sz="4000" b="1" i="1" dirty="0">
              <a:solidFill>
                <a:srgbClr val="E5E6DA"/>
              </a:solidFill>
              <a:latin typeface="Century" panose="02040604050505020304" pitchFamily="18" charset="0"/>
            </a:endParaRPr>
          </a:p>
        </p:txBody>
      </p:sp>
      <p:sp>
        <p:nvSpPr>
          <p:cNvPr id="14" name="İçerik Yer Tutucusu 13"/>
          <p:cNvSpPr>
            <a:spLocks noGrp="1"/>
          </p:cNvSpPr>
          <p:nvPr>
            <p:ph idx="1"/>
          </p:nvPr>
        </p:nvSpPr>
        <p:spPr>
          <a:xfrm>
            <a:off x="1280160" y="2255143"/>
            <a:ext cx="9628632" cy="3986213"/>
          </a:xfrm>
        </p:spPr>
        <p:txBody>
          <a:bodyPr>
            <a:normAutofit/>
          </a:bodyPr>
          <a:lstStyle/>
          <a:p>
            <a:pPr algn="just">
              <a:buClr>
                <a:srgbClr val="3C4743"/>
              </a:buClr>
              <a:buFont typeface="Wingdings"/>
              <a:buChar char="§"/>
            </a:pPr>
            <a:r>
              <a:rPr lang="tr-TR" sz="2400" i="1" dirty="0">
                <a:latin typeface="Century" panose="02040604050505020304" pitchFamily="18" charset="0"/>
              </a:rPr>
              <a:t>Proje tabanlı öğrenme, öğrencilerin yaşamlarında karşılaşabilecekleri problemleri sınıf ortamında farklı disiplinlerle bağlantı kurarak bir senaryo çerçevesinde çözmeye çalıştıkları öğrenme yaklaşımıdır</a:t>
            </a:r>
            <a:r>
              <a:rPr lang="tr-TR" sz="2400" i="1" dirty="0" smtClean="0">
                <a:latin typeface="Century" panose="02040604050505020304" pitchFamily="18" charset="0"/>
              </a:rPr>
              <a:t>. </a:t>
            </a:r>
          </a:p>
          <a:p>
            <a:pPr marL="0" indent="0">
              <a:buClr>
                <a:srgbClr val="3C4743"/>
              </a:buClr>
              <a:buNone/>
            </a:pPr>
            <a:endParaRPr lang="tr-TR" sz="2400" b="0" i="1" dirty="0">
              <a:solidFill>
                <a:srgbClr val="3C4743"/>
              </a:solidFill>
              <a:latin typeface="Century" panose="0204060405050502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6518" y="4574481"/>
            <a:ext cx="2743200" cy="166687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160" y="4574481"/>
            <a:ext cx="2743200" cy="178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355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i="1" dirty="0" smtClean="0">
                <a:latin typeface="Century" panose="02040604050505020304" pitchFamily="18" charset="0"/>
              </a:rPr>
              <a:t>ÖZELLİKLERİ</a:t>
            </a:r>
            <a:endParaRPr lang="tr-TR" sz="4000" b="1" i="1" dirty="0">
              <a:latin typeface="Century" panose="020406040505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1819" y="1828457"/>
            <a:ext cx="11281893" cy="4585222"/>
          </a:xfrm>
        </p:spPr>
        <p:txBody>
          <a:bodyPr>
            <a:normAutofit/>
          </a:bodyPr>
          <a:lstStyle/>
          <a:p>
            <a:r>
              <a:rPr lang="tr-TR" sz="2400" i="1" dirty="0" smtClean="0">
                <a:latin typeface="Century" panose="02040604050505020304" pitchFamily="18" charset="0"/>
              </a:rPr>
              <a:t>İlerlemeci eğitim akımına, pragmatik felsefeye ve </a:t>
            </a:r>
            <a:r>
              <a:rPr lang="tr-TR" sz="2400" i="1" dirty="0" err="1" smtClean="0">
                <a:latin typeface="Century" panose="02040604050505020304" pitchFamily="18" charset="0"/>
              </a:rPr>
              <a:t>yapılandırmacı</a:t>
            </a:r>
            <a:r>
              <a:rPr lang="tr-TR" sz="2400" i="1" dirty="0" smtClean="0">
                <a:latin typeface="Century" panose="02040604050505020304" pitchFamily="18" charset="0"/>
              </a:rPr>
              <a:t> öğrenme yaklaşımına uygundur.</a:t>
            </a:r>
          </a:p>
          <a:p>
            <a:pPr fontAlgn="base"/>
            <a:r>
              <a:rPr lang="tr-TR" sz="2400" i="1" dirty="0">
                <a:latin typeface="Century" panose="02040604050505020304" pitchFamily="18" charset="0"/>
              </a:rPr>
              <a:t>Proje </a:t>
            </a:r>
            <a:r>
              <a:rPr lang="tr-TR" sz="2400" i="1" dirty="0" smtClean="0">
                <a:latin typeface="Century" panose="02040604050505020304" pitchFamily="18" charset="0"/>
              </a:rPr>
              <a:t>tabanlı </a:t>
            </a:r>
            <a:r>
              <a:rPr lang="tr-TR" sz="2400" i="1" dirty="0">
                <a:latin typeface="Century" panose="02040604050505020304" pitchFamily="18" charset="0"/>
              </a:rPr>
              <a:t>öğrenmede disiplinler arası bir problem ya da senaryo üzerinde çalışılır.</a:t>
            </a:r>
          </a:p>
          <a:p>
            <a:r>
              <a:rPr lang="tr-TR" sz="2400" i="1" dirty="0" smtClean="0">
                <a:latin typeface="Century" panose="02040604050505020304" pitchFamily="18" charset="0"/>
              </a:rPr>
              <a:t>Öğrencilerin sorgulayarak öğrenmesini sağlar.</a:t>
            </a:r>
          </a:p>
          <a:p>
            <a:r>
              <a:rPr lang="tr-TR" sz="2400" i="1" dirty="0" smtClean="0">
                <a:latin typeface="Century" panose="02040604050505020304" pitchFamily="18" charset="0"/>
              </a:rPr>
              <a:t>Öğretmen, öğrencilere bir sorun durumuyla ilgili kaynaklara ulaşma, bilgi teknolojilerinden yararlanma, rapor yazma, kaynak gösterme ve sunu yapma da kılavuzluk yapar.</a:t>
            </a:r>
          </a:p>
          <a:p>
            <a:r>
              <a:rPr lang="tr-TR" sz="2400" i="1" dirty="0">
                <a:latin typeface="Century" panose="02040604050505020304" pitchFamily="18" charset="0"/>
              </a:rPr>
              <a:t>Sonunda bir ürün ortaya konulması istenir ancak önemli olan süreçtir.</a:t>
            </a:r>
          </a:p>
          <a:p>
            <a:pPr marL="0" indent="0">
              <a:buNone/>
            </a:pPr>
            <a:endParaRPr lang="tr-TR" i="1" dirty="0" smtClean="0"/>
          </a:p>
        </p:txBody>
      </p:sp>
    </p:spTree>
    <p:extLst>
      <p:ext uri="{BB962C8B-B14F-4D97-AF65-F5344CB8AC3E}">
        <p14:creationId xmlns:p14="http://schemas.microsoft.com/office/powerpoint/2010/main" val="749926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1820" y="651150"/>
            <a:ext cx="11683515" cy="5651176"/>
          </a:xfrm>
        </p:spPr>
        <p:txBody>
          <a:bodyPr>
            <a:normAutofit lnSpcReduction="10000"/>
          </a:bodyPr>
          <a:lstStyle/>
          <a:p>
            <a:r>
              <a:rPr lang="tr-TR" sz="2600" i="1" dirty="0">
                <a:latin typeface="Century" panose="02040604050505020304" pitchFamily="18" charset="0"/>
              </a:rPr>
              <a:t>Araştırma ve inceleme </a:t>
            </a:r>
            <a:r>
              <a:rPr lang="tr-TR" sz="2600" i="1" dirty="0" smtClean="0">
                <a:latin typeface="Century" panose="02040604050505020304" pitchFamily="18" charset="0"/>
              </a:rPr>
              <a:t>içerisinde</a:t>
            </a:r>
            <a:r>
              <a:rPr lang="tr-TR" sz="2600" i="1" dirty="0">
                <a:latin typeface="Century" panose="02040604050505020304" pitchFamily="18" charset="0"/>
              </a:rPr>
              <a:t>, uygulamadan değerlendirmeye beceriler kazandırılır.</a:t>
            </a:r>
          </a:p>
          <a:p>
            <a:r>
              <a:rPr lang="tr-TR" sz="2600" i="1" dirty="0" smtClean="0">
                <a:latin typeface="Century" panose="02040604050505020304" pitchFamily="18" charset="0"/>
              </a:rPr>
              <a:t>Grupla </a:t>
            </a:r>
            <a:r>
              <a:rPr lang="tr-TR" sz="2600" i="1" dirty="0">
                <a:latin typeface="Century" panose="02040604050505020304" pitchFamily="18" charset="0"/>
              </a:rPr>
              <a:t>ya da bireysel olarak gerçek yaşama uygun beceriler kazandırma amacı yürütülen bir yöntemdir</a:t>
            </a:r>
            <a:r>
              <a:rPr lang="tr-TR" sz="2600" i="1" dirty="0" smtClean="0">
                <a:latin typeface="Century" panose="02040604050505020304" pitchFamily="18" charset="0"/>
              </a:rPr>
              <a:t>.</a:t>
            </a:r>
            <a:endParaRPr lang="en-US" sz="2600" i="1" dirty="0" smtClean="0">
              <a:latin typeface="Century" panose="02040604050505020304" pitchFamily="18" charset="0"/>
            </a:endParaRPr>
          </a:p>
          <a:p>
            <a:endParaRPr lang="en-US" sz="2400" i="1" dirty="0">
              <a:latin typeface="Century" panose="02040604050505020304" pitchFamily="18" charset="0"/>
            </a:endParaRPr>
          </a:p>
          <a:p>
            <a:r>
              <a:rPr lang="tr-TR" sz="2400" b="1" i="1" dirty="0">
                <a:latin typeface="Century" panose="02040604050505020304" pitchFamily="18" charset="0"/>
              </a:rPr>
              <a:t>NEDEN PROJE TABANLI ÖĞRENME YÖNTEMİNE İHTİYAÇ DUYUYORUZ?</a:t>
            </a:r>
            <a:endParaRPr lang="tr-TR" sz="2400" i="1" dirty="0">
              <a:latin typeface="Century" panose="02040604050505020304" pitchFamily="18" charset="0"/>
            </a:endParaRPr>
          </a:p>
          <a:p>
            <a:pPr marL="0" indent="0">
              <a:buNone/>
            </a:pPr>
            <a:r>
              <a:rPr lang="tr-TR" sz="3200" i="1" dirty="0">
                <a:latin typeface="Century" panose="02040604050505020304" pitchFamily="18" charset="0"/>
              </a:rPr>
              <a:t>Çünkü;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3200" i="1" dirty="0">
                <a:latin typeface="Century" panose="02040604050505020304" pitchFamily="18" charset="0"/>
              </a:rPr>
              <a:t>Öğrenciler araştırma yapmayı bilmiyor,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3200" i="1" dirty="0">
                <a:latin typeface="Century" panose="02040604050505020304" pitchFamily="18" charset="0"/>
              </a:rPr>
              <a:t>Kaynakları aynen yazıyor,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3200" i="1" dirty="0">
                <a:latin typeface="Century" panose="02040604050505020304" pitchFamily="18" charset="0"/>
              </a:rPr>
              <a:t>Kendilerini topluluk önünde ifade edemiyorlar,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3200" i="1" dirty="0">
                <a:latin typeface="Century" panose="02040604050505020304" pitchFamily="18" charset="0"/>
              </a:rPr>
              <a:t>Yorum yapamıyorlar.</a:t>
            </a:r>
          </a:p>
          <a:p>
            <a:pPr marL="0" indent="0">
              <a:buNone/>
            </a:pPr>
            <a:endParaRPr lang="tr-TR" sz="30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275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16258" y="2998527"/>
            <a:ext cx="9628632" cy="1362113"/>
          </a:xfrm>
        </p:spPr>
        <p:txBody>
          <a:bodyPr>
            <a:normAutofit/>
          </a:bodyPr>
          <a:lstStyle/>
          <a:p>
            <a:r>
              <a:rPr lang="tr-TR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PROJE TABANLI ÖĞRENME YAKLAŞIMININ BASAMAKLARI </a:t>
            </a:r>
            <a:endParaRPr lang="tr-TR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68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0956375"/>
              </p:ext>
            </p:extLst>
          </p:nvPr>
        </p:nvGraphicFramePr>
        <p:xfrm>
          <a:off x="436097" y="299804"/>
          <a:ext cx="10473204" cy="6221707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618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8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8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8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4985"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Aşamalar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</a:t>
                      </a:r>
                      <a:endParaRPr lang="tr-TR" sz="1600" i="1" dirty="0">
                        <a:solidFill>
                          <a:schemeClr val="tx2"/>
                        </a:solidFill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Yapılacak İşlemler</a:t>
                      </a:r>
                      <a:endParaRPr lang="tr-TR" sz="1600" i="1" dirty="0">
                        <a:solidFill>
                          <a:schemeClr val="tx2"/>
                        </a:solidFill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Öğretmenin Rolü </a:t>
                      </a:r>
                      <a:endParaRPr lang="tr-TR" sz="1600" i="1" dirty="0">
                        <a:solidFill>
                          <a:schemeClr val="tx2"/>
                        </a:solidFill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Öğrenenin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Rolü</a:t>
                      </a:r>
                      <a:endParaRPr lang="tr-TR" sz="1600" i="1" dirty="0">
                        <a:solidFill>
                          <a:schemeClr val="tx2"/>
                        </a:solidFill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7405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tr-TR" sz="1600" b="1" i="1" dirty="0" smtClean="0">
                          <a:solidFill>
                            <a:schemeClr val="tx2"/>
                          </a:solidFill>
                          <a:latin typeface="Century" panose="02040604050505020304" pitchFamily="18" charset="0"/>
                        </a:rPr>
                        <a:t>Konuyu ve alt konuları</a:t>
                      </a:r>
                      <a:r>
                        <a:rPr lang="tr-TR" sz="1600" b="1" i="1" baseline="0" dirty="0" smtClean="0">
                          <a:solidFill>
                            <a:schemeClr val="tx2"/>
                          </a:solidFill>
                          <a:latin typeface="Century" panose="02040604050505020304" pitchFamily="18" charset="0"/>
                        </a:rPr>
                        <a:t> belirleme, grupları kendi içinde organize etme.</a:t>
                      </a:r>
                      <a:endParaRPr lang="tr-TR" sz="1600" b="1" i="1" dirty="0">
                        <a:solidFill>
                          <a:schemeClr val="tx2"/>
                        </a:solidFill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Öğrenenler kaynakları araştırır,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bir çerçeve proje için sorular önerebilir.</a:t>
                      </a:r>
                      <a:endParaRPr lang="tr-TR" sz="1600" i="1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Araştırmanın genel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konusunu sunar. Konuların ve alt konuların tartışılmasında gruplara rehberlik eder.</a:t>
                      </a:r>
                      <a:endParaRPr lang="tr-TR" sz="1600" i="1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İlginç problemler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yaratır ve sorunları kategorize ederler, proje gruplarının oluşturmasında katkıda bulunurlar.</a:t>
                      </a:r>
                      <a:endParaRPr lang="tr-TR" sz="1600" i="1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483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tr-TR" sz="1600" b="1" i="1" dirty="0" smtClean="0">
                          <a:solidFill>
                            <a:schemeClr val="tx2"/>
                          </a:solidFill>
                          <a:latin typeface="Century" panose="02040604050505020304" pitchFamily="18" charset="0"/>
                        </a:rPr>
                        <a:t>2.   Grupların proje</a:t>
                      </a:r>
                      <a:r>
                        <a:rPr lang="tr-TR" sz="1600" b="1" i="1" baseline="0" dirty="0" smtClean="0">
                          <a:solidFill>
                            <a:schemeClr val="tx2"/>
                          </a:solidFill>
                          <a:latin typeface="Century" panose="02040604050505020304" pitchFamily="18" charset="0"/>
                        </a:rPr>
                        <a:t> planlarını oluşturma.</a:t>
                      </a:r>
                      <a:endParaRPr lang="tr-TR" sz="1600" b="1" i="1" dirty="0">
                        <a:solidFill>
                          <a:schemeClr val="tx2"/>
                        </a:solidFill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Grup üyeleri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hep birlikte proje planını yaparlar. Nereye ve nasıl gidecekleri, neleri öğrenecekleri gibi sorular hakkında karar verirler. Kendi aralarında iş bölümü yaparlar.</a:t>
                      </a:r>
                      <a:endParaRPr lang="tr-TR" sz="1600" i="1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Grupların projelerini formüle etmelerine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yardım eder, gruplarla toplantı yapar, gerekli materyal ve kaynakları bulmalarına yardım eder.</a:t>
                      </a:r>
                      <a:endParaRPr lang="tr-TR" sz="1600" i="1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Ne çalışacaklarını planlar,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kaynakları seçer, rolleri tanımlar, planların tanıtımını sağlar.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53690">
                <a:tc>
                  <a:txBody>
                    <a:bodyPr/>
                    <a:lstStyle/>
                    <a:p>
                      <a:r>
                        <a:rPr lang="tr-TR" sz="1600" b="1" i="1" dirty="0" smtClean="0">
                          <a:solidFill>
                            <a:schemeClr val="tx2"/>
                          </a:solidFill>
                          <a:latin typeface="Century" panose="02040604050505020304" pitchFamily="18" charset="0"/>
                        </a:rPr>
                        <a:t>3.  Projeyi</a:t>
                      </a:r>
                      <a:r>
                        <a:rPr lang="tr-TR" sz="1600" b="1" i="1" baseline="0" dirty="0" smtClean="0">
                          <a:solidFill>
                            <a:schemeClr val="tx2"/>
                          </a:solidFill>
                          <a:latin typeface="Century" panose="02040604050505020304" pitchFamily="18" charset="0"/>
                        </a:rPr>
                        <a:t> uygulama.</a:t>
                      </a:r>
                      <a:endParaRPr lang="tr-TR" sz="1600" b="1" i="1" dirty="0">
                        <a:solidFill>
                          <a:schemeClr val="tx2"/>
                        </a:solidFill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Grup üyeleri organize olur verileri ve bilgileri analiz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ederler.</a:t>
                      </a:r>
                      <a:endParaRPr lang="tr-TR" sz="1600" i="1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Araştırma ve çalışma becerilerinin geliştirilmesine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yardım eder, temel süre ve grupları kontrol eder.</a:t>
                      </a:r>
                      <a:endParaRPr lang="tr-TR" sz="1600" i="1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Sorular için cevapları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araştırır. Veri toplar. Bilgiyi organize eder. Kaynak kişilerle görüşür. Bulgularını birleştirir ve özetler.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9374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0440413"/>
              </p:ext>
            </p:extLst>
          </p:nvPr>
        </p:nvGraphicFramePr>
        <p:xfrm>
          <a:off x="323557" y="389745"/>
          <a:ext cx="10585744" cy="6100996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6464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64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64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464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7309"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Aşamalar</a:t>
                      </a:r>
                      <a:endParaRPr lang="tr-TR" sz="1600" i="1" dirty="0">
                        <a:solidFill>
                          <a:schemeClr val="tx2"/>
                        </a:solidFill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Yapılacak İşlemler</a:t>
                      </a:r>
                      <a:endParaRPr lang="tr-TR" sz="1600" i="1" dirty="0">
                        <a:solidFill>
                          <a:schemeClr val="tx2"/>
                        </a:solidFill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Öğretmenin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Rolü</a:t>
                      </a:r>
                      <a:endParaRPr lang="tr-TR" sz="1600" i="1" dirty="0">
                        <a:solidFill>
                          <a:schemeClr val="tx2"/>
                        </a:solidFill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Öğrenenin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Rolü</a:t>
                      </a:r>
                      <a:endParaRPr lang="tr-TR" sz="1600" i="1" dirty="0">
                        <a:solidFill>
                          <a:schemeClr val="tx2"/>
                        </a:solidFill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1845">
                <a:tc>
                  <a:txBody>
                    <a:bodyPr/>
                    <a:lstStyle/>
                    <a:p>
                      <a:r>
                        <a:rPr lang="tr-TR" sz="1600" b="1" i="1" dirty="0" smtClean="0">
                          <a:solidFill>
                            <a:schemeClr val="tx2"/>
                          </a:solidFill>
                          <a:latin typeface="Century" panose="02040604050505020304" pitchFamily="18" charset="0"/>
                        </a:rPr>
                        <a:t>4.  Sunuyu planlama.</a:t>
                      </a:r>
                      <a:endParaRPr lang="tr-TR" sz="1600" b="1" i="1" dirty="0">
                        <a:solidFill>
                          <a:schemeClr val="tx2"/>
                        </a:solidFill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Üyeler sunularındaki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temel noktaları belirler ve bulgularını nasıl sunacaklarına karar verirler. </a:t>
                      </a:r>
                      <a:endParaRPr lang="tr-TR" sz="1600" i="1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Sunu için ders planlarının tartışılmasını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ve sunuların organize edilmesini sağlar. </a:t>
                      </a:r>
                      <a:endParaRPr lang="tr-TR" sz="1600" i="1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Sununun temel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noktalarına karar verilmesini, nasıl bir sunu yapılacağının planlamasını, sunu için materyal hazırlanmasını sağlar.</a:t>
                      </a:r>
                      <a:endParaRPr lang="tr-TR" sz="1600" i="1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0526">
                <a:tc>
                  <a:txBody>
                    <a:bodyPr/>
                    <a:lstStyle/>
                    <a:p>
                      <a:r>
                        <a:rPr lang="tr-TR" sz="1600" b="1" i="1" dirty="0" smtClean="0">
                          <a:solidFill>
                            <a:schemeClr val="tx2"/>
                          </a:solidFill>
                          <a:latin typeface="Century" panose="02040604050505020304" pitchFamily="18" charset="0"/>
                        </a:rPr>
                        <a:t>5. Sunu yapma.</a:t>
                      </a:r>
                      <a:endParaRPr lang="tr-TR" sz="1600" b="1" i="1" dirty="0">
                        <a:solidFill>
                          <a:schemeClr val="tx2"/>
                        </a:solidFill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Sunular sınıfta ve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belirlenen diğer yerlerde yapılır.</a:t>
                      </a:r>
                      <a:endParaRPr lang="tr-TR" sz="1600" i="1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Sunular koordine edilir.</a:t>
                      </a:r>
                      <a:endParaRPr lang="tr-TR" sz="1600" i="1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Sunucular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sınıf arkadaşlarına dönüt verir.</a:t>
                      </a:r>
                      <a:endParaRPr lang="tr-TR" sz="1600" i="1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1316">
                <a:tc>
                  <a:txBody>
                    <a:bodyPr/>
                    <a:lstStyle/>
                    <a:p>
                      <a:r>
                        <a:rPr lang="tr-TR" sz="1600" b="1" i="1" dirty="0" smtClean="0">
                          <a:solidFill>
                            <a:schemeClr val="tx2"/>
                          </a:solidFill>
                          <a:latin typeface="Century" panose="02040604050505020304" pitchFamily="18" charset="0"/>
                        </a:rPr>
                        <a:t>6. Değerlendirme</a:t>
                      </a:r>
                      <a:r>
                        <a:rPr lang="tr-TR" sz="1600" b="1" i="1" baseline="0" dirty="0" smtClean="0">
                          <a:solidFill>
                            <a:schemeClr val="tx2"/>
                          </a:solidFill>
                          <a:latin typeface="Century" panose="02040604050505020304" pitchFamily="18" charset="0"/>
                        </a:rPr>
                        <a:t> </a:t>
                      </a:r>
                      <a:endParaRPr lang="tr-TR" sz="1600" b="1" i="1" dirty="0">
                        <a:solidFill>
                          <a:schemeClr val="tx2"/>
                        </a:solidFill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Öğrenen projeleri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hakkında dönütleri paylaşır. </a:t>
                      </a:r>
                      <a:endParaRPr lang="tr-TR" sz="1600" i="1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Proje özetleri ve öğrenilenler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değerlendirilir.</a:t>
                      </a:r>
                      <a:endParaRPr lang="tr-TR" sz="1600" i="1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i="1" dirty="0" smtClean="0">
                          <a:latin typeface="Century" panose="02040604050505020304" pitchFamily="18" charset="0"/>
                        </a:rPr>
                        <a:t>Grup</a:t>
                      </a:r>
                      <a:r>
                        <a:rPr lang="tr-TR" sz="1600" i="1" baseline="0" dirty="0" smtClean="0">
                          <a:latin typeface="Century" panose="02040604050505020304" pitchFamily="18" charset="0"/>
                        </a:rPr>
                        <a:t> üyeleri olarak çalışmayı ve çalışmada öğrendiklerini yansıtırlar. Çalışmaların değerlendirilmesinde rol alırlar.</a:t>
                      </a:r>
                      <a:endParaRPr lang="tr-TR" sz="1600" i="1" dirty="0">
                        <a:latin typeface="Century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6341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i="1" dirty="0" smtClean="0">
                <a:latin typeface="Century" panose="02040604050505020304" pitchFamily="18" charset="0"/>
              </a:rPr>
              <a:t>PROJE TABANLI ÖĞRENMENİN YARARLARI</a:t>
            </a:r>
            <a:endParaRPr lang="tr-TR" sz="3200" b="1" i="1" dirty="0">
              <a:latin typeface="Century" panose="020406040505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882" y="1828456"/>
            <a:ext cx="12261954" cy="514197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da-DK" sz="2400" i="1" dirty="0" smtClean="0">
                <a:latin typeface="Century" panose="02040604050505020304" pitchFamily="18" charset="0"/>
              </a:rPr>
              <a:t>Öğrencilerin </a:t>
            </a:r>
            <a:r>
              <a:rPr lang="da-DK" sz="2400" i="1" dirty="0">
                <a:latin typeface="Century" panose="02040604050505020304" pitchFamily="18" charset="0"/>
              </a:rPr>
              <a:t>kendi öğrenmelerini </a:t>
            </a:r>
            <a:r>
              <a:rPr lang="da-DK" sz="2400" i="1" dirty="0" smtClean="0">
                <a:latin typeface="Century" panose="02040604050505020304" pitchFamily="18" charset="0"/>
              </a:rPr>
              <a:t>kurgu</a:t>
            </a:r>
            <a:r>
              <a:rPr lang="tr-TR" sz="2400" i="1" dirty="0" smtClean="0">
                <a:latin typeface="Century" panose="02040604050505020304" pitchFamily="18" charset="0"/>
              </a:rPr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da-DK" sz="2400" i="1" dirty="0" smtClean="0">
                <a:latin typeface="Century" panose="02040604050505020304" pitchFamily="18" charset="0"/>
              </a:rPr>
              <a:t>Yaratıcılıklarını geliştirebildikleri </a:t>
            </a:r>
            <a:r>
              <a:rPr lang="tr-TR" sz="2400" i="1" dirty="0" smtClean="0">
                <a:latin typeface="Century" panose="02040604050505020304" pitchFamily="18" charset="0"/>
              </a:rPr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da-DK" sz="2400" i="1" dirty="0" smtClean="0">
                <a:latin typeface="Century" panose="02040604050505020304" pitchFamily="18" charset="0"/>
              </a:rPr>
              <a:t>Karşılaştıkları </a:t>
            </a:r>
            <a:r>
              <a:rPr lang="da-DK" sz="2400" i="1" dirty="0">
                <a:latin typeface="Century" panose="02040604050505020304" pitchFamily="18" charset="0"/>
              </a:rPr>
              <a:t>sorunları </a:t>
            </a:r>
            <a:r>
              <a:rPr lang="da-DK" sz="2400" i="1" dirty="0" smtClean="0">
                <a:latin typeface="Century" panose="02040604050505020304" pitchFamily="18" charset="0"/>
              </a:rPr>
              <a:t>işbirliği </a:t>
            </a:r>
            <a:r>
              <a:rPr lang="da-DK" sz="2400" i="1" dirty="0">
                <a:latin typeface="Century" panose="02040604050505020304" pitchFamily="18" charset="0"/>
              </a:rPr>
              <a:t>içinde çözmeye </a:t>
            </a:r>
            <a:r>
              <a:rPr lang="da-DK" sz="2400" i="1" dirty="0" smtClean="0">
                <a:latin typeface="Century" panose="02040604050505020304" pitchFamily="18" charset="0"/>
              </a:rPr>
              <a:t>çalı</a:t>
            </a:r>
            <a:r>
              <a:rPr lang="tr-TR" sz="2400" i="1" dirty="0" smtClean="0">
                <a:latin typeface="Century" panose="02040604050505020304" pitchFamily="18" charset="0"/>
              </a:rPr>
              <a:t>ş</a:t>
            </a:r>
            <a:r>
              <a:rPr lang="da-DK" sz="2400" i="1" dirty="0" smtClean="0">
                <a:latin typeface="Century" panose="02040604050505020304" pitchFamily="18" charset="0"/>
              </a:rPr>
              <a:t>tıklarıladıkları</a:t>
            </a:r>
            <a:r>
              <a:rPr lang="tr-TR" sz="2400" i="1" dirty="0" smtClean="0">
                <a:latin typeface="Century" panose="02040604050505020304" pitchFamily="18" charset="0"/>
              </a:rPr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i="1" dirty="0" smtClean="0">
                <a:latin typeface="Century" panose="02040604050505020304" pitchFamily="18" charset="0"/>
              </a:rPr>
              <a:t>Başarıları </a:t>
            </a:r>
            <a:r>
              <a:rPr lang="tr-TR" sz="2400" i="1" dirty="0">
                <a:latin typeface="Century" panose="02040604050505020304" pitchFamily="18" charset="0"/>
              </a:rPr>
              <a:t>konusunda karar verici </a:t>
            </a:r>
            <a:r>
              <a:rPr lang="tr-TR" sz="2400" i="1" dirty="0" smtClean="0">
                <a:latin typeface="Century" panose="02040604050505020304" pitchFamily="18" charset="0"/>
              </a:rPr>
              <a:t>oldukları,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i="1" dirty="0" smtClean="0">
                <a:latin typeface="Century" panose="02040604050505020304" pitchFamily="18" charset="0"/>
              </a:rPr>
              <a:t>Yaşamın </a:t>
            </a:r>
            <a:r>
              <a:rPr lang="tr-TR" sz="2400" i="1" dirty="0">
                <a:latin typeface="Century" panose="02040604050505020304" pitchFamily="18" charset="0"/>
              </a:rPr>
              <a:t>sınıfa </a:t>
            </a:r>
            <a:r>
              <a:rPr lang="tr-TR" sz="2400" i="1" dirty="0" smtClean="0">
                <a:latin typeface="Century" panose="02040604050505020304" pitchFamily="18" charset="0"/>
              </a:rPr>
              <a:t>taşındığı,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i="1" dirty="0">
                <a:latin typeface="Century" panose="02040604050505020304" pitchFamily="18" charset="0"/>
              </a:rPr>
              <a:t>Ailenin </a:t>
            </a:r>
            <a:r>
              <a:rPr lang="tr-TR" sz="2400" i="1" dirty="0" smtClean="0">
                <a:latin typeface="Century" panose="02040604050505020304" pitchFamily="18" charset="0"/>
              </a:rPr>
              <a:t>öğrenme </a:t>
            </a:r>
            <a:r>
              <a:rPr lang="tr-TR" sz="2400" i="1" dirty="0">
                <a:latin typeface="Century" panose="02040604050505020304" pitchFamily="18" charset="0"/>
              </a:rPr>
              <a:t>sürecine </a:t>
            </a:r>
            <a:r>
              <a:rPr lang="tr-TR" sz="2400" i="1" dirty="0" smtClean="0">
                <a:latin typeface="Century" panose="02040604050505020304" pitchFamily="18" charset="0"/>
              </a:rPr>
              <a:t>katıldığı,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i="1" dirty="0">
                <a:latin typeface="Century" panose="02040604050505020304" pitchFamily="18" charset="0"/>
              </a:rPr>
              <a:t>Teknolojinin </a:t>
            </a:r>
            <a:r>
              <a:rPr lang="tr-TR" sz="2400" i="1" dirty="0" smtClean="0">
                <a:latin typeface="Century" panose="02040604050505020304" pitchFamily="18" charset="0"/>
              </a:rPr>
              <a:t>öğrenme </a:t>
            </a:r>
            <a:r>
              <a:rPr lang="tr-TR" sz="2400" i="1" dirty="0">
                <a:latin typeface="Century" panose="02040604050505020304" pitchFamily="18" charset="0"/>
              </a:rPr>
              <a:t>sürecinde kullanıldığı bir </a:t>
            </a:r>
            <a:r>
              <a:rPr lang="tr-TR" sz="2400" i="1" dirty="0" smtClean="0">
                <a:latin typeface="Century" panose="02040604050505020304" pitchFamily="18" charset="0"/>
              </a:rPr>
              <a:t>öğrenme ortamı,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i="1" dirty="0">
                <a:latin typeface="Century" panose="02040604050505020304" pitchFamily="18" charset="0"/>
              </a:rPr>
              <a:t>Birden çok alandaki bilgilerini </a:t>
            </a:r>
            <a:r>
              <a:rPr lang="tr-TR" sz="2400" i="1" dirty="0" smtClean="0">
                <a:latin typeface="Century" panose="02040604050505020304" pitchFamily="18" charset="0"/>
              </a:rPr>
              <a:t>kullanmalarını,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i="1" dirty="0" smtClean="0">
                <a:latin typeface="Century" panose="02040604050505020304" pitchFamily="18" charset="0"/>
              </a:rPr>
              <a:t>İşbirliği </a:t>
            </a:r>
            <a:r>
              <a:rPr lang="tr-TR" sz="2400" i="1" dirty="0">
                <a:latin typeface="Century" panose="02040604050505020304" pitchFamily="18" charset="0"/>
              </a:rPr>
              <a:t>içinde çalışma becerisini </a:t>
            </a:r>
            <a:r>
              <a:rPr lang="tr-TR" sz="2400" i="1" dirty="0" smtClean="0">
                <a:latin typeface="Century" panose="02040604050505020304" pitchFamily="18" charset="0"/>
              </a:rPr>
              <a:t>geliştirmelerini sağlar.</a:t>
            </a:r>
            <a:endParaRPr lang="tr-TR" sz="2400" i="1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948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i="1" dirty="0" smtClean="0">
                <a:latin typeface="Century" panose="02040604050505020304" pitchFamily="18" charset="0"/>
              </a:rPr>
              <a:t>PROJE TABANLI ÖĞRENMENİN SINIRLILIKLARI</a:t>
            </a:r>
            <a:endParaRPr lang="tr-TR" sz="3200" b="1" i="1" dirty="0">
              <a:latin typeface="Century" panose="020406040505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80160" y="1828456"/>
            <a:ext cx="9628632" cy="3986213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sz="2400" i="1" dirty="0" smtClean="0">
                <a:latin typeface="Century" panose="02040604050505020304" pitchFamily="18" charset="0"/>
              </a:rPr>
              <a:t>Bu </a:t>
            </a:r>
            <a:r>
              <a:rPr lang="tr-TR" sz="2400" i="1" dirty="0">
                <a:latin typeface="Century" panose="02040604050505020304" pitchFamily="18" charset="0"/>
              </a:rPr>
              <a:t>yaklaşımda bağımsız çalışma becerisi geliştirilmemiş öğrenciler büyük sıkıntı </a:t>
            </a:r>
            <a:r>
              <a:rPr lang="tr-TR" sz="2400" i="1" dirty="0" smtClean="0">
                <a:latin typeface="Century" panose="02040604050505020304" pitchFamily="18" charset="0"/>
              </a:rPr>
              <a:t>çekebilirler. 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i="1" dirty="0" smtClean="0">
                <a:latin typeface="Century" panose="02040604050505020304" pitchFamily="18" charset="0"/>
              </a:rPr>
              <a:t>Grup projelerinde, üyelerden her birinin ne kadar çalıştığını ve katkıda bulunduğunu belirleyebilmek oldukça zordur.  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i="1" dirty="0" smtClean="0">
                <a:latin typeface="Century" panose="02040604050505020304" pitchFamily="18" charset="0"/>
              </a:rPr>
              <a:t>Bu </a:t>
            </a:r>
            <a:r>
              <a:rPr lang="tr-TR" sz="2400" i="1" dirty="0">
                <a:latin typeface="Century" panose="02040604050505020304" pitchFamily="18" charset="0"/>
              </a:rPr>
              <a:t>yaklaşım, öğretmenin sınıf üyelerini aynı öğretim düzeyinde tutmasını güçleştirebilir.  </a:t>
            </a:r>
            <a:endParaRPr lang="tr-TR" sz="2400" i="1" dirty="0" smtClean="0">
              <a:latin typeface="Century" panose="020406040505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tr-TR" sz="2400" i="1" dirty="0" smtClean="0">
                <a:latin typeface="Century" panose="02040604050505020304" pitchFamily="18" charset="0"/>
              </a:rPr>
              <a:t>Öğretmenin</a:t>
            </a:r>
            <a:r>
              <a:rPr lang="tr-TR" sz="2400" i="1" dirty="0">
                <a:latin typeface="Century" panose="02040604050505020304" pitchFamily="18" charset="0"/>
              </a:rPr>
              <a:t>, her öğrencinin veya grubun çalışmasını izlemesi güç olabilir</a:t>
            </a:r>
            <a:r>
              <a:rPr lang="tr-TR" sz="2400" i="1" dirty="0" smtClean="0">
                <a:latin typeface="Century" panose="02040604050505020304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i="1" dirty="0" smtClean="0">
                <a:latin typeface="Century" panose="02040604050505020304" pitchFamily="18" charset="0"/>
              </a:rPr>
              <a:t> Proje </a:t>
            </a:r>
            <a:r>
              <a:rPr lang="tr-TR" sz="2400" i="1" dirty="0">
                <a:latin typeface="Century" panose="02040604050505020304" pitchFamily="18" charset="0"/>
              </a:rPr>
              <a:t>tabanlı ö</a:t>
            </a:r>
            <a:r>
              <a:rPr lang="tr-TR" sz="2400" i="1" dirty="0" smtClean="0">
                <a:latin typeface="Century" panose="02040604050505020304" pitchFamily="18" charset="0"/>
              </a:rPr>
              <a:t>ğrenme </a:t>
            </a:r>
            <a:r>
              <a:rPr lang="tr-TR" sz="2400" i="1" dirty="0">
                <a:latin typeface="Century" panose="02040604050505020304" pitchFamily="18" charset="0"/>
              </a:rPr>
              <a:t>zaman alıcı bir yaklaşımdır. Öğretmenin eğitim programında belirtilen konuları zamanında bitirebilmesini zorlaştırabilir. </a:t>
            </a:r>
          </a:p>
        </p:txBody>
      </p:sp>
    </p:spTree>
    <p:extLst>
      <p:ext uri="{BB962C8B-B14F-4D97-AF65-F5344CB8AC3E}">
        <p14:creationId xmlns:p14="http://schemas.microsoft.com/office/powerpoint/2010/main" val="3658424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ducation">
      <a:dk1>
        <a:srgbClr val="3C4743"/>
      </a:dk1>
      <a:lt1>
        <a:srgbClr val="E5E6DA"/>
      </a:lt1>
      <a:dk2>
        <a:srgbClr val="000000"/>
      </a:dk2>
      <a:lt2>
        <a:srgbClr val="FFFFFF"/>
      </a:lt2>
      <a:accent1>
        <a:srgbClr val="DDC237"/>
      </a:accent1>
      <a:accent2>
        <a:srgbClr val="94A43E"/>
      </a:accent2>
      <a:accent3>
        <a:srgbClr val="6488A3"/>
      </a:accent3>
      <a:accent4>
        <a:srgbClr val="926E8F"/>
      </a:accent4>
      <a:accent5>
        <a:srgbClr val="96A1AA"/>
      </a:accent5>
      <a:accent6>
        <a:srgbClr val="A99E8A"/>
      </a:accent6>
      <a:hlink>
        <a:srgbClr val="6488A3"/>
      </a:hlink>
      <a:folHlink>
        <a:srgbClr val="926E8F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Education">
      <a:dk1>
        <a:srgbClr val="3C4743"/>
      </a:dk1>
      <a:lt1>
        <a:srgbClr val="E5E6DA"/>
      </a:lt1>
      <a:dk2>
        <a:srgbClr val="000000"/>
      </a:dk2>
      <a:lt2>
        <a:srgbClr val="FFFFFF"/>
      </a:lt2>
      <a:accent1>
        <a:srgbClr val="DDC237"/>
      </a:accent1>
      <a:accent2>
        <a:srgbClr val="94A43E"/>
      </a:accent2>
      <a:accent3>
        <a:srgbClr val="6488A3"/>
      </a:accent3>
      <a:accent4>
        <a:srgbClr val="926E8F"/>
      </a:accent4>
      <a:accent5>
        <a:srgbClr val="96A1AA"/>
      </a:accent5>
      <a:accent6>
        <a:srgbClr val="A99E8A"/>
      </a:accent6>
      <a:hlink>
        <a:srgbClr val="6488A3"/>
      </a:hlink>
      <a:folHlink>
        <a:srgbClr val="926E8F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46F0C7C-95CD-4157-B59F-1693F8160B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566</Words>
  <Application>Microsoft Office PowerPoint</Application>
  <PresentationFormat>Geniş ekran</PresentationFormat>
  <Paragraphs>67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</vt:lpstr>
      <vt:lpstr>Wingdings</vt:lpstr>
      <vt:lpstr>Office Teması</vt:lpstr>
      <vt:lpstr>PROJE TABANLI ÖĞRENME</vt:lpstr>
      <vt:lpstr>PROJE TABANLI ÖĞRENME NEDİR?</vt:lpstr>
      <vt:lpstr>ÖZELLİKLERİ</vt:lpstr>
      <vt:lpstr>PowerPoint Sunusu</vt:lpstr>
      <vt:lpstr>PROJE TABANLI ÖĞRENME YAKLAŞIMININ BASAMAKLARI </vt:lpstr>
      <vt:lpstr>PowerPoint Sunusu</vt:lpstr>
      <vt:lpstr>PowerPoint Sunusu</vt:lpstr>
      <vt:lpstr>PROJE TABANLI ÖĞRENMENİN YARARLARI</vt:lpstr>
      <vt:lpstr>PROJE TABANLI ÖĞRENMENİN SINIRLILIKLARI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2014-11-13T13:41:28Z</dcterms:created>
  <dcterms:modified xsi:type="dcterms:W3CDTF">2022-11-07T10:37:43Z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TC034629029991</vt:lpwstr>
  </property>
</Properties>
</file>