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2"/>
  </p:notesMasterIdLst>
  <p:handoutMasterIdLst>
    <p:handoutMasterId r:id="rId13"/>
  </p:handoutMasterIdLst>
  <p:sldIdLst>
    <p:sldId id="258" r:id="rId3"/>
    <p:sldId id="260" r:id="rId4"/>
    <p:sldId id="264" r:id="rId5"/>
    <p:sldId id="265" r:id="rId6"/>
    <p:sldId id="281" r:id="rId7"/>
    <p:sldId id="270" r:id="rId8"/>
    <p:sldId id="271" r:id="rId9"/>
    <p:sldId id="278" r:id="rId10"/>
    <p:sldId id="27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269D01E-BC32-4049-B463-5C60D7B0CCD2}" styleName="Tema Uygulanmış Stil 2 - Vurgu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921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4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31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351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87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494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6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0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95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4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03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564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E9AC-F15C-4FA0-A6F1-298829FA691D}" type="datetimeFigureOut">
              <a:rPr lang="tr-TR" smtClean="0"/>
              <a:pPr/>
              <a:t>7.11.2022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963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tr-TR" sz="6000" b="1" i="1" dirty="0" smtClean="0">
                <a:solidFill>
                  <a:srgbClr val="3C47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PROJE TABANLI ÖĞRENME</a:t>
            </a:r>
            <a:endParaRPr lang="tr-TR" sz="6000" b="1" i="1" dirty="0">
              <a:solidFill>
                <a:srgbClr val="3C47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lnSpc>
                <a:spcPct val="95000"/>
              </a:lnSpc>
              <a:spcBef>
                <a:spcPts val="0"/>
              </a:spcBef>
              <a:buNone/>
            </a:pPr>
            <a:r>
              <a:rPr lang="tr-TR" sz="4000" b="1" i="1" dirty="0" smtClean="0">
                <a:solidFill>
                  <a:srgbClr val="E5E6DA"/>
                </a:solidFill>
                <a:latin typeface="Century" panose="02040604050505020304" pitchFamily="18" charset="0"/>
              </a:rPr>
              <a:t>PROJE TABANLI ÖĞRENME NEDİR?</a:t>
            </a:r>
            <a:endParaRPr lang="tr-TR" sz="4000" b="1" i="1" dirty="0">
              <a:solidFill>
                <a:srgbClr val="E5E6DA"/>
              </a:solidFill>
              <a:latin typeface="Century" panose="02040604050505020304" pitchFamily="18" charset="0"/>
            </a:endParaRPr>
          </a:p>
        </p:txBody>
      </p:sp>
      <p:sp>
        <p:nvSpPr>
          <p:cNvPr id="14" name="İçerik Yer Tutucusu 13"/>
          <p:cNvSpPr>
            <a:spLocks noGrp="1"/>
          </p:cNvSpPr>
          <p:nvPr>
            <p:ph idx="1"/>
          </p:nvPr>
        </p:nvSpPr>
        <p:spPr>
          <a:xfrm>
            <a:off x="1280160" y="2255143"/>
            <a:ext cx="9628632" cy="3986213"/>
          </a:xfrm>
        </p:spPr>
        <p:txBody>
          <a:bodyPr>
            <a:normAutofit/>
          </a:bodyPr>
          <a:lstStyle/>
          <a:p>
            <a:pPr algn="just">
              <a:buClr>
                <a:srgbClr val="3C4743"/>
              </a:buClr>
              <a:buFont typeface="Wingdings"/>
              <a:buChar char="§"/>
            </a:pPr>
            <a:r>
              <a:rPr lang="tr-TR" sz="2400" i="1" dirty="0">
                <a:latin typeface="Century" panose="02040604050505020304" pitchFamily="18" charset="0"/>
              </a:rPr>
              <a:t>Proje tabanlı öğrenme, öğrencilerin yaşamlarında karşılaşabilecekleri problemleri sınıf ortamında farklı disiplinlerle bağlantı kurarak bir senaryo çerçevesinde çözmeye çalıştıkları öğrenme yaklaşımıdır</a:t>
            </a:r>
            <a:r>
              <a:rPr lang="tr-TR" sz="2400" i="1" dirty="0" smtClean="0">
                <a:latin typeface="Century" panose="02040604050505020304" pitchFamily="18" charset="0"/>
              </a:rPr>
              <a:t>. </a:t>
            </a:r>
          </a:p>
          <a:p>
            <a:pPr marL="0" indent="0">
              <a:buClr>
                <a:srgbClr val="3C4743"/>
              </a:buClr>
              <a:buNone/>
            </a:pPr>
            <a:endParaRPr lang="tr-TR" sz="2400" b="0" i="1" dirty="0">
              <a:solidFill>
                <a:srgbClr val="3C4743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518" y="4574481"/>
            <a:ext cx="2743200" cy="166687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4574481"/>
            <a:ext cx="2743200" cy="178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i="1" dirty="0" smtClean="0">
                <a:latin typeface="Century" panose="02040604050505020304" pitchFamily="18" charset="0"/>
              </a:rPr>
              <a:t>ÖZELLİKLERİ</a:t>
            </a:r>
            <a:endParaRPr lang="tr-TR" sz="40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1819" y="1828457"/>
            <a:ext cx="11281893" cy="4585222"/>
          </a:xfrm>
        </p:spPr>
        <p:txBody>
          <a:bodyPr>
            <a:normAutofit/>
          </a:bodyPr>
          <a:lstStyle/>
          <a:p>
            <a:r>
              <a:rPr lang="tr-TR" sz="2400" i="1" dirty="0" smtClean="0">
                <a:latin typeface="Century" panose="02040604050505020304" pitchFamily="18" charset="0"/>
              </a:rPr>
              <a:t>İlerlemeci eğitim akımına, pragmatik felsefeye ve </a:t>
            </a:r>
            <a:r>
              <a:rPr lang="tr-TR" sz="2400" i="1" dirty="0" err="1" smtClean="0">
                <a:latin typeface="Century" panose="02040604050505020304" pitchFamily="18" charset="0"/>
              </a:rPr>
              <a:t>yapılandırmacı</a:t>
            </a:r>
            <a:r>
              <a:rPr lang="tr-TR" sz="2400" i="1" dirty="0" smtClean="0">
                <a:latin typeface="Century" panose="02040604050505020304" pitchFamily="18" charset="0"/>
              </a:rPr>
              <a:t> öğrenme yaklaşımına uygundur.</a:t>
            </a:r>
          </a:p>
          <a:p>
            <a:pPr fontAlgn="base"/>
            <a:r>
              <a:rPr lang="tr-TR" sz="2400" i="1" dirty="0">
                <a:latin typeface="Century" panose="02040604050505020304" pitchFamily="18" charset="0"/>
              </a:rPr>
              <a:t>Proje </a:t>
            </a:r>
            <a:r>
              <a:rPr lang="tr-TR" sz="2400" i="1" dirty="0" smtClean="0">
                <a:latin typeface="Century" panose="02040604050505020304" pitchFamily="18" charset="0"/>
              </a:rPr>
              <a:t>tabanlı </a:t>
            </a:r>
            <a:r>
              <a:rPr lang="tr-TR" sz="2400" i="1" dirty="0">
                <a:latin typeface="Century" panose="02040604050505020304" pitchFamily="18" charset="0"/>
              </a:rPr>
              <a:t>öğrenmede disiplinler arası bir problem ya da senaryo üzerinde çalışılır.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Öğrencilerin sorgulayarak öğrenmesini sağlar.</a:t>
            </a:r>
          </a:p>
          <a:p>
            <a:r>
              <a:rPr lang="tr-TR" sz="2400" i="1" dirty="0" smtClean="0">
                <a:latin typeface="Century" panose="02040604050505020304" pitchFamily="18" charset="0"/>
              </a:rPr>
              <a:t>Öğretmen, öğrencilere bir sorun durumuyla ilgili kaynaklara ulaşma, bilgi teknolojilerinden yararlanma, rapor yazma, kaynak gösterme ve sunu yapma da kılavuzluk yapar.</a:t>
            </a:r>
          </a:p>
          <a:p>
            <a:r>
              <a:rPr lang="tr-TR" sz="2400" i="1" dirty="0">
                <a:latin typeface="Century" panose="02040604050505020304" pitchFamily="18" charset="0"/>
              </a:rPr>
              <a:t>Sonunda bir ürün ortaya konulması istenir ancak önemli olan süreçtir.</a:t>
            </a:r>
          </a:p>
          <a:p>
            <a:pPr marL="0" indent="0">
              <a:buNone/>
            </a:pP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74992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1820" y="651150"/>
            <a:ext cx="11683515" cy="5651176"/>
          </a:xfrm>
        </p:spPr>
        <p:txBody>
          <a:bodyPr>
            <a:normAutofit lnSpcReduction="10000"/>
          </a:bodyPr>
          <a:lstStyle/>
          <a:p>
            <a:r>
              <a:rPr lang="tr-TR" sz="2600" i="1" dirty="0">
                <a:latin typeface="Century" panose="02040604050505020304" pitchFamily="18" charset="0"/>
              </a:rPr>
              <a:t>Araştırma ve inceleme </a:t>
            </a:r>
            <a:r>
              <a:rPr lang="tr-TR" sz="2600" i="1" dirty="0" smtClean="0">
                <a:latin typeface="Century" panose="02040604050505020304" pitchFamily="18" charset="0"/>
              </a:rPr>
              <a:t>içerisinde</a:t>
            </a:r>
            <a:r>
              <a:rPr lang="tr-TR" sz="2600" i="1" dirty="0">
                <a:latin typeface="Century" panose="02040604050505020304" pitchFamily="18" charset="0"/>
              </a:rPr>
              <a:t>, uygulamadan değerlendirmeye beceriler kazandırılır.</a:t>
            </a:r>
          </a:p>
          <a:p>
            <a:r>
              <a:rPr lang="tr-TR" sz="2600" i="1" dirty="0" smtClean="0">
                <a:latin typeface="Century" panose="02040604050505020304" pitchFamily="18" charset="0"/>
              </a:rPr>
              <a:t>Grupla </a:t>
            </a:r>
            <a:r>
              <a:rPr lang="tr-TR" sz="2600" i="1" dirty="0">
                <a:latin typeface="Century" panose="02040604050505020304" pitchFamily="18" charset="0"/>
              </a:rPr>
              <a:t>ya da bireysel olarak gerçek yaşama uygun beceriler kazandırma amacı yürütülen bir yöntemdir</a:t>
            </a:r>
            <a:r>
              <a:rPr lang="tr-TR" sz="2600" i="1" dirty="0" smtClean="0">
                <a:latin typeface="Century" panose="02040604050505020304" pitchFamily="18" charset="0"/>
              </a:rPr>
              <a:t>.</a:t>
            </a:r>
            <a:endParaRPr lang="en-US" sz="2600" i="1" dirty="0" smtClean="0">
              <a:latin typeface="Century" panose="02040604050505020304" pitchFamily="18" charset="0"/>
            </a:endParaRPr>
          </a:p>
          <a:p>
            <a:endParaRPr lang="en-US" sz="2400" i="1" dirty="0">
              <a:latin typeface="Century" panose="02040604050505020304" pitchFamily="18" charset="0"/>
            </a:endParaRPr>
          </a:p>
          <a:p>
            <a:r>
              <a:rPr lang="tr-TR" sz="2400" b="1" i="1" dirty="0">
                <a:latin typeface="Century" panose="02040604050505020304" pitchFamily="18" charset="0"/>
              </a:rPr>
              <a:t>NEDEN PROJE TABANLI ÖĞRENME YÖNTEMİNE İHTİYAÇ DUYUYORUZ?</a:t>
            </a:r>
            <a:endParaRPr lang="tr-TR" sz="2400" i="1" dirty="0"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tr-TR" sz="3200" i="1" dirty="0">
                <a:latin typeface="Century" panose="02040604050505020304" pitchFamily="18" charset="0"/>
              </a:rPr>
              <a:t>Çünkü;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200" i="1" dirty="0">
                <a:latin typeface="Century" panose="02040604050505020304" pitchFamily="18" charset="0"/>
              </a:rPr>
              <a:t>Öğrenciler araştırma yapmayı bilmiyor,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200" i="1" dirty="0">
                <a:latin typeface="Century" panose="02040604050505020304" pitchFamily="18" charset="0"/>
              </a:rPr>
              <a:t>Kaynakları aynen yazıyor,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200" i="1" dirty="0">
                <a:latin typeface="Century" panose="02040604050505020304" pitchFamily="18" charset="0"/>
              </a:rPr>
              <a:t>Kendilerini topluluk önünde ifade edemiyorlar,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200" i="1" dirty="0">
                <a:latin typeface="Century" panose="02040604050505020304" pitchFamily="18" charset="0"/>
              </a:rPr>
              <a:t>Yorum yapamıyorlar.</a:t>
            </a:r>
          </a:p>
          <a:p>
            <a:pPr marL="0" indent="0">
              <a:buNone/>
            </a:pPr>
            <a:endParaRPr lang="tr-TR" sz="30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27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6258" y="2998527"/>
            <a:ext cx="9628632" cy="1362113"/>
          </a:xfrm>
        </p:spPr>
        <p:txBody>
          <a:bodyPr>
            <a:normAutofit/>
          </a:bodyPr>
          <a:lstStyle/>
          <a:p>
            <a:r>
              <a:rPr lang="tr-TR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PROJE TABANLI ÖĞRENME YAKLAŞIMININ BASAMAKLARI </a:t>
            </a:r>
            <a:endParaRPr lang="tr-TR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6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956375"/>
              </p:ext>
            </p:extLst>
          </p:nvPr>
        </p:nvGraphicFramePr>
        <p:xfrm>
          <a:off x="436097" y="299804"/>
          <a:ext cx="10473204" cy="622170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618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8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985"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Aşamalar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Yapılacak İşlemler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Öğretmenin Rolü 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40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Konuyu ve alt konuları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belirleme, grupları kendi içinde organize etme.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Öğrenenler kaynakları araştırır,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bir çerçeve proje için sorular önerebilir.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Araştırmanın genel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konusunu sunar. Konuların ve alt konuların tartışılmasında gruplara rehberlik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İlginç problemler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yaratır ve sorunları kategorize ederler, proje gruplarının oluşturmasında katkıda bulunurlar.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483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2.   Grupların proje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planlarını oluşturma.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 üyeleri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hep birlikte proje planını yaparlar. Nereye ve nasıl gidecekleri, neleri öğrenecekleri gibi sorular hakkında karar verirler. Kendi aralarında iş bölümü yaparlar.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Grupların projelerini formüle etmelerine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yardım eder, gruplarla toplantı yapar, gerekli materyal ve kaynakları bulmalarına yardım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Ne çalışacaklarını planlar,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kaynakları seçer, rolleri tanımlar, planların tanıtımını sağlar.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3690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3.  Projeyi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uygulama.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 üyeleri organize olur verileri ve bilgileri analiz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ederler.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Araştırma ve çalışma becerilerinin geliştirilmesine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yardım eder, temel süre ve grupları kontrol eder.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Sorular için cevapları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araştırır. Veri toplar. Bilgiyi organize eder. Kaynak kişilerle görüşür. Bulgularını birleştirir ve özetler.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37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440413"/>
              </p:ext>
            </p:extLst>
          </p:nvPr>
        </p:nvGraphicFramePr>
        <p:xfrm>
          <a:off x="323557" y="389745"/>
          <a:ext cx="10585744" cy="610099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646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7309"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Aşamalar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Yapılacak İşlemler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Öğretmenin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Öğrenenin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Rolü</a:t>
                      </a:r>
                      <a:endParaRPr lang="tr-TR" sz="1600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845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4.  Sunuyu planlama.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Üyeler sunularındaki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temel noktaları belirler ve bulgularını nasıl sunacaklarına karar verirler.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 için ders planlarının tartışılmasını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ve sunuların organize edilmesini sağlar.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Sununun temel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noktalarına karar verilmesini, nasıl bir sunu yapılacağının planlamasını, sunu için materyal hazırlanmasını sağlar.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526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5. Sunu yapma.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Sunular sınıfta ve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belirlenen diğer yerlerde yapılır.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Sunular koordine edilir.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Sunucular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sınıf arkadaşlarına dönüt verir.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1316">
                <a:tc>
                  <a:txBody>
                    <a:bodyPr/>
                    <a:lstStyle/>
                    <a:p>
                      <a:r>
                        <a:rPr lang="tr-TR" sz="1600" b="1" i="1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6. Değerlendirme</a:t>
                      </a:r>
                      <a:r>
                        <a:rPr lang="tr-TR" sz="1600" b="1" i="1" baseline="0" dirty="0" smtClean="0">
                          <a:solidFill>
                            <a:schemeClr val="tx2"/>
                          </a:solidFill>
                          <a:latin typeface="Century" panose="02040604050505020304" pitchFamily="18" charset="0"/>
                        </a:rPr>
                        <a:t> </a:t>
                      </a:r>
                      <a:endParaRPr lang="tr-TR" sz="1600" b="1" i="1" dirty="0">
                        <a:solidFill>
                          <a:schemeClr val="tx2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Öğrenen projeleri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hakkında dönütleri paylaşır. 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Proje özetleri ve öğrenilenler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değerlendirilir.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>
                          <a:latin typeface="Century" panose="02040604050505020304" pitchFamily="18" charset="0"/>
                        </a:rPr>
                        <a:t>Grup</a:t>
                      </a:r>
                      <a:r>
                        <a:rPr lang="tr-TR" sz="1600" i="1" baseline="0" dirty="0" smtClean="0">
                          <a:latin typeface="Century" panose="02040604050505020304" pitchFamily="18" charset="0"/>
                        </a:rPr>
                        <a:t> üyeleri olarak çalışmayı ve çalışmada öğrendiklerini yansıtırlar. Çalışmaların değerlendirilmesinde rol alırlar.</a:t>
                      </a:r>
                      <a:endParaRPr lang="tr-TR" sz="1600" i="1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34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 smtClean="0">
                <a:latin typeface="Century" panose="02040604050505020304" pitchFamily="18" charset="0"/>
              </a:rPr>
              <a:t>PROJE TABANLI ÖĞRENMENİN YARARLARI</a:t>
            </a:r>
            <a:endParaRPr lang="tr-TR" sz="32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882" y="1828456"/>
            <a:ext cx="12261954" cy="514197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Öğrencilerin </a:t>
            </a:r>
            <a:r>
              <a:rPr lang="da-DK" sz="2400" i="1" dirty="0">
                <a:latin typeface="Century" panose="02040604050505020304" pitchFamily="18" charset="0"/>
              </a:rPr>
              <a:t>kendi öğrenmelerini </a:t>
            </a:r>
            <a:r>
              <a:rPr lang="da-DK" sz="2400" i="1" dirty="0" smtClean="0">
                <a:latin typeface="Century" panose="02040604050505020304" pitchFamily="18" charset="0"/>
              </a:rPr>
              <a:t>kurgu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Yaratıcılıklarını geliştirebildikleri 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da-DK" sz="2400" i="1" dirty="0" smtClean="0">
                <a:latin typeface="Century" panose="02040604050505020304" pitchFamily="18" charset="0"/>
              </a:rPr>
              <a:t>Karşılaştıkları </a:t>
            </a:r>
            <a:r>
              <a:rPr lang="da-DK" sz="2400" i="1" dirty="0">
                <a:latin typeface="Century" panose="02040604050505020304" pitchFamily="18" charset="0"/>
              </a:rPr>
              <a:t>sorunları </a:t>
            </a:r>
            <a:r>
              <a:rPr lang="da-DK" sz="2400" i="1" dirty="0" smtClean="0">
                <a:latin typeface="Century" panose="02040604050505020304" pitchFamily="18" charset="0"/>
              </a:rPr>
              <a:t>işbirliği </a:t>
            </a:r>
            <a:r>
              <a:rPr lang="da-DK" sz="2400" i="1" dirty="0">
                <a:latin typeface="Century" panose="02040604050505020304" pitchFamily="18" charset="0"/>
              </a:rPr>
              <a:t>içinde çözmeye </a:t>
            </a:r>
            <a:r>
              <a:rPr lang="da-DK" sz="2400" i="1" dirty="0" smtClean="0">
                <a:latin typeface="Century" panose="02040604050505020304" pitchFamily="18" charset="0"/>
              </a:rPr>
              <a:t>çalı</a:t>
            </a:r>
            <a:r>
              <a:rPr lang="tr-TR" sz="2400" i="1" dirty="0" smtClean="0">
                <a:latin typeface="Century" panose="02040604050505020304" pitchFamily="18" charset="0"/>
              </a:rPr>
              <a:t>ş</a:t>
            </a:r>
            <a:r>
              <a:rPr lang="da-DK" sz="2400" i="1" dirty="0" smtClean="0">
                <a:latin typeface="Century" panose="02040604050505020304" pitchFamily="18" charset="0"/>
              </a:rPr>
              <a:t>tıklarıladıkları</a:t>
            </a:r>
            <a:r>
              <a:rPr lang="tr-TR" sz="2400" i="1" dirty="0" smtClean="0">
                <a:latin typeface="Century" panose="020406040505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Başarıları </a:t>
            </a:r>
            <a:r>
              <a:rPr lang="tr-TR" sz="2400" i="1" dirty="0">
                <a:latin typeface="Century" panose="02040604050505020304" pitchFamily="18" charset="0"/>
              </a:rPr>
              <a:t>konusunda karar verici </a:t>
            </a:r>
            <a:r>
              <a:rPr lang="tr-TR" sz="2400" i="1" dirty="0" smtClean="0">
                <a:latin typeface="Century" panose="02040604050505020304" pitchFamily="18" charset="0"/>
              </a:rPr>
              <a:t>oldukları,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Yaşamın </a:t>
            </a:r>
            <a:r>
              <a:rPr lang="tr-TR" sz="2400" i="1" dirty="0">
                <a:latin typeface="Century" panose="02040604050505020304" pitchFamily="18" charset="0"/>
              </a:rPr>
              <a:t>sınıfa </a:t>
            </a:r>
            <a:r>
              <a:rPr lang="tr-TR" sz="2400" i="1" dirty="0" smtClean="0">
                <a:latin typeface="Century" panose="02040604050505020304" pitchFamily="18" charset="0"/>
              </a:rPr>
              <a:t>taşındığı,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Ailenin </a:t>
            </a:r>
            <a:r>
              <a:rPr lang="tr-TR" sz="2400" i="1" dirty="0" smtClean="0">
                <a:latin typeface="Century" panose="02040604050505020304" pitchFamily="18" charset="0"/>
              </a:rPr>
              <a:t>öğrenme </a:t>
            </a:r>
            <a:r>
              <a:rPr lang="tr-TR" sz="2400" i="1" dirty="0">
                <a:latin typeface="Century" panose="02040604050505020304" pitchFamily="18" charset="0"/>
              </a:rPr>
              <a:t>sürecine </a:t>
            </a:r>
            <a:r>
              <a:rPr lang="tr-TR" sz="2400" i="1" dirty="0" smtClean="0">
                <a:latin typeface="Century" panose="02040604050505020304" pitchFamily="18" charset="0"/>
              </a:rPr>
              <a:t>katıldığı,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Teknolojinin </a:t>
            </a:r>
            <a:r>
              <a:rPr lang="tr-TR" sz="2400" i="1" dirty="0" smtClean="0">
                <a:latin typeface="Century" panose="02040604050505020304" pitchFamily="18" charset="0"/>
              </a:rPr>
              <a:t>öğrenme </a:t>
            </a:r>
            <a:r>
              <a:rPr lang="tr-TR" sz="2400" i="1" dirty="0">
                <a:latin typeface="Century" panose="02040604050505020304" pitchFamily="18" charset="0"/>
              </a:rPr>
              <a:t>sürecinde kullanıldığı bir </a:t>
            </a:r>
            <a:r>
              <a:rPr lang="tr-TR" sz="2400" i="1" dirty="0" smtClean="0">
                <a:latin typeface="Century" panose="02040604050505020304" pitchFamily="18" charset="0"/>
              </a:rPr>
              <a:t>öğrenme ortamı,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>
                <a:latin typeface="Century" panose="02040604050505020304" pitchFamily="18" charset="0"/>
              </a:rPr>
              <a:t>Birden çok alandaki bilgilerini </a:t>
            </a:r>
            <a:r>
              <a:rPr lang="tr-TR" sz="2400" i="1" dirty="0" smtClean="0">
                <a:latin typeface="Century" panose="02040604050505020304" pitchFamily="18" charset="0"/>
              </a:rPr>
              <a:t>kullanmalarını,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İşbirliği </a:t>
            </a:r>
            <a:r>
              <a:rPr lang="tr-TR" sz="2400" i="1" dirty="0">
                <a:latin typeface="Century" panose="02040604050505020304" pitchFamily="18" charset="0"/>
              </a:rPr>
              <a:t>içinde çalışma becerisini </a:t>
            </a:r>
            <a:r>
              <a:rPr lang="tr-TR" sz="2400" i="1" dirty="0" smtClean="0">
                <a:latin typeface="Century" panose="02040604050505020304" pitchFamily="18" charset="0"/>
              </a:rPr>
              <a:t>geliştirmelerini sağlar.</a:t>
            </a:r>
            <a:endParaRPr lang="tr-TR" sz="2400" i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4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 smtClean="0">
                <a:latin typeface="Century" panose="02040604050505020304" pitchFamily="18" charset="0"/>
              </a:rPr>
              <a:t>PROJE TABANLI ÖĞRENMENİN SINIRLILIKLARI</a:t>
            </a:r>
            <a:endParaRPr lang="tr-TR" sz="3200" b="1" i="1" dirty="0">
              <a:latin typeface="Century" panose="020406040505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0160" y="1828456"/>
            <a:ext cx="9628632" cy="398621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Bu </a:t>
            </a:r>
            <a:r>
              <a:rPr lang="tr-TR" sz="2400" i="1" dirty="0">
                <a:latin typeface="Century" panose="02040604050505020304" pitchFamily="18" charset="0"/>
              </a:rPr>
              <a:t>yaklaşımda bağımsız çalışma becerisi geliştirilmemiş öğrenciler büyük sıkıntı </a:t>
            </a:r>
            <a:r>
              <a:rPr lang="tr-TR" sz="2400" i="1" dirty="0" smtClean="0">
                <a:latin typeface="Century" panose="02040604050505020304" pitchFamily="18" charset="0"/>
              </a:rPr>
              <a:t>çekebilirler.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Grup projelerinde, üyelerden her birinin ne kadar çalıştığını ve katkıda bulunduğunu belirleyebilmek oldukça zordur.  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Bu </a:t>
            </a:r>
            <a:r>
              <a:rPr lang="tr-TR" sz="2400" i="1" dirty="0">
                <a:latin typeface="Century" panose="02040604050505020304" pitchFamily="18" charset="0"/>
              </a:rPr>
              <a:t>yaklaşım, öğretmenin sınıf üyelerini aynı öğretim düzeyinde tutmasını güçleştirebilir.  </a:t>
            </a:r>
            <a:endParaRPr lang="tr-TR" sz="2400" i="1" dirty="0" smtClean="0">
              <a:latin typeface="Century" panose="020406040505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Öğretmenin</a:t>
            </a:r>
            <a:r>
              <a:rPr lang="tr-TR" sz="2400" i="1" dirty="0">
                <a:latin typeface="Century" panose="02040604050505020304" pitchFamily="18" charset="0"/>
              </a:rPr>
              <a:t>, her öğrencinin veya grubun çalışmasını izlemesi güç olabilir</a:t>
            </a:r>
            <a:r>
              <a:rPr lang="tr-TR" sz="2400" i="1" dirty="0" smtClean="0">
                <a:latin typeface="Century" panose="020406040505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i="1" dirty="0" smtClean="0">
                <a:latin typeface="Century" panose="02040604050505020304" pitchFamily="18" charset="0"/>
              </a:rPr>
              <a:t> Proje </a:t>
            </a:r>
            <a:r>
              <a:rPr lang="tr-TR" sz="2400" i="1" dirty="0">
                <a:latin typeface="Century" panose="02040604050505020304" pitchFamily="18" charset="0"/>
              </a:rPr>
              <a:t>tabanlı ö</a:t>
            </a:r>
            <a:r>
              <a:rPr lang="tr-TR" sz="2400" i="1" dirty="0" smtClean="0">
                <a:latin typeface="Century" panose="02040604050505020304" pitchFamily="18" charset="0"/>
              </a:rPr>
              <a:t>ğrenme </a:t>
            </a:r>
            <a:r>
              <a:rPr lang="tr-TR" sz="2400" i="1" dirty="0">
                <a:latin typeface="Century" panose="02040604050505020304" pitchFamily="18" charset="0"/>
              </a:rPr>
              <a:t>zaman alıcı bir yaklaşımdır. Öğretmenin eğitim programında belirtilen konuları zamanında bitirebilmesini zorlaştırabilir. </a:t>
            </a:r>
          </a:p>
        </p:txBody>
      </p:sp>
    </p:spTree>
    <p:extLst>
      <p:ext uri="{BB962C8B-B14F-4D97-AF65-F5344CB8AC3E}">
        <p14:creationId xmlns:p14="http://schemas.microsoft.com/office/powerpoint/2010/main" val="36584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6F0C7C-95CD-4157-B59F-1693F8160B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566</Words>
  <Application>Microsoft Office PowerPoint</Application>
  <PresentationFormat>Geniş ekran</PresentationFormat>
  <Paragraphs>67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Century</vt:lpstr>
      <vt:lpstr>Wingdings</vt:lpstr>
      <vt:lpstr>Office Teması</vt:lpstr>
      <vt:lpstr>PROJE TABANLI ÖĞRENME</vt:lpstr>
      <vt:lpstr>PROJE TABANLI ÖĞRENME NEDİR?</vt:lpstr>
      <vt:lpstr>ÖZELLİKLERİ</vt:lpstr>
      <vt:lpstr>PowerPoint Sunusu</vt:lpstr>
      <vt:lpstr>PROJE TABANLI ÖĞRENME YAKLAŞIMININ BASAMAKLARI </vt:lpstr>
      <vt:lpstr>PowerPoint Sunusu</vt:lpstr>
      <vt:lpstr>PowerPoint Sunusu</vt:lpstr>
      <vt:lpstr>PROJE TABANLI ÖĞRENMENİN YARARLARI</vt:lpstr>
      <vt:lpstr>PROJE TABANLI ÖĞRENMENİN SINIRLILIKLARI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2014-11-13T13:41:28Z</dcterms:created>
  <dcterms:modified xsi:type="dcterms:W3CDTF">2022-11-07T10:37:43Z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TC034629029991</vt:lpwstr>
  </property>
</Properties>
</file>