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56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normAutofit/>
          </a:bodyPr>
          <a:lstStyle>
            <a:lvl1pPr marL="0" indent="0" algn="just">
              <a:buFontTx/>
              <a:buNone/>
              <a:defRPr sz="1800">
                <a:latin typeface="Times New Roman" panose="02020603050405020304" pitchFamily="18" charset="0"/>
                <a:cs typeface="Times New Roman" panose="02020603050405020304" pitchFamily="18" charset="0"/>
              </a:defRPr>
            </a:lvl1pPr>
            <a:lvl2pPr marL="457200" indent="0" algn="just">
              <a:buFontTx/>
              <a:buNone/>
              <a:defRPr sz="1800">
                <a:latin typeface="Times New Roman" panose="02020603050405020304" pitchFamily="18" charset="0"/>
                <a:cs typeface="Times New Roman" panose="02020603050405020304" pitchFamily="18" charset="0"/>
              </a:defRPr>
            </a:lvl2pPr>
            <a:lvl3pPr marL="914400" indent="0" algn="just">
              <a:buFontTx/>
              <a:buNone/>
              <a:defRPr sz="1800">
                <a:latin typeface="Times New Roman" panose="02020603050405020304" pitchFamily="18" charset="0"/>
                <a:cs typeface="Times New Roman" panose="02020603050405020304" pitchFamily="18" charset="0"/>
              </a:defRPr>
            </a:lvl3pPr>
            <a:lvl4pPr marL="1371600" indent="0" algn="just">
              <a:buFontTx/>
              <a:buNone/>
              <a:defRPr sz="1800">
                <a:latin typeface="Times New Roman" panose="02020603050405020304" pitchFamily="18" charset="0"/>
                <a:cs typeface="Times New Roman" panose="02020603050405020304" pitchFamily="18" charset="0"/>
              </a:defRPr>
            </a:lvl4pPr>
            <a:lvl5pPr marL="1828800" indent="0" algn="just">
              <a:buFontTx/>
              <a:buNone/>
              <a:defRPr sz="1800">
                <a:latin typeface="Times New Roman" panose="02020603050405020304" pitchFamily="18" charset="0"/>
                <a:cs typeface="Times New Roman" panose="02020603050405020304" pitchFamily="18"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smtClean="0"/>
              <a:t>Asıl başlık stili için tıklatın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1/22/2020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785093" y="1700074"/>
            <a:ext cx="6630278" cy="1502690"/>
          </a:xfrm>
        </p:spPr>
        <p:txBody>
          <a:bodyPr/>
          <a:lstStyle/>
          <a:p>
            <a:r>
              <a:rPr lang="tr-TR" sz="4800" b="1" dirty="0" smtClean="0"/>
              <a:t>MÜHENDİSLİKTE ÖLÇME BİLGİSİ </a:t>
            </a:r>
            <a:endParaRPr lang="tr-TR" sz="4800" b="1" dirty="0"/>
          </a:p>
        </p:txBody>
      </p:sp>
      <p:sp>
        <p:nvSpPr>
          <p:cNvPr id="3" name="Alt Başlık 2"/>
          <p:cNvSpPr>
            <a:spLocks noGrp="1"/>
          </p:cNvSpPr>
          <p:nvPr>
            <p:ph type="subTitle" idx="1"/>
          </p:nvPr>
        </p:nvSpPr>
        <p:spPr/>
        <p:txBody>
          <a:bodyPr>
            <a:normAutofit/>
          </a:bodyPr>
          <a:lstStyle/>
          <a:p>
            <a:r>
              <a:rPr lang="tr-TR" dirty="0" smtClean="0"/>
              <a:t>POLİGON VE HESAPLAMALARI</a:t>
            </a:r>
          </a:p>
          <a:p>
            <a:r>
              <a:rPr lang="tr-TR" dirty="0" smtClean="0"/>
              <a:t>AÇIK POLİGON HESABI</a:t>
            </a:r>
            <a:endParaRPr lang="tr-TR" dirty="0"/>
          </a:p>
        </p:txBody>
      </p:sp>
      <p:sp>
        <p:nvSpPr>
          <p:cNvPr id="4" name="Metin kutusu 3"/>
          <p:cNvSpPr txBox="1"/>
          <p:nvPr/>
        </p:nvSpPr>
        <p:spPr>
          <a:xfrm>
            <a:off x="3836277" y="4798512"/>
            <a:ext cx="4942828" cy="523220"/>
          </a:xfrm>
          <a:prstGeom prst="rect">
            <a:avLst/>
          </a:prstGeom>
          <a:noFill/>
        </p:spPr>
        <p:txBody>
          <a:bodyPr wrap="none" rtlCol="0">
            <a:spAutoFit/>
          </a:bodyPr>
          <a:lstStyle/>
          <a:p>
            <a:r>
              <a:rPr lang="tr-TR" sz="2800" b="1" dirty="0" smtClean="0">
                <a:solidFill>
                  <a:schemeClr val="accent4">
                    <a:lumMod val="75000"/>
                  </a:schemeClr>
                </a:solidFill>
              </a:rPr>
              <a:t>Prof. Dr. Engin YURTSEVEN </a:t>
            </a:r>
            <a:endParaRPr lang="tr-TR" sz="2800" b="1" dirty="0">
              <a:solidFill>
                <a:schemeClr val="accent4">
                  <a:lumMod val="75000"/>
                </a:schemeClr>
              </a:solidFill>
            </a:endParaRPr>
          </a:p>
        </p:txBody>
      </p:sp>
      <p:sp>
        <p:nvSpPr>
          <p:cNvPr id="5" name="Metin kutusu 4"/>
          <p:cNvSpPr txBox="1"/>
          <p:nvPr/>
        </p:nvSpPr>
        <p:spPr>
          <a:xfrm>
            <a:off x="5175139" y="3021876"/>
            <a:ext cx="2042547" cy="584775"/>
          </a:xfrm>
          <a:prstGeom prst="rect">
            <a:avLst/>
          </a:prstGeom>
          <a:noFill/>
        </p:spPr>
        <p:txBody>
          <a:bodyPr wrap="none" rtlCol="0">
            <a:spAutoFit/>
          </a:bodyPr>
          <a:lstStyle/>
          <a:p>
            <a:r>
              <a:rPr lang="tr-TR" sz="3200" b="1" dirty="0" smtClean="0">
                <a:solidFill>
                  <a:schemeClr val="accent4">
                    <a:lumMod val="75000"/>
                  </a:schemeClr>
                </a:solidFill>
              </a:rPr>
              <a:t>13.HAFTA</a:t>
            </a:r>
            <a:endParaRPr lang="tr-TR" sz="3200" b="1" dirty="0">
              <a:solidFill>
                <a:schemeClr val="accent4">
                  <a:lumMod val="75000"/>
                </a:schemeClr>
              </a:solidFill>
            </a:endParaRPr>
          </a:p>
        </p:txBody>
      </p:sp>
    </p:spTree>
    <p:extLst>
      <p:ext uri="{BB962C8B-B14F-4D97-AF65-F5344CB8AC3E}">
        <p14:creationId xmlns:p14="http://schemas.microsoft.com/office/powerpoint/2010/main" val="1799267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Dikdörtgen 1"/>
              <p:cNvSpPr/>
              <p:nvPr/>
            </p:nvSpPr>
            <p:spPr>
              <a:xfrm>
                <a:off x="6037243" y="628606"/>
                <a:ext cx="5255046" cy="5355312"/>
              </a:xfrm>
              <a:prstGeom prst="rect">
                <a:avLst/>
              </a:prstGeom>
            </p:spPr>
            <p:txBody>
              <a:bodyPr wrap="square">
                <a:spAutoFit/>
              </a:bodyPr>
              <a:lstStyle/>
              <a:p>
                <a:pPr algn="ctr"/>
                <a:endParaRPr lang="tr-TR" i="1" dirty="0" smtClean="0">
                  <a:latin typeface="Cambria Math" panose="02040503050406030204" pitchFamily="18" charset="0"/>
                  <a:cs typeface="Times New Roman" panose="02020603050405020304" pitchFamily="18" charset="0"/>
                </a:endParaRPr>
              </a:p>
              <a:p>
                <a:pPr algn="ctr"/>
                <a14:m>
                  <m:oMath xmlns:m="http://schemas.openxmlformats.org/officeDocument/2006/math">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𝑦</m:t>
                        </m:r>
                      </m:e>
                      <m:sub>
                        <m:r>
                          <a:rPr lang="tr-TR" i="1">
                            <a:latin typeface="Cambria Math" panose="02040503050406030204" pitchFamily="18" charset="0"/>
                            <a:cs typeface="Times New Roman" panose="02020603050405020304" pitchFamily="18" charset="0"/>
                          </a:rPr>
                          <m:t>1</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𝑦</m:t>
                        </m:r>
                      </m:e>
                      <m:sub>
                        <m:r>
                          <a:rPr lang="tr-TR" i="1">
                            <a:latin typeface="Cambria Math" panose="02040503050406030204" pitchFamily="18" charset="0"/>
                            <a:cs typeface="Times New Roman" panose="02020603050405020304" pitchFamily="18" charset="0"/>
                          </a:rPr>
                          <m:t>𝑏</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𝑠</m:t>
                        </m:r>
                      </m:e>
                      <m:sub>
                        <m:r>
                          <a:rPr lang="tr-TR" i="1">
                            <a:latin typeface="Cambria Math" panose="02040503050406030204" pitchFamily="18" charset="0"/>
                            <a:cs typeface="Times New Roman" panose="02020603050405020304" pitchFamily="18" charset="0"/>
                          </a:rPr>
                          <m:t>1</m:t>
                        </m:r>
                      </m:sub>
                    </m:sSub>
                    <m:r>
                      <a:rPr lang="tr-TR"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tr-TR">
                        <a:latin typeface="Cambria Math" panose="02040503050406030204" pitchFamily="18" charset="0"/>
                        <a:ea typeface="Cambria Math" panose="02040503050406030204" pitchFamily="18" charset="0"/>
                        <a:cs typeface="Times New Roman" panose="02020603050405020304" pitchFamily="18" charset="0"/>
                      </a:rPr>
                      <m:t>sin</m:t>
                    </m:r>
                    <m:sSub>
                      <m:sSubPr>
                        <m:ctrlPr>
                          <a:rPr lang="tr-TR" i="1">
                            <a:latin typeface="Cambria Math" panose="02040503050406030204" pitchFamily="18" charset="0"/>
                            <a:ea typeface="Cambria Math" panose="02040503050406030204" pitchFamily="18" charset="0"/>
                            <a:cs typeface="Times New Roman" panose="02020603050405020304" pitchFamily="18" charset="0"/>
                          </a:rPr>
                        </m:ctrlPr>
                      </m:sSubPr>
                      <m:e>
                        <m:r>
                          <a:rPr lang="tr-TR" i="1">
                            <a:latin typeface="Cambria Math" panose="02040503050406030204" pitchFamily="18" charset="0"/>
                            <a:ea typeface="Cambria Math" panose="02040503050406030204" pitchFamily="18" charset="0"/>
                            <a:cs typeface="Times New Roman" panose="02020603050405020304" pitchFamily="18" charset="0"/>
                          </a:rPr>
                          <m:t>𝑎</m:t>
                        </m:r>
                      </m:e>
                      <m:sub>
                        <m:r>
                          <a:rPr lang="tr-TR" i="1">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tr-TR"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𝑥</m:t>
                        </m:r>
                      </m:e>
                      <m:sub>
                        <m:r>
                          <a:rPr lang="tr-TR" i="1">
                            <a:latin typeface="Cambria Math" panose="02040503050406030204" pitchFamily="18" charset="0"/>
                            <a:cs typeface="Times New Roman" panose="02020603050405020304" pitchFamily="18" charset="0"/>
                          </a:rPr>
                          <m:t>1</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𝑥</m:t>
                        </m:r>
                      </m:e>
                      <m:sub>
                        <m:r>
                          <a:rPr lang="tr-TR" i="1">
                            <a:latin typeface="Cambria Math" panose="02040503050406030204" pitchFamily="18" charset="0"/>
                            <a:cs typeface="Times New Roman" panose="02020603050405020304" pitchFamily="18" charset="0"/>
                          </a:rPr>
                          <m:t>𝑏</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𝑠</m:t>
                        </m:r>
                      </m:e>
                      <m:sub>
                        <m:r>
                          <a:rPr lang="tr-TR" i="1">
                            <a:latin typeface="Cambria Math" panose="02040503050406030204" pitchFamily="18" charset="0"/>
                            <a:cs typeface="Times New Roman" panose="02020603050405020304" pitchFamily="18" charset="0"/>
                          </a:rPr>
                          <m:t>1</m:t>
                        </m:r>
                      </m:sub>
                    </m:sSub>
                    <m:r>
                      <a:rPr lang="tr-TR" i="1">
                        <a:latin typeface="Cambria Math" panose="02040503050406030204" pitchFamily="18" charset="0"/>
                        <a:ea typeface="Cambria Math" panose="02040503050406030204" pitchFamily="18" charset="0"/>
                        <a:cs typeface="Times New Roman" panose="02020603050405020304" pitchFamily="18" charset="0"/>
                      </a:rPr>
                      <m:t>×</m:t>
                    </m:r>
                    <m:r>
                      <a:rPr lang="tr-TR" i="1">
                        <a:latin typeface="Cambria Math" panose="02040503050406030204" pitchFamily="18" charset="0"/>
                        <a:ea typeface="Cambria Math" panose="02040503050406030204" pitchFamily="18" charset="0"/>
                        <a:cs typeface="Times New Roman" panose="02020603050405020304" pitchFamily="18" charset="0"/>
                      </a:rPr>
                      <m:t>𝑐𝑜𝑠</m:t>
                    </m:r>
                    <m:sSub>
                      <m:sSubPr>
                        <m:ctrlPr>
                          <a:rPr lang="tr-TR" i="1">
                            <a:latin typeface="Cambria Math" panose="02040503050406030204" pitchFamily="18" charset="0"/>
                            <a:ea typeface="Cambria Math" panose="02040503050406030204" pitchFamily="18" charset="0"/>
                            <a:cs typeface="Times New Roman" panose="02020603050405020304" pitchFamily="18" charset="0"/>
                          </a:rPr>
                        </m:ctrlPr>
                      </m:sSubPr>
                      <m:e>
                        <m:r>
                          <a:rPr lang="tr-TR" i="1">
                            <a:latin typeface="Cambria Math" panose="02040503050406030204" pitchFamily="18" charset="0"/>
                            <a:ea typeface="Cambria Math" panose="02040503050406030204" pitchFamily="18" charset="0"/>
                            <a:cs typeface="Times New Roman" panose="02020603050405020304" pitchFamily="18" charset="0"/>
                          </a:rPr>
                          <m:t>𝑎</m:t>
                        </m:r>
                      </m:e>
                      <m:sub>
                        <m:r>
                          <a:rPr lang="tr-TR" i="1">
                            <a:latin typeface="Cambria Math" panose="02040503050406030204" pitchFamily="18" charset="0"/>
                            <a:ea typeface="Cambria Math" panose="02040503050406030204" pitchFamily="18" charset="0"/>
                            <a:cs typeface="Times New Roman" panose="02020603050405020304" pitchFamily="18" charset="0"/>
                          </a:rPr>
                          <m:t>1</m:t>
                        </m:r>
                      </m:sub>
                    </m:sSub>
                  </m:oMath>
                </a14:m>
                <a:endParaRPr lang="tr-TR" dirty="0">
                  <a:latin typeface="Times New Roman" panose="02020603050405020304" pitchFamily="18" charset="0"/>
                  <a:cs typeface="Times New Roman" panose="02020603050405020304" pitchFamily="18" charset="0"/>
                </a:endParaRPr>
              </a:p>
              <a:p>
                <a:pPr algn="ctr"/>
                <a14:m>
                  <m:oMath xmlns:m="http://schemas.openxmlformats.org/officeDocument/2006/math">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𝑦</m:t>
                        </m:r>
                      </m:e>
                      <m:sub>
                        <m:r>
                          <a:rPr lang="tr-TR" i="1">
                            <a:latin typeface="Cambria Math" panose="02040503050406030204" pitchFamily="18" charset="0"/>
                            <a:cs typeface="Times New Roman" panose="02020603050405020304" pitchFamily="18" charset="0"/>
                          </a:rPr>
                          <m:t>2</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𝑦</m:t>
                        </m:r>
                      </m:e>
                      <m:sub>
                        <m:r>
                          <a:rPr lang="tr-TR" i="1">
                            <a:latin typeface="Cambria Math" panose="02040503050406030204" pitchFamily="18" charset="0"/>
                            <a:cs typeface="Times New Roman" panose="02020603050405020304" pitchFamily="18" charset="0"/>
                          </a:rPr>
                          <m:t>1</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𝑠</m:t>
                        </m:r>
                      </m:e>
                      <m:sub>
                        <m:r>
                          <a:rPr lang="tr-TR" i="1">
                            <a:latin typeface="Cambria Math" panose="02040503050406030204" pitchFamily="18" charset="0"/>
                            <a:cs typeface="Times New Roman" panose="02020603050405020304" pitchFamily="18" charset="0"/>
                          </a:rPr>
                          <m:t>2</m:t>
                        </m:r>
                      </m:sub>
                    </m:sSub>
                    <m:r>
                      <a:rPr lang="tr-TR"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tr-TR">
                        <a:latin typeface="Cambria Math" panose="02040503050406030204" pitchFamily="18" charset="0"/>
                        <a:ea typeface="Cambria Math" panose="02040503050406030204" pitchFamily="18" charset="0"/>
                        <a:cs typeface="Times New Roman" panose="02020603050405020304" pitchFamily="18" charset="0"/>
                      </a:rPr>
                      <m:t>sin</m:t>
                    </m:r>
                    <m:sSub>
                      <m:sSubPr>
                        <m:ctrlPr>
                          <a:rPr lang="tr-TR" i="1">
                            <a:latin typeface="Cambria Math" panose="02040503050406030204" pitchFamily="18" charset="0"/>
                            <a:ea typeface="Cambria Math" panose="02040503050406030204" pitchFamily="18" charset="0"/>
                            <a:cs typeface="Times New Roman" panose="02020603050405020304" pitchFamily="18" charset="0"/>
                          </a:rPr>
                        </m:ctrlPr>
                      </m:sSubPr>
                      <m:e>
                        <m:r>
                          <a:rPr lang="tr-TR" i="1">
                            <a:latin typeface="Cambria Math" panose="02040503050406030204" pitchFamily="18" charset="0"/>
                            <a:ea typeface="Cambria Math" panose="02040503050406030204" pitchFamily="18" charset="0"/>
                            <a:cs typeface="Times New Roman" panose="02020603050405020304" pitchFamily="18" charset="0"/>
                          </a:rPr>
                          <m:t>𝑎</m:t>
                        </m:r>
                      </m:e>
                      <m:sub>
                        <m:r>
                          <a:rPr lang="tr-TR" i="1">
                            <a:latin typeface="Cambria Math" panose="02040503050406030204" pitchFamily="18" charset="0"/>
                            <a:ea typeface="Cambria Math" panose="02040503050406030204" pitchFamily="18" charset="0"/>
                            <a:cs typeface="Times New Roman" panose="02020603050405020304" pitchFamily="18" charset="0"/>
                          </a:rPr>
                          <m:t>2</m:t>
                        </m:r>
                      </m:sub>
                    </m:sSub>
                  </m:oMath>
                </a14:m>
                <a:r>
                  <a:rPr lang="tr-TR"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𝑥</m:t>
                        </m:r>
                      </m:e>
                      <m:sub>
                        <m:r>
                          <a:rPr lang="tr-TR" i="1">
                            <a:latin typeface="Cambria Math" panose="02040503050406030204" pitchFamily="18" charset="0"/>
                            <a:cs typeface="Times New Roman" panose="02020603050405020304" pitchFamily="18" charset="0"/>
                          </a:rPr>
                          <m:t>2</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𝑥</m:t>
                        </m:r>
                      </m:e>
                      <m:sub>
                        <m:r>
                          <a:rPr lang="tr-TR" i="1">
                            <a:latin typeface="Cambria Math" panose="02040503050406030204" pitchFamily="18" charset="0"/>
                            <a:cs typeface="Times New Roman" panose="02020603050405020304" pitchFamily="18" charset="0"/>
                          </a:rPr>
                          <m:t>1</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𝑠</m:t>
                        </m:r>
                      </m:e>
                      <m:sub>
                        <m:r>
                          <a:rPr lang="tr-TR" i="1">
                            <a:latin typeface="Cambria Math" panose="02040503050406030204" pitchFamily="18" charset="0"/>
                            <a:cs typeface="Times New Roman" panose="02020603050405020304" pitchFamily="18" charset="0"/>
                          </a:rPr>
                          <m:t>2</m:t>
                        </m:r>
                      </m:sub>
                    </m:sSub>
                    <m:r>
                      <a:rPr lang="tr-TR" i="1">
                        <a:latin typeface="Cambria Math" panose="02040503050406030204" pitchFamily="18" charset="0"/>
                        <a:ea typeface="Cambria Math" panose="02040503050406030204" pitchFamily="18" charset="0"/>
                        <a:cs typeface="Times New Roman" panose="02020603050405020304" pitchFamily="18" charset="0"/>
                      </a:rPr>
                      <m:t>×</m:t>
                    </m:r>
                    <m:r>
                      <a:rPr lang="tr-TR" i="1">
                        <a:latin typeface="Cambria Math" panose="02040503050406030204" pitchFamily="18" charset="0"/>
                        <a:ea typeface="Cambria Math" panose="02040503050406030204" pitchFamily="18" charset="0"/>
                        <a:cs typeface="Times New Roman" panose="02020603050405020304" pitchFamily="18" charset="0"/>
                      </a:rPr>
                      <m:t>𝑐𝑜𝑠</m:t>
                    </m:r>
                    <m:sSub>
                      <m:sSubPr>
                        <m:ctrlPr>
                          <a:rPr lang="tr-TR" i="1">
                            <a:latin typeface="Cambria Math" panose="02040503050406030204" pitchFamily="18" charset="0"/>
                            <a:ea typeface="Cambria Math" panose="02040503050406030204" pitchFamily="18" charset="0"/>
                            <a:cs typeface="Times New Roman" panose="02020603050405020304" pitchFamily="18" charset="0"/>
                          </a:rPr>
                        </m:ctrlPr>
                      </m:sSubPr>
                      <m:e>
                        <m:r>
                          <a:rPr lang="tr-TR" i="1">
                            <a:latin typeface="Cambria Math" panose="02040503050406030204" pitchFamily="18" charset="0"/>
                            <a:ea typeface="Cambria Math" panose="02040503050406030204" pitchFamily="18" charset="0"/>
                            <a:cs typeface="Times New Roman" panose="02020603050405020304" pitchFamily="18" charset="0"/>
                          </a:rPr>
                          <m:t>𝑎</m:t>
                        </m:r>
                      </m:e>
                      <m:sub>
                        <m:r>
                          <a:rPr lang="tr-TR" i="1">
                            <a:latin typeface="Cambria Math" panose="02040503050406030204" pitchFamily="18" charset="0"/>
                            <a:ea typeface="Cambria Math" panose="02040503050406030204" pitchFamily="18" charset="0"/>
                            <a:cs typeface="Times New Roman" panose="02020603050405020304" pitchFamily="18" charset="0"/>
                          </a:rPr>
                          <m:t>2</m:t>
                        </m:r>
                      </m:sub>
                    </m:sSub>
                  </m:oMath>
                </a14:m>
                <a:endParaRPr lang="tr-TR" dirty="0">
                  <a:latin typeface="Times New Roman" panose="02020603050405020304" pitchFamily="18" charset="0"/>
                  <a:cs typeface="Times New Roman" panose="02020603050405020304" pitchFamily="18" charset="0"/>
                </a:endParaRPr>
              </a:p>
              <a:p>
                <a:pPr algn="ctr"/>
                <a14:m>
                  <m:oMath xmlns:m="http://schemas.openxmlformats.org/officeDocument/2006/math">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𝑦</m:t>
                        </m:r>
                      </m:e>
                      <m:sub>
                        <m:r>
                          <a:rPr lang="tr-TR" i="1">
                            <a:latin typeface="Cambria Math" panose="02040503050406030204" pitchFamily="18" charset="0"/>
                            <a:cs typeface="Times New Roman" panose="02020603050405020304" pitchFamily="18" charset="0"/>
                          </a:rPr>
                          <m:t>3</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𝑦</m:t>
                        </m:r>
                      </m:e>
                      <m:sub>
                        <m:r>
                          <a:rPr lang="tr-TR" i="1">
                            <a:latin typeface="Cambria Math" panose="02040503050406030204" pitchFamily="18" charset="0"/>
                            <a:cs typeface="Times New Roman" panose="02020603050405020304" pitchFamily="18" charset="0"/>
                          </a:rPr>
                          <m:t>2</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𝑠</m:t>
                        </m:r>
                      </m:e>
                      <m:sub>
                        <m:r>
                          <a:rPr lang="tr-TR" i="1">
                            <a:latin typeface="Cambria Math" panose="02040503050406030204" pitchFamily="18" charset="0"/>
                            <a:cs typeface="Times New Roman" panose="02020603050405020304" pitchFamily="18" charset="0"/>
                          </a:rPr>
                          <m:t>3</m:t>
                        </m:r>
                      </m:sub>
                    </m:sSub>
                    <m:r>
                      <a:rPr lang="tr-TR"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tr-TR">
                        <a:latin typeface="Cambria Math" panose="02040503050406030204" pitchFamily="18" charset="0"/>
                        <a:ea typeface="Cambria Math" panose="02040503050406030204" pitchFamily="18" charset="0"/>
                        <a:cs typeface="Times New Roman" panose="02020603050405020304" pitchFamily="18" charset="0"/>
                      </a:rPr>
                      <m:t>sin</m:t>
                    </m:r>
                    <m:sSub>
                      <m:sSubPr>
                        <m:ctrlPr>
                          <a:rPr lang="tr-TR" i="1">
                            <a:latin typeface="Cambria Math" panose="02040503050406030204" pitchFamily="18" charset="0"/>
                            <a:ea typeface="Cambria Math" panose="02040503050406030204" pitchFamily="18" charset="0"/>
                            <a:cs typeface="Times New Roman" panose="02020603050405020304" pitchFamily="18" charset="0"/>
                          </a:rPr>
                        </m:ctrlPr>
                      </m:sSubPr>
                      <m:e>
                        <m:r>
                          <a:rPr lang="tr-TR" i="1">
                            <a:latin typeface="Cambria Math" panose="02040503050406030204" pitchFamily="18" charset="0"/>
                            <a:ea typeface="Cambria Math" panose="02040503050406030204" pitchFamily="18" charset="0"/>
                            <a:cs typeface="Times New Roman" panose="02020603050405020304" pitchFamily="18" charset="0"/>
                          </a:rPr>
                          <m:t>𝑎</m:t>
                        </m:r>
                      </m:e>
                      <m:sub>
                        <m:r>
                          <a:rPr lang="tr-TR" i="1">
                            <a:latin typeface="Cambria Math" panose="02040503050406030204" pitchFamily="18" charset="0"/>
                            <a:ea typeface="Cambria Math" panose="02040503050406030204" pitchFamily="18" charset="0"/>
                            <a:cs typeface="Times New Roman" panose="02020603050405020304" pitchFamily="18" charset="0"/>
                          </a:rPr>
                          <m:t>3</m:t>
                        </m:r>
                      </m:sub>
                    </m:sSub>
                  </m:oMath>
                </a14:m>
                <a:r>
                  <a:rPr lang="tr-TR"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𝑥</m:t>
                        </m:r>
                      </m:e>
                      <m:sub>
                        <m:r>
                          <a:rPr lang="tr-TR" i="1">
                            <a:latin typeface="Cambria Math" panose="02040503050406030204" pitchFamily="18" charset="0"/>
                            <a:cs typeface="Times New Roman" panose="02020603050405020304" pitchFamily="18" charset="0"/>
                          </a:rPr>
                          <m:t>3</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𝑥</m:t>
                        </m:r>
                      </m:e>
                      <m:sub>
                        <m:r>
                          <a:rPr lang="tr-TR" i="1">
                            <a:latin typeface="Cambria Math" panose="02040503050406030204" pitchFamily="18" charset="0"/>
                            <a:cs typeface="Times New Roman" panose="02020603050405020304" pitchFamily="18" charset="0"/>
                          </a:rPr>
                          <m:t>2</m:t>
                        </m:r>
                      </m:sub>
                    </m:sSub>
                    <m:r>
                      <a:rPr lang="tr-TR" i="1">
                        <a:latin typeface="Cambria Math" panose="02040503050406030204" pitchFamily="18" charset="0"/>
                        <a:cs typeface="Times New Roman" panose="02020603050405020304" pitchFamily="18" charset="0"/>
                      </a:rPr>
                      <m:t>+</m:t>
                    </m:r>
                    <m:sSub>
                      <m:sSubPr>
                        <m:ctrlPr>
                          <a:rPr lang="tr-TR" i="1">
                            <a:latin typeface="Cambria Math" panose="02040503050406030204" pitchFamily="18" charset="0"/>
                            <a:cs typeface="Times New Roman" panose="02020603050405020304" pitchFamily="18" charset="0"/>
                          </a:rPr>
                        </m:ctrlPr>
                      </m:sSubPr>
                      <m:e>
                        <m:r>
                          <a:rPr lang="tr-TR" i="1">
                            <a:latin typeface="Cambria Math" panose="02040503050406030204" pitchFamily="18" charset="0"/>
                            <a:cs typeface="Times New Roman" panose="02020603050405020304" pitchFamily="18" charset="0"/>
                          </a:rPr>
                          <m:t>𝑠</m:t>
                        </m:r>
                      </m:e>
                      <m:sub>
                        <m:r>
                          <a:rPr lang="tr-TR" i="1">
                            <a:latin typeface="Cambria Math" panose="02040503050406030204" pitchFamily="18" charset="0"/>
                            <a:cs typeface="Times New Roman" panose="02020603050405020304" pitchFamily="18" charset="0"/>
                          </a:rPr>
                          <m:t>3</m:t>
                        </m:r>
                      </m:sub>
                    </m:sSub>
                    <m:r>
                      <a:rPr lang="tr-TR" i="1">
                        <a:latin typeface="Cambria Math" panose="02040503050406030204" pitchFamily="18" charset="0"/>
                        <a:ea typeface="Cambria Math" panose="02040503050406030204" pitchFamily="18" charset="0"/>
                        <a:cs typeface="Times New Roman" panose="02020603050405020304" pitchFamily="18" charset="0"/>
                      </a:rPr>
                      <m:t>×</m:t>
                    </m:r>
                    <m:r>
                      <a:rPr lang="tr-TR" i="1">
                        <a:latin typeface="Cambria Math" panose="02040503050406030204" pitchFamily="18" charset="0"/>
                        <a:ea typeface="Cambria Math" panose="02040503050406030204" pitchFamily="18" charset="0"/>
                        <a:cs typeface="Times New Roman" panose="02020603050405020304" pitchFamily="18" charset="0"/>
                      </a:rPr>
                      <m:t>𝑐𝑜𝑠</m:t>
                    </m:r>
                    <m:sSub>
                      <m:sSubPr>
                        <m:ctrlPr>
                          <a:rPr lang="tr-TR" i="1">
                            <a:latin typeface="Cambria Math" panose="02040503050406030204" pitchFamily="18" charset="0"/>
                            <a:ea typeface="Cambria Math" panose="02040503050406030204" pitchFamily="18" charset="0"/>
                            <a:cs typeface="Times New Roman" panose="02020603050405020304" pitchFamily="18" charset="0"/>
                          </a:rPr>
                        </m:ctrlPr>
                      </m:sSubPr>
                      <m:e>
                        <m:r>
                          <a:rPr lang="tr-TR" i="1">
                            <a:latin typeface="Cambria Math" panose="02040503050406030204" pitchFamily="18" charset="0"/>
                            <a:ea typeface="Cambria Math" panose="02040503050406030204" pitchFamily="18" charset="0"/>
                            <a:cs typeface="Times New Roman" panose="02020603050405020304" pitchFamily="18" charset="0"/>
                          </a:rPr>
                          <m:t>𝑎</m:t>
                        </m:r>
                      </m:e>
                      <m:sub>
                        <m:r>
                          <a:rPr lang="tr-TR" i="1">
                            <a:latin typeface="Cambria Math" panose="02040503050406030204" pitchFamily="18" charset="0"/>
                            <a:ea typeface="Cambria Math" panose="02040503050406030204" pitchFamily="18" charset="0"/>
                            <a:cs typeface="Times New Roman" panose="02020603050405020304" pitchFamily="18" charset="0"/>
                          </a:rPr>
                          <m:t>3</m:t>
                        </m:r>
                      </m:sub>
                    </m:sSub>
                  </m:oMath>
                </a14:m>
                <a:endParaRPr lang="tr-TR"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Bu suretle bütün noktaların koordinatları hesaplanmış olur.</a:t>
                </a:r>
              </a:p>
              <a:p>
                <a:r>
                  <a:rPr lang="tr-TR" dirty="0">
                    <a:latin typeface="Times New Roman" panose="02020603050405020304" pitchFamily="18" charset="0"/>
                    <a:cs typeface="Times New Roman" panose="02020603050405020304" pitchFamily="18" charset="0"/>
                  </a:rPr>
                  <a:t>	Ancak, dikkat edilecek olursa burada gerek bulduğumuz semtlerin ve gerekse koordinatların doğru olup olmadıklarını kontrol etmeye imkan yoktur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r>
                  <a:rPr lang="tr-TR" b="1" dirty="0" smtClean="0">
                    <a:latin typeface="Times New Roman" panose="02020603050405020304" pitchFamily="18" charset="0"/>
                    <a:cs typeface="Times New Roman" panose="02020603050405020304" pitchFamily="18" charset="0"/>
                  </a:rPr>
                  <a:t>Örnek: </a:t>
                </a:r>
              </a:p>
              <a:p>
                <a:r>
                  <a:rPr lang="tr-TR" dirty="0" smtClean="0">
                    <a:latin typeface="Times New Roman" panose="02020603050405020304" pitchFamily="18" charset="0"/>
                    <a:cs typeface="Times New Roman" panose="02020603050405020304" pitchFamily="18" charset="0"/>
                  </a:rPr>
                  <a:t>Poligon hesapları daima basılı klişeler üzerinde yapılırlar. Böyle bir hesabın klişe üzerinde nasıl yapıldığını görmek için şekildeki poligonu hesaplayalım.</a:t>
                </a:r>
              </a:p>
              <a:p>
                <a:endParaRPr lang="tr-TR" dirty="0">
                  <a:latin typeface="Times New Roman" panose="02020603050405020304" pitchFamily="18" charset="0"/>
                  <a:cs typeface="Times New Roman" panose="02020603050405020304" pitchFamily="18" charset="0"/>
                </a:endParaRPr>
              </a:p>
              <a:p>
                <a:endParaRPr lang="tr-TR" dirty="0" smtClean="0">
                  <a:latin typeface="Times New Roman" panose="02020603050405020304" pitchFamily="18" charset="0"/>
                  <a:cs typeface="Times New Roman" panose="02020603050405020304" pitchFamily="18" charset="0"/>
                </a:endParaRPr>
              </a:p>
              <a:p>
                <a:endParaRPr lang="tr-TR" dirty="0" smtClean="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p:txBody>
          </p:sp>
        </mc:Choice>
        <mc:Fallback xmlns="">
          <p:sp>
            <p:nvSpPr>
              <p:cNvPr id="2" name="Dikdörtgen 1"/>
              <p:cNvSpPr>
                <a:spLocks noRot="1" noChangeAspect="1" noMove="1" noResize="1" noEditPoints="1" noAdjustHandles="1" noChangeArrowheads="1" noChangeShapeType="1" noTextEdit="1"/>
              </p:cNvSpPr>
              <p:nvPr/>
            </p:nvSpPr>
            <p:spPr>
              <a:xfrm>
                <a:off x="6037243" y="628606"/>
                <a:ext cx="5255046" cy="5355312"/>
              </a:xfrm>
              <a:prstGeom prst="rect">
                <a:avLst/>
              </a:prstGeom>
              <a:blipFill>
                <a:blip r:embed="rId2"/>
                <a:stretch>
                  <a:fillRect l="-928" r="-1160"/>
                </a:stretch>
              </a:blipFill>
            </p:spPr>
            <p:txBody>
              <a:bodyPr/>
              <a:lstStyle/>
              <a:p>
                <a:r>
                  <a:rPr lang="tr-TR">
                    <a:noFill/>
                  </a:rPr>
                  <a:t> </a:t>
                </a:r>
              </a:p>
            </p:txBody>
          </p:sp>
        </mc:Fallback>
      </mc:AlternateContent>
      <p:pic>
        <p:nvPicPr>
          <p:cNvPr id="3" name="Resim 2"/>
          <p:cNvPicPr>
            <a:picLocks noChangeAspect="1"/>
          </p:cNvPicPr>
          <p:nvPr/>
        </p:nvPicPr>
        <p:blipFill>
          <a:blip r:embed="rId3"/>
          <a:stretch>
            <a:fillRect/>
          </a:stretch>
        </p:blipFill>
        <p:spPr>
          <a:xfrm>
            <a:off x="876514" y="905128"/>
            <a:ext cx="4973442" cy="5078789"/>
          </a:xfrm>
          <a:prstGeom prst="rect">
            <a:avLst/>
          </a:prstGeom>
        </p:spPr>
      </p:pic>
    </p:spTree>
    <p:extLst>
      <p:ext uri="{BB962C8B-B14F-4D97-AF65-F5344CB8AC3E}">
        <p14:creationId xmlns:p14="http://schemas.microsoft.com/office/powerpoint/2010/main" val="675140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İçerik Yer Tutucusu 2"/>
              <p:cNvSpPr>
                <a:spLocks noGrp="1"/>
              </p:cNvSpPr>
              <p:nvPr>
                <p:ph idx="4294967295"/>
              </p:nvPr>
            </p:nvSpPr>
            <p:spPr>
              <a:xfrm>
                <a:off x="914399" y="638980"/>
                <a:ext cx="10410941" cy="5093140"/>
              </a:xfrm>
            </p:spPr>
            <p:txBody>
              <a:bodyPr>
                <a:normAutofit lnSpcReduction="10000"/>
              </a:bodyPr>
              <a:lstStyle/>
              <a:p>
                <a:pPr marL="0" indent="0" algn="just">
                  <a:buNone/>
                </a:pPr>
                <a:endParaRPr lang="tr-TR" sz="1800" i="1" dirty="0" smtClean="0">
                  <a:latin typeface="Cambria Math" panose="02040503050406030204" pitchFamily="18" charset="0"/>
                </a:endParaRPr>
              </a:p>
              <a:p>
                <a:pPr marL="0" indent="0" algn="just">
                  <a:buNone/>
                </a:pPr>
                <a14:m>
                  <m:oMath xmlns:m="http://schemas.openxmlformats.org/officeDocument/2006/math">
                    <m:sSub>
                      <m:sSubPr>
                        <m:ctrlPr>
                          <a:rPr lang="tr-TR" sz="1800" i="1" smtClean="0">
                            <a:latin typeface="Cambria Math" panose="02040503050406030204" pitchFamily="18" charset="0"/>
                          </a:rPr>
                        </m:ctrlPr>
                      </m:sSubPr>
                      <m:e>
                        <m:r>
                          <a:rPr lang="tr-TR" sz="1800" b="0" i="1" smtClean="0">
                            <a:latin typeface="Cambria Math" panose="02040503050406030204" pitchFamily="18" charset="0"/>
                          </a:rPr>
                          <m:t>𝑎</m:t>
                        </m:r>
                      </m:e>
                      <m:sub>
                        <m:r>
                          <a:rPr lang="tr-TR" sz="1800" b="0" i="1" smtClean="0">
                            <a:latin typeface="Cambria Math" panose="02040503050406030204" pitchFamily="18" charset="0"/>
                          </a:rPr>
                          <m:t>0</m:t>
                        </m:r>
                      </m:sub>
                    </m:sSub>
                    <m:r>
                      <a:rPr lang="tr-TR" sz="1800" b="0" i="1" smtClean="0">
                        <a:latin typeface="Cambria Math" panose="02040503050406030204" pitchFamily="18" charset="0"/>
                      </a:rPr>
                      <m:t>=</m:t>
                    </m:r>
                    <m:d>
                      <m:dPr>
                        <m:ctrlPr>
                          <a:rPr lang="tr-TR" sz="1800" b="0" i="1" smtClean="0">
                            <a:latin typeface="Cambria Math" panose="02040503050406030204" pitchFamily="18" charset="0"/>
                          </a:rPr>
                        </m:ctrlPr>
                      </m:dPr>
                      <m:e>
                        <m:r>
                          <a:rPr lang="tr-TR" sz="1800" b="0" i="1" smtClean="0">
                            <a:latin typeface="Cambria Math" panose="02040503050406030204" pitchFamily="18" charset="0"/>
                          </a:rPr>
                          <m:t>𝐴𝐵</m:t>
                        </m:r>
                      </m:e>
                    </m:d>
                    <m:r>
                      <a:rPr lang="tr-TR" sz="1800" b="0" i="1" smtClean="0">
                        <a:latin typeface="Cambria Math" panose="02040503050406030204" pitchFamily="18" charset="0"/>
                      </a:rPr>
                      <m:t>=</m:t>
                    </m:r>
                    <m:sSup>
                      <m:sSupPr>
                        <m:ctrlPr>
                          <a:rPr lang="tr-TR" sz="1800" b="0" i="1" smtClean="0">
                            <a:latin typeface="Cambria Math" panose="02040503050406030204" pitchFamily="18" charset="0"/>
                          </a:rPr>
                        </m:ctrlPr>
                      </m:sSupPr>
                      <m:e>
                        <m:r>
                          <a:rPr lang="tr-TR" sz="1800" b="0" i="1" smtClean="0">
                            <a:latin typeface="Cambria Math" panose="02040503050406030204" pitchFamily="18" charset="0"/>
                          </a:rPr>
                          <m:t>294</m:t>
                        </m:r>
                      </m:e>
                      <m:sup>
                        <m:r>
                          <a:rPr lang="tr-TR" sz="1800" b="0" i="1" smtClean="0">
                            <a:latin typeface="Cambria Math" panose="02040503050406030204" pitchFamily="18" charset="0"/>
                          </a:rPr>
                          <m:t>𝑔</m:t>
                        </m:r>
                      </m:sup>
                    </m:sSup>
                    <m:r>
                      <a:rPr lang="tr-TR" sz="1800" b="0" i="1" smtClean="0">
                        <a:latin typeface="Cambria Math" panose="02040503050406030204" pitchFamily="18" charset="0"/>
                        <a:ea typeface="Cambria Math" panose="02040503050406030204" pitchFamily="18" charset="0"/>
                      </a:rPr>
                      <m:t>×5382 </m:t>
                    </m:r>
                  </m:oMath>
                </a14:m>
                <a:r>
                  <a:rPr lang="tr-TR" sz="1800" dirty="0" smtClean="0">
                    <a:latin typeface="Times New Roman" panose="02020603050405020304" pitchFamily="18" charset="0"/>
                    <a:cs typeface="Times New Roman" panose="02020603050405020304" pitchFamily="18" charset="0"/>
                  </a:rPr>
                  <a:t>olarak verilmiş olsun. Ayrıca </a:t>
                </a:r>
                <a:r>
                  <a:rPr lang="el-GR" sz="1800" dirty="0" smtClean="0">
                    <a:latin typeface="Times New Roman" panose="02020603050405020304" pitchFamily="18" charset="0"/>
                    <a:cs typeface="Times New Roman" panose="02020603050405020304" pitchFamily="18" charset="0"/>
                  </a:rPr>
                  <a:t>β</a:t>
                </a:r>
                <a:r>
                  <a:rPr lang="tr-TR" sz="1800" dirty="0" smtClean="0">
                    <a:latin typeface="Times New Roman" panose="02020603050405020304" pitchFamily="18" charset="0"/>
                    <a:cs typeface="Times New Roman" panose="02020603050405020304" pitchFamily="18" charset="0"/>
                  </a:rPr>
                  <a:t> poligon açıları  ve </a:t>
                </a:r>
                <a14:m>
                  <m:oMath xmlns:m="http://schemas.openxmlformats.org/officeDocument/2006/math">
                    <m:r>
                      <a:rPr lang="tr-TR" sz="1800" b="0" i="1" smtClean="0">
                        <a:latin typeface="Cambria Math" panose="02040503050406030204" pitchFamily="18" charset="0"/>
                      </a:rPr>
                      <m:t>𝑠</m:t>
                    </m:r>
                  </m:oMath>
                </a14:m>
                <a:r>
                  <a:rPr lang="tr-TR" sz="1800" dirty="0" smtClean="0">
                    <a:latin typeface="Times New Roman" panose="02020603050405020304" pitchFamily="18" charset="0"/>
                    <a:cs typeface="Times New Roman" panose="02020603050405020304" pitchFamily="18" charset="0"/>
                  </a:rPr>
                  <a:t> poligon kenarları;</a:t>
                </a:r>
              </a:p>
              <a:p>
                <a:pPr marL="0" indent="0" algn="ctr">
                  <a:buNone/>
                </a:pPr>
                <a14:m>
                  <m:oMath xmlns:m="http://schemas.openxmlformats.org/officeDocument/2006/math">
                    <m:sSub>
                      <m:sSubPr>
                        <m:ctrlPr>
                          <a:rPr lang="tr-TR" sz="1800" i="1">
                            <a:latin typeface="Cambria Math" panose="02040503050406030204" pitchFamily="18" charset="0"/>
                          </a:rPr>
                        </m:ctrlPr>
                      </m:sSubPr>
                      <m:e>
                        <m:r>
                          <m:rPr>
                            <m:sty m:val="p"/>
                          </m:rPr>
                          <a:rPr lang="el-GR" sz="1800" i="1" smtClean="0">
                            <a:latin typeface="Cambria Math" panose="02040503050406030204" pitchFamily="18" charset="0"/>
                          </a:rPr>
                          <m:t>β</m:t>
                        </m:r>
                      </m:e>
                      <m:sub>
                        <m:r>
                          <a:rPr lang="tr-TR" sz="1800" i="1">
                            <a:latin typeface="Cambria Math" panose="02040503050406030204" pitchFamily="18" charset="0"/>
                          </a:rPr>
                          <m:t>0</m:t>
                        </m:r>
                      </m:sub>
                    </m:sSub>
                    <m:r>
                      <a:rPr lang="tr-TR" sz="1800" i="1">
                        <a:latin typeface="Cambria Math" panose="02040503050406030204" pitchFamily="18" charset="0"/>
                      </a:rPr>
                      <m:t>=</m:t>
                    </m:r>
                    <m:sSup>
                      <m:sSupPr>
                        <m:ctrlPr>
                          <a:rPr lang="tr-TR" sz="1800" i="1">
                            <a:latin typeface="Cambria Math" panose="02040503050406030204" pitchFamily="18" charset="0"/>
                          </a:rPr>
                        </m:ctrlPr>
                      </m:sSupPr>
                      <m:e>
                        <m:r>
                          <a:rPr lang="tr-TR" sz="1800" b="0" i="1" smtClean="0">
                            <a:latin typeface="Cambria Math" panose="02040503050406030204" pitchFamily="18" charset="0"/>
                          </a:rPr>
                          <m:t>78</m:t>
                        </m:r>
                      </m:e>
                      <m:sup>
                        <m:r>
                          <a:rPr lang="tr-TR" sz="1800" i="1">
                            <a:latin typeface="Cambria Math" panose="02040503050406030204" pitchFamily="18" charset="0"/>
                          </a:rPr>
                          <m:t>𝑔</m:t>
                        </m:r>
                      </m:sup>
                    </m:sSup>
                    <m:r>
                      <a:rPr lang="tr-TR" sz="1800" i="1">
                        <a:latin typeface="Cambria Math" panose="02040503050406030204" pitchFamily="18" charset="0"/>
                        <a:ea typeface="Cambria Math" panose="02040503050406030204" pitchFamily="18" charset="0"/>
                      </a:rPr>
                      <m:t>×</m:t>
                    </m:r>
                    <m:r>
                      <a:rPr lang="tr-TR" sz="1800" b="0" i="1" smtClean="0">
                        <a:latin typeface="Cambria Math" panose="02040503050406030204" pitchFamily="18" charset="0"/>
                        <a:ea typeface="Cambria Math" panose="02040503050406030204" pitchFamily="18" charset="0"/>
                      </a:rPr>
                      <m:t>252</m:t>
                    </m:r>
                    <m:r>
                      <a:rPr lang="tr-TR" sz="1800" i="1">
                        <a:latin typeface="Cambria Math" panose="02040503050406030204" pitchFamily="18" charset="0"/>
                        <a:ea typeface="Cambria Math" panose="02040503050406030204" pitchFamily="18" charset="0"/>
                      </a:rPr>
                      <m:t> </m:t>
                    </m:r>
                    <m:r>
                      <a:rPr lang="tr-TR" sz="1800" b="0" i="1" smtClean="0">
                        <a:latin typeface="Cambria Math" panose="02040503050406030204" pitchFamily="18" charset="0"/>
                        <a:ea typeface="Cambria Math" panose="02040503050406030204" pitchFamily="18" charset="0"/>
                      </a:rPr>
                      <m:t> </m:t>
                    </m:r>
                  </m:oMath>
                </a14:m>
                <a:r>
                  <a:rPr lang="tr-TR" sz="1800" b="0" dirty="0" smtClean="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tr-TR" sz="1800" i="1">
                            <a:latin typeface="Cambria Math" panose="02040503050406030204" pitchFamily="18" charset="0"/>
                          </a:rPr>
                        </m:ctrlPr>
                      </m:sSubPr>
                      <m:e>
                        <m:r>
                          <a:rPr lang="tr-TR" sz="1800" b="0" i="1" smtClean="0">
                            <a:latin typeface="Cambria Math" panose="02040503050406030204" pitchFamily="18" charset="0"/>
                          </a:rPr>
                          <m:t>𝑠</m:t>
                        </m:r>
                      </m:e>
                      <m:sub>
                        <m:r>
                          <a:rPr lang="tr-TR" sz="1800" b="0" i="1" smtClean="0">
                            <a:latin typeface="Cambria Math" panose="02040503050406030204" pitchFamily="18" charset="0"/>
                          </a:rPr>
                          <m:t>1</m:t>
                        </m:r>
                      </m:sub>
                    </m:sSub>
                    <m:r>
                      <a:rPr lang="tr-TR" sz="1800" i="1">
                        <a:latin typeface="Cambria Math" panose="02040503050406030204" pitchFamily="18" charset="0"/>
                      </a:rPr>
                      <m:t>=</m:t>
                    </m:r>
                    <m:r>
                      <a:rPr lang="tr-TR" sz="1800" b="0" i="1" smtClean="0">
                        <a:latin typeface="Cambria Math" panose="02040503050406030204" pitchFamily="18" charset="0"/>
                      </a:rPr>
                      <m:t>73.44  </m:t>
                    </m:r>
                    <m:r>
                      <a:rPr lang="tr-TR" sz="1800" b="0" i="1" smtClean="0">
                        <a:latin typeface="Cambria Math" panose="02040503050406030204" pitchFamily="18" charset="0"/>
                      </a:rPr>
                      <m:t>𝑚</m:t>
                    </m:r>
                    <m:r>
                      <a:rPr lang="tr-TR" sz="1800" i="1">
                        <a:latin typeface="Cambria Math" panose="02040503050406030204" pitchFamily="18" charset="0"/>
                        <a:ea typeface="Cambria Math" panose="02040503050406030204" pitchFamily="18" charset="0"/>
                      </a:rPr>
                      <m:t> </m:t>
                    </m:r>
                  </m:oMath>
                </a14:m>
                <a:endParaRPr lang="tr-TR" sz="1800" b="0" dirty="0" smtClean="0">
                  <a:latin typeface="Times New Roman" panose="02020603050405020304" pitchFamily="18" charset="0"/>
                  <a:ea typeface="Cambria Math" panose="02040503050406030204" pitchFamily="18" charset="0"/>
                  <a:cs typeface="Times New Roman" panose="02020603050405020304" pitchFamily="18" charset="0"/>
                </a:endParaRPr>
              </a:p>
              <a:p>
                <a:pPr marL="0" indent="0" algn="ctr">
                  <a:buNone/>
                </a:pPr>
                <a14:m>
                  <m:oMath xmlns:m="http://schemas.openxmlformats.org/officeDocument/2006/math">
                    <m:sSub>
                      <m:sSubPr>
                        <m:ctrlPr>
                          <a:rPr lang="tr-TR" sz="1800" i="1">
                            <a:latin typeface="Cambria Math" panose="02040503050406030204" pitchFamily="18" charset="0"/>
                          </a:rPr>
                        </m:ctrlPr>
                      </m:sSubPr>
                      <m:e>
                        <m:r>
                          <m:rPr>
                            <m:sty m:val="p"/>
                          </m:rPr>
                          <a:rPr lang="el-GR" sz="1800" i="1">
                            <a:latin typeface="Cambria Math" panose="02040503050406030204" pitchFamily="18" charset="0"/>
                          </a:rPr>
                          <m:t>β</m:t>
                        </m:r>
                      </m:e>
                      <m:sub>
                        <m:r>
                          <a:rPr lang="tr-TR" sz="1800" b="0" i="1" smtClean="0">
                            <a:latin typeface="Cambria Math" panose="02040503050406030204" pitchFamily="18" charset="0"/>
                          </a:rPr>
                          <m:t>1</m:t>
                        </m:r>
                      </m:sub>
                    </m:sSub>
                    <m:r>
                      <a:rPr lang="tr-TR" sz="1800" i="1">
                        <a:latin typeface="Cambria Math" panose="02040503050406030204" pitchFamily="18" charset="0"/>
                      </a:rPr>
                      <m:t>=</m:t>
                    </m:r>
                    <m:sSup>
                      <m:sSupPr>
                        <m:ctrlPr>
                          <a:rPr lang="tr-TR" sz="1800" i="1">
                            <a:latin typeface="Cambria Math" panose="02040503050406030204" pitchFamily="18" charset="0"/>
                          </a:rPr>
                        </m:ctrlPr>
                      </m:sSupPr>
                      <m:e>
                        <m:r>
                          <a:rPr lang="tr-TR" sz="1800" b="0" i="1" smtClean="0">
                            <a:latin typeface="Cambria Math" panose="02040503050406030204" pitchFamily="18" charset="0"/>
                          </a:rPr>
                          <m:t>219</m:t>
                        </m:r>
                      </m:e>
                      <m:sup>
                        <m:r>
                          <a:rPr lang="tr-TR" sz="1800" i="1">
                            <a:latin typeface="Cambria Math" panose="02040503050406030204" pitchFamily="18" charset="0"/>
                          </a:rPr>
                          <m:t>𝑔</m:t>
                        </m:r>
                      </m:sup>
                    </m:sSup>
                    <m:r>
                      <a:rPr lang="tr-TR" sz="1800" i="1">
                        <a:latin typeface="Cambria Math" panose="02040503050406030204" pitchFamily="18" charset="0"/>
                        <a:ea typeface="Cambria Math" panose="02040503050406030204" pitchFamily="18" charset="0"/>
                      </a:rPr>
                      <m:t>×</m:t>
                    </m:r>
                    <m:r>
                      <a:rPr lang="tr-TR" sz="1800" b="0" i="1" smtClean="0">
                        <a:latin typeface="Cambria Math" panose="02040503050406030204" pitchFamily="18" charset="0"/>
                        <a:ea typeface="Cambria Math" panose="02040503050406030204" pitchFamily="18" charset="0"/>
                      </a:rPr>
                      <m:t>296</m:t>
                    </m:r>
                    <m:r>
                      <a:rPr lang="tr-TR" sz="1800" i="1">
                        <a:latin typeface="Cambria Math" panose="02040503050406030204" pitchFamily="18" charset="0"/>
                        <a:ea typeface="Cambria Math" panose="02040503050406030204" pitchFamily="18" charset="0"/>
                      </a:rPr>
                      <m:t> </m:t>
                    </m:r>
                  </m:oMath>
                </a14:m>
                <a:r>
                  <a:rPr lang="tr-TR" sz="1800"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tr-TR" sz="1800" i="1">
                            <a:latin typeface="Cambria Math" panose="02040503050406030204" pitchFamily="18" charset="0"/>
                          </a:rPr>
                        </m:ctrlPr>
                      </m:sSubPr>
                      <m:e>
                        <m:r>
                          <a:rPr lang="tr-TR" sz="1800" i="1">
                            <a:latin typeface="Cambria Math" panose="02040503050406030204" pitchFamily="18" charset="0"/>
                          </a:rPr>
                          <m:t>𝑠</m:t>
                        </m:r>
                      </m:e>
                      <m:sub>
                        <m:r>
                          <a:rPr lang="tr-TR" sz="1800" b="0" i="1" smtClean="0">
                            <a:latin typeface="Cambria Math" panose="02040503050406030204" pitchFamily="18" charset="0"/>
                          </a:rPr>
                          <m:t>2</m:t>
                        </m:r>
                      </m:sub>
                    </m:sSub>
                    <m:r>
                      <a:rPr lang="tr-TR" sz="1800" i="1">
                        <a:latin typeface="Cambria Math" panose="02040503050406030204" pitchFamily="18" charset="0"/>
                      </a:rPr>
                      <m:t>=</m:t>
                    </m:r>
                    <m:r>
                      <a:rPr lang="tr-TR" sz="1800" b="0" i="1" smtClean="0">
                        <a:latin typeface="Cambria Math" panose="02040503050406030204" pitchFamily="18" charset="0"/>
                      </a:rPr>
                      <m:t>102</m:t>
                    </m:r>
                    <m:r>
                      <a:rPr lang="tr-TR" sz="1800" i="1">
                        <a:latin typeface="Cambria Math" panose="02040503050406030204" pitchFamily="18" charset="0"/>
                      </a:rPr>
                      <m:t>.</m:t>
                    </m:r>
                    <m:r>
                      <a:rPr lang="tr-TR" sz="1800" b="0" i="1" smtClean="0">
                        <a:latin typeface="Cambria Math" panose="02040503050406030204" pitchFamily="18" charset="0"/>
                      </a:rPr>
                      <m:t>03</m:t>
                    </m:r>
                    <m:r>
                      <a:rPr lang="tr-TR" sz="1800" i="1">
                        <a:latin typeface="Cambria Math" panose="02040503050406030204" pitchFamily="18" charset="0"/>
                      </a:rPr>
                      <m:t> </m:t>
                    </m:r>
                    <m:r>
                      <a:rPr lang="tr-TR" sz="1800" i="1">
                        <a:latin typeface="Cambria Math" panose="02040503050406030204" pitchFamily="18" charset="0"/>
                      </a:rPr>
                      <m:t>𝑚</m:t>
                    </m:r>
                    <m:r>
                      <a:rPr lang="tr-TR" sz="1800" i="1">
                        <a:latin typeface="Cambria Math" panose="02040503050406030204" pitchFamily="18" charset="0"/>
                        <a:ea typeface="Cambria Math" panose="02040503050406030204" pitchFamily="18" charset="0"/>
                      </a:rPr>
                      <m:t> </m:t>
                    </m:r>
                  </m:oMath>
                </a14:m>
                <a:endParaRPr lang="tr-TR" sz="1800" dirty="0">
                  <a:latin typeface="Times New Roman" panose="02020603050405020304" pitchFamily="18" charset="0"/>
                  <a:cs typeface="Times New Roman" panose="02020603050405020304" pitchFamily="18" charset="0"/>
                </a:endParaRPr>
              </a:p>
              <a:p>
                <a:pPr marL="0" indent="0" algn="ctr">
                  <a:buNone/>
                </a:pPr>
                <a14:m>
                  <m:oMath xmlns:m="http://schemas.openxmlformats.org/officeDocument/2006/math">
                    <m:sSub>
                      <m:sSubPr>
                        <m:ctrlPr>
                          <a:rPr lang="tr-TR" sz="1800" i="1">
                            <a:latin typeface="Cambria Math" panose="02040503050406030204" pitchFamily="18" charset="0"/>
                          </a:rPr>
                        </m:ctrlPr>
                      </m:sSubPr>
                      <m:e>
                        <m:r>
                          <m:rPr>
                            <m:sty m:val="p"/>
                          </m:rPr>
                          <a:rPr lang="el-GR" sz="1800" i="1">
                            <a:latin typeface="Cambria Math" panose="02040503050406030204" pitchFamily="18" charset="0"/>
                          </a:rPr>
                          <m:t>β</m:t>
                        </m:r>
                      </m:e>
                      <m:sub>
                        <m:r>
                          <a:rPr lang="tr-TR" sz="1800" b="0" i="1" smtClean="0">
                            <a:latin typeface="Cambria Math" panose="02040503050406030204" pitchFamily="18" charset="0"/>
                          </a:rPr>
                          <m:t>2</m:t>
                        </m:r>
                      </m:sub>
                    </m:sSub>
                    <m:r>
                      <a:rPr lang="tr-TR" sz="1800" i="1">
                        <a:latin typeface="Cambria Math" panose="02040503050406030204" pitchFamily="18" charset="0"/>
                      </a:rPr>
                      <m:t>=</m:t>
                    </m:r>
                    <m:sSup>
                      <m:sSupPr>
                        <m:ctrlPr>
                          <a:rPr lang="tr-TR" sz="1800" i="1">
                            <a:latin typeface="Cambria Math" panose="02040503050406030204" pitchFamily="18" charset="0"/>
                          </a:rPr>
                        </m:ctrlPr>
                      </m:sSupPr>
                      <m:e>
                        <m:r>
                          <a:rPr lang="tr-TR" sz="1800" b="0" i="1" smtClean="0">
                            <a:latin typeface="Cambria Math" panose="02040503050406030204" pitchFamily="18" charset="0"/>
                          </a:rPr>
                          <m:t>211</m:t>
                        </m:r>
                      </m:e>
                      <m:sup>
                        <m:r>
                          <a:rPr lang="tr-TR" sz="1800" i="1">
                            <a:latin typeface="Cambria Math" panose="02040503050406030204" pitchFamily="18" charset="0"/>
                          </a:rPr>
                          <m:t>𝑔</m:t>
                        </m:r>
                      </m:sup>
                    </m:sSup>
                    <m:r>
                      <a:rPr lang="tr-TR" sz="1800" i="1">
                        <a:latin typeface="Cambria Math" panose="02040503050406030204" pitchFamily="18" charset="0"/>
                        <a:ea typeface="Cambria Math" panose="02040503050406030204" pitchFamily="18" charset="0"/>
                      </a:rPr>
                      <m:t>×</m:t>
                    </m:r>
                    <m:r>
                      <a:rPr lang="tr-TR" sz="1800" b="0" i="1" smtClean="0">
                        <a:latin typeface="Cambria Math" panose="02040503050406030204" pitchFamily="18" charset="0"/>
                        <a:ea typeface="Cambria Math" panose="02040503050406030204" pitchFamily="18" charset="0"/>
                      </a:rPr>
                      <m:t>958</m:t>
                    </m:r>
                    <m:r>
                      <a:rPr lang="tr-TR" sz="1800" i="1">
                        <a:latin typeface="Cambria Math" panose="02040503050406030204" pitchFamily="18" charset="0"/>
                        <a:ea typeface="Cambria Math" panose="02040503050406030204" pitchFamily="18" charset="0"/>
                      </a:rPr>
                      <m:t> </m:t>
                    </m:r>
                  </m:oMath>
                </a14:m>
                <a:r>
                  <a:rPr lang="tr-TR" sz="1800"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tr-TR" sz="1800" i="1">
                            <a:latin typeface="Cambria Math" panose="02040503050406030204" pitchFamily="18" charset="0"/>
                          </a:rPr>
                        </m:ctrlPr>
                      </m:sSubPr>
                      <m:e>
                        <m:r>
                          <a:rPr lang="tr-TR" sz="1800" i="1">
                            <a:latin typeface="Cambria Math" panose="02040503050406030204" pitchFamily="18" charset="0"/>
                          </a:rPr>
                          <m:t>𝑠</m:t>
                        </m:r>
                      </m:e>
                      <m:sub>
                        <m:r>
                          <a:rPr lang="tr-TR" sz="1800" b="0" i="1" smtClean="0">
                            <a:latin typeface="Cambria Math" panose="02040503050406030204" pitchFamily="18" charset="0"/>
                          </a:rPr>
                          <m:t>3</m:t>
                        </m:r>
                      </m:sub>
                    </m:sSub>
                    <m:r>
                      <a:rPr lang="tr-TR" sz="1800" i="1">
                        <a:latin typeface="Cambria Math" panose="02040503050406030204" pitchFamily="18" charset="0"/>
                      </a:rPr>
                      <m:t>=</m:t>
                    </m:r>
                    <m:r>
                      <a:rPr lang="tr-TR" sz="1800" b="0" i="1" smtClean="0">
                        <a:latin typeface="Cambria Math" panose="02040503050406030204" pitchFamily="18" charset="0"/>
                      </a:rPr>
                      <m:t>124.</m:t>
                    </m:r>
                    <m:r>
                      <a:rPr lang="tr-TR" sz="1800" i="1">
                        <a:latin typeface="Cambria Math" panose="02040503050406030204" pitchFamily="18" charset="0"/>
                      </a:rPr>
                      <m:t> </m:t>
                    </m:r>
                    <m:r>
                      <a:rPr lang="tr-TR" sz="1800" b="0" i="1" smtClean="0">
                        <a:latin typeface="Cambria Math" panose="02040503050406030204" pitchFamily="18" charset="0"/>
                      </a:rPr>
                      <m:t>19 </m:t>
                    </m:r>
                    <m:r>
                      <a:rPr lang="tr-TR" sz="1800" i="1">
                        <a:latin typeface="Cambria Math" panose="02040503050406030204" pitchFamily="18" charset="0"/>
                      </a:rPr>
                      <m:t>𝑚</m:t>
                    </m:r>
                    <m:r>
                      <a:rPr lang="tr-TR" sz="1800" i="1">
                        <a:latin typeface="Cambria Math" panose="02040503050406030204" pitchFamily="18" charset="0"/>
                        <a:ea typeface="Cambria Math" panose="02040503050406030204" pitchFamily="18" charset="0"/>
                      </a:rPr>
                      <m:t> </m:t>
                    </m:r>
                  </m:oMath>
                </a14:m>
                <a:endParaRPr lang="tr-TR" sz="1800" dirty="0" smtClean="0">
                  <a:latin typeface="Times New Roman" panose="02020603050405020304" pitchFamily="18" charset="0"/>
                  <a:ea typeface="Cambria Math" panose="02040503050406030204" pitchFamily="18" charset="0"/>
                  <a:cs typeface="Times New Roman" panose="02020603050405020304" pitchFamily="18" charset="0"/>
                </a:endParaRPr>
              </a:p>
              <a:p>
                <a:pPr marL="0" indent="0" algn="just">
                  <a:buNone/>
                </a:pPr>
                <a:r>
                  <a:rPr lang="tr-TR" sz="1800" dirty="0">
                    <a:latin typeface="Times New Roman" panose="02020603050405020304" pitchFamily="18" charset="0"/>
                    <a:ea typeface="Cambria Math" panose="02040503050406030204" pitchFamily="18" charset="0"/>
                    <a:cs typeface="Times New Roman" panose="02020603050405020304" pitchFamily="18" charset="0"/>
                  </a:rPr>
                  <a:t>o</a:t>
                </a:r>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larak ölçülmüştür. </a:t>
                </a:r>
              </a:p>
              <a:p>
                <a:pPr marL="0" indent="0" algn="just">
                  <a:buNone/>
                </a:pPr>
                <a:r>
                  <a:rPr lang="tr-TR" sz="1800" dirty="0">
                    <a:latin typeface="Times New Roman" panose="02020603050405020304" pitchFamily="18" charset="0"/>
                    <a:ea typeface="Cambria Math" panose="02040503050406030204" pitchFamily="18" charset="0"/>
                    <a:cs typeface="Times New Roman" panose="02020603050405020304" pitchFamily="18" charset="0"/>
                  </a:rPr>
                  <a:t>	</a:t>
                </a:r>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B poligon başlangıç noktasının koordinatları da ;</a:t>
                </a:r>
              </a:p>
              <a:p>
                <a:pPr marL="0" indent="0" algn="ctr">
                  <a:buNone/>
                </a:pPr>
                <a14:m>
                  <m:oMath xmlns:m="http://schemas.openxmlformats.org/officeDocument/2006/math">
                    <m:r>
                      <a:rPr lang="tr-TR" sz="1800" b="0" i="1" smtClean="0">
                        <a:latin typeface="Cambria Math" panose="02040503050406030204" pitchFamily="18" charset="0"/>
                      </a:rPr>
                      <m:t>𝑦</m:t>
                    </m:r>
                    <m:r>
                      <a:rPr lang="tr-TR" sz="1800" b="0" i="1" smtClean="0">
                        <a:latin typeface="Cambria Math" panose="02040503050406030204" pitchFamily="18" charset="0"/>
                      </a:rPr>
                      <m:t>=2922. 74 </m:t>
                    </m:r>
                  </m:oMath>
                </a14:m>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tr-TR" sz="1800" b="0" i="1" smtClean="0">
                        <a:latin typeface="Cambria Math" panose="02040503050406030204" pitchFamily="18" charset="0"/>
                      </a:rPr>
                      <m:t>𝑥</m:t>
                    </m:r>
                    <m:r>
                      <a:rPr lang="tr-TR" sz="1800" i="1">
                        <a:latin typeface="Cambria Math" panose="02040503050406030204" pitchFamily="18" charset="0"/>
                      </a:rPr>
                      <m:t>=</m:t>
                    </m:r>
                    <m:r>
                      <a:rPr lang="tr-TR" sz="1800" b="0" i="1" smtClean="0">
                        <a:latin typeface="Cambria Math" panose="02040503050406030204" pitchFamily="18" charset="0"/>
                      </a:rPr>
                      <m:t>3846.28</m:t>
                    </m:r>
                  </m:oMath>
                </a14:m>
                <a:endParaRPr lang="tr-TR" sz="18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lgn="just">
                  <a:buNone/>
                </a:pPr>
                <a:r>
                  <a:rPr lang="tr-TR" sz="1800" dirty="0">
                    <a:latin typeface="Times New Roman" panose="02020603050405020304" pitchFamily="18" charset="0"/>
                    <a:ea typeface="Cambria Math" panose="02040503050406030204" pitchFamily="18" charset="0"/>
                    <a:cs typeface="Times New Roman" panose="02020603050405020304" pitchFamily="18" charset="0"/>
                  </a:rPr>
                  <a:t>o</a:t>
                </a:r>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larak verilmiştir.</a:t>
                </a:r>
              </a:p>
              <a:p>
                <a:pPr marL="0" indent="0" algn="just">
                  <a:buNone/>
                </a:pPr>
                <a:r>
                  <a:rPr lang="tr-TR" sz="1800" dirty="0">
                    <a:latin typeface="Times New Roman" panose="02020603050405020304" pitchFamily="18" charset="0"/>
                    <a:ea typeface="Cambria Math" panose="02040503050406030204" pitchFamily="18" charset="0"/>
                    <a:cs typeface="Times New Roman" panose="02020603050405020304" pitchFamily="18" charset="0"/>
                  </a:rPr>
                  <a:t>	</a:t>
                </a:r>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Bu poligon hesabı için önce, belli olan değerler klişeye yazılır (Tablo 85.1). Bunun için bir numaralı sütuna güzergah numaraları, iki numaralı sütuna poligon ve güzergah numaraları yazılır. Üçüncü sütuna her noktada ölçülen  poligon açılarının değerleri yazılır.</a:t>
                </a:r>
              </a:p>
              <a:p>
                <a:pPr marL="0" indent="0" algn="just">
                  <a:buNone/>
                </a:pPr>
                <a:r>
                  <a:rPr lang="tr-TR" sz="1800" dirty="0">
                    <a:latin typeface="Times New Roman" panose="02020603050405020304" pitchFamily="18" charset="0"/>
                    <a:ea typeface="Cambria Math" panose="02040503050406030204" pitchFamily="18" charset="0"/>
                    <a:cs typeface="Times New Roman" panose="02020603050405020304" pitchFamily="18" charset="0"/>
                  </a:rPr>
                  <a:t>	V</a:t>
                </a:r>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erilmiş olan </a:t>
                </a:r>
                <a14:m>
                  <m:oMath xmlns:m="http://schemas.openxmlformats.org/officeDocument/2006/math">
                    <m:sSub>
                      <m:sSubPr>
                        <m:ctrlPr>
                          <a:rPr lang="tr-TR" sz="1800" i="1">
                            <a:latin typeface="Cambria Math" panose="02040503050406030204" pitchFamily="18" charset="0"/>
                          </a:rPr>
                        </m:ctrlPr>
                      </m:sSubPr>
                      <m:e>
                        <m:r>
                          <a:rPr lang="tr-TR" sz="1800" i="1">
                            <a:latin typeface="Cambria Math" panose="02040503050406030204" pitchFamily="18" charset="0"/>
                          </a:rPr>
                          <m:t>𝑎</m:t>
                        </m:r>
                      </m:e>
                      <m:sub>
                        <m:r>
                          <a:rPr lang="tr-TR" sz="1800" i="1">
                            <a:latin typeface="Cambria Math" panose="02040503050406030204" pitchFamily="18" charset="0"/>
                          </a:rPr>
                          <m:t>0</m:t>
                        </m:r>
                      </m:sub>
                    </m:sSub>
                    <m:r>
                      <a:rPr lang="tr-TR" sz="1800" i="1">
                        <a:latin typeface="Cambria Math" panose="02040503050406030204" pitchFamily="18" charset="0"/>
                      </a:rPr>
                      <m:t>=</m:t>
                    </m:r>
                    <m:d>
                      <m:dPr>
                        <m:ctrlPr>
                          <a:rPr lang="tr-TR" sz="1800" i="1">
                            <a:latin typeface="Cambria Math" panose="02040503050406030204" pitchFamily="18" charset="0"/>
                          </a:rPr>
                        </m:ctrlPr>
                      </m:dPr>
                      <m:e>
                        <m:r>
                          <a:rPr lang="tr-TR" sz="1800" i="1">
                            <a:latin typeface="Cambria Math" panose="02040503050406030204" pitchFamily="18" charset="0"/>
                          </a:rPr>
                          <m:t>𝐴𝐵</m:t>
                        </m:r>
                      </m:e>
                    </m:d>
                  </m:oMath>
                </a14:m>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 4. sütuna yazılır.</a:t>
                </a:r>
              </a:p>
              <a:p>
                <a:pPr marL="0" indent="0" algn="just">
                  <a:buNone/>
                </a:pPr>
                <a:r>
                  <a:rPr lang="tr-TR" sz="1800" b="1" dirty="0" smtClean="0">
                    <a:latin typeface="Times New Roman" panose="02020603050405020304" pitchFamily="18" charset="0"/>
                    <a:ea typeface="Cambria Math" panose="02040503050406030204" pitchFamily="18" charset="0"/>
                    <a:cs typeface="Times New Roman" panose="02020603050405020304" pitchFamily="18" charset="0"/>
                  </a:rPr>
                  <a:t>Dikkat: </a:t>
                </a:r>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Poligon hesabından </a:t>
                </a:r>
                <a14:m>
                  <m:oMath xmlns:m="http://schemas.openxmlformats.org/officeDocument/2006/math">
                    <m:r>
                      <a:rPr lang="el-GR" sz="1800" b="0" i="1" smtClean="0">
                        <a:latin typeface="Cambria Math" panose="02040503050406030204" pitchFamily="18" charset="0"/>
                      </a:rPr>
                      <m:t>𝛥</m:t>
                    </m:r>
                    <m:r>
                      <a:rPr lang="tr-TR" sz="1800" b="0" i="1" smtClean="0">
                        <a:latin typeface="Cambria Math" panose="02040503050406030204" pitchFamily="18" charset="0"/>
                      </a:rPr>
                      <m:t>𝑦</m:t>
                    </m:r>
                  </m:oMath>
                </a14:m>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 ve </a:t>
                </a:r>
                <a14:m>
                  <m:oMath xmlns:m="http://schemas.openxmlformats.org/officeDocument/2006/math">
                    <m:r>
                      <a:rPr lang="el-GR" sz="1800" b="0" i="1">
                        <a:latin typeface="Cambria Math" panose="02040503050406030204" pitchFamily="18" charset="0"/>
                      </a:rPr>
                      <m:t>𝛥</m:t>
                    </m:r>
                    <m:r>
                      <a:rPr lang="tr-TR" sz="1800" b="0" i="1" smtClean="0">
                        <a:latin typeface="Cambria Math" panose="02040503050406030204" pitchFamily="18" charset="0"/>
                      </a:rPr>
                      <m:t>𝑥</m:t>
                    </m:r>
                  </m:oMath>
                </a14:m>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 değerleri ile </a:t>
                </a:r>
                <a14:m>
                  <m:oMath xmlns:m="http://schemas.openxmlformats.org/officeDocument/2006/math">
                    <m:r>
                      <a:rPr lang="tr-TR" sz="1800" b="0" i="1">
                        <a:latin typeface="Cambria Math" panose="02040503050406030204" pitchFamily="18" charset="0"/>
                      </a:rPr>
                      <m:t>𝑦</m:t>
                    </m:r>
                  </m:oMath>
                </a14:m>
                <a:r>
                  <a:rPr lang="tr-TR" sz="1800" dirty="0" smtClean="0">
                    <a:latin typeface="Times New Roman" panose="02020603050405020304" pitchFamily="18" charset="0"/>
                    <a:ea typeface="Cambria Math" panose="02040503050406030204" pitchFamily="18" charset="0"/>
                    <a:cs typeface="Times New Roman" panose="02020603050405020304" pitchFamily="18" charset="0"/>
                  </a:rPr>
                  <a:t> ve </a:t>
                </a:r>
                <a14:m>
                  <m:oMath xmlns:m="http://schemas.openxmlformats.org/officeDocument/2006/math">
                    <m:r>
                      <m:rPr>
                        <m:sty m:val="p"/>
                      </m:rPr>
                      <a:rPr lang="tr-TR" sz="1800" b="0" i="0" smtClean="0">
                        <a:latin typeface="Cambria Math" panose="02040503050406030204" pitchFamily="18" charset="0"/>
                      </a:rPr>
                      <m:t>x</m:t>
                    </m:r>
                    <m:r>
                      <a:rPr lang="tr-TR" sz="1800" b="0" i="0" smtClean="0">
                        <a:latin typeface="Cambria Math" panose="02040503050406030204" pitchFamily="18" charset="0"/>
                      </a:rPr>
                      <m:t> </m:t>
                    </m:r>
                    <m:r>
                      <m:rPr>
                        <m:sty m:val="p"/>
                      </m:rPr>
                      <a:rPr lang="tr-TR" sz="1800" b="0" i="0" smtClean="0">
                        <a:latin typeface="Cambria Math" panose="02040503050406030204" pitchFamily="18" charset="0"/>
                      </a:rPr>
                      <m:t>de</m:t>
                    </m:r>
                    <m:r>
                      <a:rPr lang="tr-TR" sz="1800" b="0" i="0" smtClean="0">
                        <a:latin typeface="Cambria Math" panose="02040503050406030204" pitchFamily="18" charset="0"/>
                      </a:rPr>
                      <m:t>ğ</m:t>
                    </m:r>
                    <m:r>
                      <m:rPr>
                        <m:sty m:val="p"/>
                      </m:rPr>
                      <a:rPr lang="tr-TR" sz="1800" b="0" i="0" smtClean="0">
                        <a:latin typeface="Cambria Math" panose="02040503050406030204" pitchFamily="18" charset="0"/>
                      </a:rPr>
                      <m:t>erleri</m:t>
                    </m:r>
                    <m:r>
                      <a:rPr lang="tr-TR" sz="1800" b="0" i="0" smtClean="0">
                        <a:latin typeface="Cambria Math" panose="02040503050406030204" pitchFamily="18" charset="0"/>
                      </a:rPr>
                      <m:t> </m:t>
                    </m:r>
                    <m:r>
                      <m:rPr>
                        <m:sty m:val="p"/>
                      </m:rPr>
                      <a:rPr lang="tr-TR" sz="1800" b="0" i="0" smtClean="0">
                        <a:latin typeface="Cambria Math" panose="02040503050406030204" pitchFamily="18" charset="0"/>
                      </a:rPr>
                      <m:t>santimetreye</m:t>
                    </m:r>
                    <m:r>
                      <a:rPr lang="tr-TR" sz="1800" b="0" i="0" smtClean="0">
                        <a:latin typeface="Cambria Math" panose="02040503050406030204" pitchFamily="18" charset="0"/>
                      </a:rPr>
                      <m:t> </m:t>
                    </m:r>
                    <m:r>
                      <m:rPr>
                        <m:sty m:val="p"/>
                      </m:rPr>
                      <a:rPr lang="tr-TR" sz="1800" b="0" i="0" smtClean="0">
                        <a:latin typeface="Cambria Math" panose="02040503050406030204" pitchFamily="18" charset="0"/>
                      </a:rPr>
                      <m:t>kadar</m:t>
                    </m:r>
                    <m:r>
                      <a:rPr lang="tr-TR" sz="1800" b="0" i="0" smtClean="0">
                        <a:latin typeface="Cambria Math" panose="02040503050406030204" pitchFamily="18" charset="0"/>
                      </a:rPr>
                      <m:t> </m:t>
                    </m:r>
                    <m:r>
                      <m:rPr>
                        <m:sty m:val="p"/>
                      </m:rPr>
                      <a:rPr lang="tr-TR" sz="1800" b="0" i="0" smtClean="0">
                        <a:latin typeface="Cambria Math" panose="02040503050406030204" pitchFamily="18" charset="0"/>
                      </a:rPr>
                      <m:t>hesaplan</m:t>
                    </m:r>
                    <m:r>
                      <a:rPr lang="tr-TR" sz="1800" b="0" i="0" smtClean="0">
                        <a:latin typeface="Cambria Math" panose="02040503050406030204" pitchFamily="18" charset="0"/>
                      </a:rPr>
                      <m:t>ı</m:t>
                    </m:r>
                    <m:r>
                      <m:rPr>
                        <m:sty m:val="p"/>
                      </m:rPr>
                      <a:rPr lang="tr-TR" sz="1800" b="0" i="0" smtClean="0">
                        <a:latin typeface="Cambria Math" panose="02040503050406030204" pitchFamily="18" charset="0"/>
                      </a:rPr>
                      <m:t>r</m:t>
                    </m:r>
                    <m:r>
                      <a:rPr lang="tr-TR" sz="1800" b="0" i="0" smtClean="0">
                        <a:latin typeface="Cambria Math" panose="02040503050406030204" pitchFamily="18" charset="0"/>
                      </a:rPr>
                      <m:t>.</m:t>
                    </m:r>
                  </m:oMath>
                </a14:m>
                <a:endParaRPr lang="tr-TR" sz="18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lgn="just">
                  <a:buNone/>
                </a:pPr>
                <a:endParaRPr lang="tr-TR" sz="1800" dirty="0">
                  <a:latin typeface="Times New Roman" panose="02020603050405020304" pitchFamily="18" charset="0"/>
                  <a:cs typeface="Times New Roman" panose="02020603050405020304" pitchFamily="18" charset="0"/>
                </a:endParaRPr>
              </a:p>
              <a:p>
                <a:pPr marL="0" indent="0" algn="just">
                  <a:buNone/>
                </a:pPr>
                <a:endParaRPr lang="tr-TR" sz="1800" dirty="0">
                  <a:latin typeface="Times New Roman" panose="02020603050405020304" pitchFamily="18" charset="0"/>
                  <a:cs typeface="Times New Roman" panose="02020603050405020304" pitchFamily="18" charset="0"/>
                </a:endParaRPr>
              </a:p>
            </p:txBody>
          </p:sp>
        </mc:Choice>
        <mc:Fallback xmlns="">
          <p:sp>
            <p:nvSpPr>
              <p:cNvPr id="3" name="İçerik Yer Tutucusu 2"/>
              <p:cNvSpPr>
                <a:spLocks noGrp="1" noRot="1" noChangeAspect="1" noMove="1" noResize="1" noEditPoints="1" noAdjustHandles="1" noChangeArrowheads="1" noChangeShapeType="1" noTextEdit="1"/>
              </p:cNvSpPr>
              <p:nvPr>
                <p:ph idx="4294967295"/>
              </p:nvPr>
            </p:nvSpPr>
            <p:spPr>
              <a:xfrm>
                <a:off x="914399" y="638980"/>
                <a:ext cx="10410941" cy="5093140"/>
              </a:xfrm>
              <a:blipFill>
                <a:blip r:embed="rId2"/>
                <a:stretch>
                  <a:fillRect l="-468" r="-468"/>
                </a:stretch>
              </a:blipFill>
            </p:spPr>
            <p:txBody>
              <a:bodyPr/>
              <a:lstStyle/>
              <a:p>
                <a:r>
                  <a:rPr lang="tr-TR">
                    <a:noFill/>
                  </a:rPr>
                  <a:t> </a:t>
                </a:r>
              </a:p>
            </p:txBody>
          </p:sp>
        </mc:Fallback>
      </mc:AlternateContent>
    </p:spTree>
    <p:extLst>
      <p:ext uri="{BB962C8B-B14F-4D97-AF65-F5344CB8AC3E}">
        <p14:creationId xmlns:p14="http://schemas.microsoft.com/office/powerpoint/2010/main" val="383263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rot="5400000">
            <a:off x="2657473" y="-2657471"/>
            <a:ext cx="6877054" cy="12192000"/>
          </a:xfrm>
          <a:prstGeom prst="rect">
            <a:avLst/>
          </a:prstGeom>
        </p:spPr>
      </p:pic>
    </p:spTree>
    <p:extLst>
      <p:ext uri="{BB962C8B-B14F-4D97-AF65-F5344CB8AC3E}">
        <p14:creationId xmlns:p14="http://schemas.microsoft.com/office/powerpoint/2010/main" val="3997073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5288096" y="738065"/>
            <a:ext cx="6136396" cy="5497482"/>
          </a:xfrm>
        </p:spPr>
        <p:txBody>
          <a:bodyPr>
            <a:normAutofit/>
          </a:bodyPr>
          <a:lstStyle/>
          <a:p>
            <a:pPr marL="0" lvl="1" indent="0" algn="just">
              <a:buNone/>
            </a:pPr>
            <a:endParaRPr lang="tr-TR" sz="1800" dirty="0" smtClean="0">
              <a:latin typeface="Times New Roman" panose="02020603050405020304" pitchFamily="18" charset="0"/>
              <a:cs typeface="Times New Roman" panose="02020603050405020304" pitchFamily="18" charset="0"/>
            </a:endParaRPr>
          </a:p>
          <a:p>
            <a:pPr marL="0" lvl="1" indent="0" algn="just">
              <a:buNone/>
            </a:pPr>
            <a:r>
              <a:rPr lang="tr-TR" sz="1800" dirty="0">
                <a:latin typeface="Times New Roman" panose="02020603050405020304" pitchFamily="18" charset="0"/>
                <a:cs typeface="Times New Roman" panose="02020603050405020304" pitchFamily="18" charset="0"/>
              </a:rPr>
              <a:t>	</a:t>
            </a:r>
            <a:r>
              <a:rPr lang="tr-TR" sz="1800" dirty="0" smtClean="0">
                <a:latin typeface="Times New Roman" panose="02020603050405020304" pitchFamily="18" charset="0"/>
                <a:cs typeface="Times New Roman" panose="02020603050405020304" pitchFamily="18" charset="0"/>
              </a:rPr>
              <a:t>Nirengi noktalarının aralarındaki uzaklıklar, en küçük derecelerde bile 1 km civarındadır.  Bu uzaklık ise prizma veya </a:t>
            </a:r>
            <a:r>
              <a:rPr lang="tr-TR" sz="1800" dirty="0" err="1" smtClean="0">
                <a:latin typeface="Times New Roman" panose="02020603050405020304" pitchFamily="18" charset="0"/>
                <a:cs typeface="Times New Roman" panose="02020603050405020304" pitchFamily="18" charset="0"/>
              </a:rPr>
              <a:t>tekaometre</a:t>
            </a:r>
            <a:r>
              <a:rPr lang="tr-TR" sz="1800" dirty="0" smtClean="0">
                <a:latin typeface="Times New Roman" panose="02020603050405020304" pitchFamily="18" charset="0"/>
                <a:cs typeface="Times New Roman" panose="02020603050405020304" pitchFamily="18" charset="0"/>
              </a:rPr>
              <a:t> ile tapılacak ölçü işlemlerinde kullanılamayacak kadar büyüktür. Bu nedenle nirengi noktaları gibi, koordinatları bilinen noktaları daha fazla sıkılaştırmak amacıyla nirengi noktaları arasına, kenar ve açılara ölçülerek, bu ölçülere göre koordinatları hesaplanabilen noktalar tesis edilebilir. </a:t>
            </a:r>
          </a:p>
          <a:p>
            <a:pPr marL="0" lvl="1" indent="0" algn="just">
              <a:buNone/>
            </a:pPr>
            <a:r>
              <a:rPr lang="tr-TR" sz="1800" dirty="0" smtClean="0">
                <a:latin typeface="Times New Roman" panose="02020603050405020304" pitchFamily="18" charset="0"/>
                <a:cs typeface="Times New Roman" panose="02020603050405020304" pitchFamily="18" charset="0"/>
              </a:rPr>
              <a:t>	Bu şekilde tesis edilen noktalara poligon noktası, noktaları birleştiren doğrulara poligon kenarı, kenarlar arasında kalan açılara poligon açısı, birbirini takip eden ve koordinatları beraberce hesaplanan noktalara poligon güzergahları, bunların teşkil ettiği şebekeye de poligon şebekesi denir.</a:t>
            </a:r>
            <a:endParaRPr lang="tr-TR" sz="1800"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2"/>
          <a:stretch>
            <a:fillRect/>
          </a:stretch>
        </p:blipFill>
        <p:spPr>
          <a:xfrm>
            <a:off x="933450" y="738065"/>
            <a:ext cx="4354646" cy="5236528"/>
          </a:xfrm>
          <a:prstGeom prst="rect">
            <a:avLst/>
          </a:prstGeom>
        </p:spPr>
      </p:pic>
    </p:spTree>
    <p:extLst>
      <p:ext uri="{BB962C8B-B14F-4D97-AF65-F5344CB8AC3E}">
        <p14:creationId xmlns:p14="http://schemas.microsoft.com/office/powerpoint/2010/main" val="1694868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5353050" y="604838"/>
            <a:ext cx="6057899" cy="5605462"/>
          </a:xfrm>
        </p:spPr>
        <p:txBody>
          <a:bodyPr>
            <a:normAutofit/>
          </a:bodyPr>
          <a:lstStyle/>
          <a:p>
            <a:pPr marL="0" indent="0" algn="just">
              <a:buNone/>
            </a:pPr>
            <a:r>
              <a:rPr lang="tr-TR" sz="1800" b="1" dirty="0" smtClean="0">
                <a:latin typeface="Times New Roman" panose="02020603050405020304" pitchFamily="18" charset="0"/>
                <a:cs typeface="Times New Roman" panose="02020603050405020304" pitchFamily="18" charset="0"/>
              </a:rPr>
              <a:t>POLİGON GÜZERGAHLARININ SINIFLANDIRILMASI</a:t>
            </a:r>
          </a:p>
          <a:p>
            <a:pPr marL="0" indent="0" algn="just">
              <a:buNone/>
            </a:pPr>
            <a:r>
              <a:rPr lang="tr-TR" sz="1800" b="1" dirty="0" smtClean="0">
                <a:latin typeface="Times New Roman" panose="02020603050405020304" pitchFamily="18" charset="0"/>
                <a:cs typeface="Times New Roman" panose="02020603050405020304" pitchFamily="18" charset="0"/>
              </a:rPr>
              <a:t>	1)Poligon güzergahlarının şekillerine göre sınıflandırılması: </a:t>
            </a:r>
            <a:r>
              <a:rPr lang="tr-TR" sz="1800" dirty="0">
                <a:latin typeface="Times New Roman" panose="02020603050405020304" pitchFamily="18" charset="0"/>
                <a:cs typeface="Times New Roman" panose="02020603050405020304" pitchFamily="18" charset="0"/>
              </a:rPr>
              <a:t>P</a:t>
            </a:r>
            <a:r>
              <a:rPr lang="tr-TR" sz="1800" dirty="0" smtClean="0">
                <a:latin typeface="Times New Roman" panose="02020603050405020304" pitchFamily="18" charset="0"/>
                <a:cs typeface="Times New Roman" panose="02020603050405020304" pitchFamily="18" charset="0"/>
              </a:rPr>
              <a:t>oligon  güzergahları şekillerine göre üç sınıfa ayrılırlar. Bunlar açık, bağlı ve kapalı poligon güzergahlarıdır.</a:t>
            </a:r>
          </a:p>
          <a:p>
            <a:pPr marL="0" indent="0" algn="just">
              <a:buNone/>
            </a:pPr>
            <a:r>
              <a:rPr lang="tr-TR" sz="1800" dirty="0" smtClean="0">
                <a:latin typeface="Times New Roman" panose="02020603050405020304" pitchFamily="18" charset="0"/>
                <a:cs typeface="Times New Roman" panose="02020603050405020304" pitchFamily="18" charset="0"/>
              </a:rPr>
              <a:t>	</a:t>
            </a:r>
            <a:r>
              <a:rPr lang="tr-TR" sz="1800" b="1" dirty="0" smtClean="0">
                <a:latin typeface="Times New Roman" panose="02020603050405020304" pitchFamily="18" charset="0"/>
                <a:cs typeface="Times New Roman" panose="02020603050405020304" pitchFamily="18" charset="0"/>
              </a:rPr>
              <a:t>a) Açık poligon güzergahları </a:t>
            </a:r>
            <a:r>
              <a:rPr lang="tr-TR" sz="1800" dirty="0" smtClean="0">
                <a:latin typeface="Times New Roman" panose="02020603050405020304" pitchFamily="18" charset="0"/>
                <a:cs typeface="Times New Roman" panose="02020603050405020304" pitchFamily="18" charset="0"/>
              </a:rPr>
              <a:t>bir nirengi veya poligon noktasından başlayarak koordinatları belli olmayan bir noktadan sona erer. Bu şekildeki poligonların hesabını kontrollü olarak yapmak mümkün değildir.</a:t>
            </a:r>
          </a:p>
          <a:p>
            <a:pPr marL="0" indent="0" algn="just">
              <a:buNone/>
            </a:pPr>
            <a:r>
              <a:rPr lang="tr-TR" sz="1800" dirty="0">
                <a:latin typeface="Times New Roman" panose="02020603050405020304" pitchFamily="18" charset="0"/>
                <a:cs typeface="Times New Roman" panose="02020603050405020304" pitchFamily="18" charset="0"/>
              </a:rPr>
              <a:t>	</a:t>
            </a:r>
            <a:r>
              <a:rPr lang="tr-TR" sz="1800" dirty="0" smtClean="0">
                <a:latin typeface="Times New Roman" panose="02020603050405020304" pitchFamily="18" charset="0"/>
                <a:cs typeface="Times New Roman" panose="02020603050405020304" pitchFamily="18" charset="0"/>
              </a:rPr>
              <a:t>Kenar ve açıların ölçüsünde yapılmış olan hatalar hesapta meydana çıkarılamayacağından bu şekildeki poligon güzergahları bir zorunluk olmadıkça kullanılmazlar. Açık poligon güzergahlarının kenar ve açılarının muhakkak  şekilde kontrollü olarak ölçülmesi gereklidir.</a:t>
            </a:r>
          </a:p>
          <a:p>
            <a:pPr marL="0" indent="0" algn="just">
              <a:buNone/>
            </a:pPr>
            <a:endParaRPr lang="tr-TR" sz="1800" b="1" dirty="0">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2"/>
          <a:stretch>
            <a:fillRect/>
          </a:stretch>
        </p:blipFill>
        <p:spPr>
          <a:xfrm>
            <a:off x="819150" y="681038"/>
            <a:ext cx="4385382" cy="5453062"/>
          </a:xfrm>
          <a:prstGeom prst="rect">
            <a:avLst/>
          </a:prstGeom>
        </p:spPr>
      </p:pic>
    </p:spTree>
    <p:extLst>
      <p:ext uri="{BB962C8B-B14F-4D97-AF65-F5344CB8AC3E}">
        <p14:creationId xmlns:p14="http://schemas.microsoft.com/office/powerpoint/2010/main" val="2410065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838201" y="633413"/>
            <a:ext cx="10496550" cy="2465387"/>
          </a:xfrm>
        </p:spPr>
        <p:txBody>
          <a:bodyPr>
            <a:normAutofit/>
          </a:bodyPr>
          <a:lstStyle/>
          <a:p>
            <a:pPr marL="0" indent="0" algn="just">
              <a:buNone/>
            </a:pPr>
            <a:r>
              <a:rPr lang="tr-TR" sz="1800" b="1" dirty="0" smtClean="0">
                <a:latin typeface="Times New Roman" panose="02020603050405020304" pitchFamily="18" charset="0"/>
                <a:cs typeface="Times New Roman" panose="02020603050405020304" pitchFamily="18" charset="0"/>
              </a:rPr>
              <a:t>b) Bağlı poligon güzergahları </a:t>
            </a:r>
            <a:r>
              <a:rPr lang="tr-TR" sz="1800" dirty="0" smtClean="0">
                <a:latin typeface="Times New Roman" panose="02020603050405020304" pitchFamily="18" charset="0"/>
                <a:cs typeface="Times New Roman" panose="02020603050405020304" pitchFamily="18" charset="0"/>
              </a:rPr>
              <a:t>bir nirengi veya poligon noktasından başlayarak yine bir poligon veya nirengi noktasında son bulurlar. </a:t>
            </a:r>
          </a:p>
          <a:p>
            <a:pPr marL="0" indent="0" algn="just">
              <a:buNone/>
            </a:pPr>
            <a:r>
              <a:rPr lang="tr-TR" sz="1800" dirty="0" smtClean="0">
                <a:latin typeface="Times New Roman" panose="02020603050405020304" pitchFamily="18" charset="0"/>
                <a:cs typeface="Times New Roman" panose="02020603050405020304" pitchFamily="18" charset="0"/>
              </a:rPr>
              <a:t>	Bağlı poligon güzergahlarının baş sonundaki noktalar koordinatları bilinen noktalar olduklarından bu güzergahların hesabı kontrollü olarak yapılabilir.</a:t>
            </a:r>
          </a:p>
          <a:p>
            <a:pPr marL="0" indent="0" algn="just">
              <a:buNone/>
            </a:pPr>
            <a:r>
              <a:rPr lang="tr-TR" sz="1800" dirty="0">
                <a:latin typeface="Times New Roman" panose="02020603050405020304" pitchFamily="18" charset="0"/>
                <a:cs typeface="Times New Roman" panose="02020603050405020304" pitchFamily="18" charset="0"/>
              </a:rPr>
              <a:t>	</a:t>
            </a:r>
            <a:r>
              <a:rPr lang="tr-TR" sz="1800" dirty="0" smtClean="0">
                <a:latin typeface="Times New Roman" panose="02020603050405020304" pitchFamily="18" charset="0"/>
                <a:cs typeface="Times New Roman" panose="02020603050405020304" pitchFamily="18" charset="0"/>
              </a:rPr>
              <a:t>Bu çeşit poligon güzergahlarının arazide ölçülmüş olan açı ve kenarlarında yapılmış olan kaba hatalar hesap esnasında kolayca meydana çıkarılabildiği gibi hata sınırı içinde kalan hatalarında ölçülere dağıtılmaları mümkündür. </a:t>
            </a:r>
          </a:p>
        </p:txBody>
      </p:sp>
      <p:pic>
        <p:nvPicPr>
          <p:cNvPr id="4" name="Resim 3"/>
          <p:cNvPicPr>
            <a:picLocks noChangeAspect="1"/>
          </p:cNvPicPr>
          <p:nvPr/>
        </p:nvPicPr>
        <p:blipFill>
          <a:blip r:embed="rId2"/>
          <a:stretch>
            <a:fillRect/>
          </a:stretch>
        </p:blipFill>
        <p:spPr>
          <a:xfrm>
            <a:off x="838201" y="3098800"/>
            <a:ext cx="10496549" cy="3048000"/>
          </a:xfrm>
          <a:prstGeom prst="rect">
            <a:avLst/>
          </a:prstGeom>
        </p:spPr>
      </p:pic>
    </p:spTree>
    <p:extLst>
      <p:ext uri="{BB962C8B-B14F-4D97-AF65-F5344CB8AC3E}">
        <p14:creationId xmlns:p14="http://schemas.microsoft.com/office/powerpoint/2010/main" val="122178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5816600" y="635000"/>
            <a:ext cx="5600700" cy="5587999"/>
          </a:xfrm>
        </p:spPr>
        <p:txBody>
          <a:bodyPr>
            <a:normAutofit/>
          </a:bodyPr>
          <a:lstStyle/>
          <a:p>
            <a:pPr marL="0" indent="0" algn="just">
              <a:buNone/>
            </a:pPr>
            <a:r>
              <a:rPr lang="tr-TR" b="1" dirty="0" smtClean="0"/>
              <a:t>c) Kapalı poligon güzergahları</a:t>
            </a:r>
            <a:r>
              <a:rPr lang="tr-TR" dirty="0" smtClean="0"/>
              <a:t> koordinatları bilinen bir noktadan başlayarak yine aynı noktada sona eren poligonlardır. </a:t>
            </a:r>
          </a:p>
          <a:p>
            <a:pPr marL="0" indent="0" algn="just">
              <a:buNone/>
            </a:pPr>
            <a:r>
              <a:rPr lang="tr-TR" dirty="0"/>
              <a:t>	</a:t>
            </a:r>
            <a:r>
              <a:rPr lang="tr-TR" dirty="0" smtClean="0"/>
              <a:t>Kapalı poligon güzergahlarında da, bağlı poligonlarda olduğu gibi hesabı kontrollü olarak yapabilmek mümkündür.  Bu güzergahlarda da arazide ölçülmüş açı ve kenarlardaki ölçü hataları hesap esnasında meydana çıkarılabildiği gibi hata sınırı içinde kalan küçük hatalar da ölçülere dağıtılabilirler. Bu çeşit güzergahlar genellikle nirengi şebekesi tesis edilmeyen küçük sahaların ölçülerinde ana poligon şebekesi olarak kullanılırlar.</a:t>
            </a:r>
          </a:p>
        </p:txBody>
      </p:sp>
      <p:pic>
        <p:nvPicPr>
          <p:cNvPr id="4" name="Resim 3"/>
          <p:cNvPicPr>
            <a:picLocks noChangeAspect="1"/>
          </p:cNvPicPr>
          <p:nvPr/>
        </p:nvPicPr>
        <p:blipFill>
          <a:blip r:embed="rId2"/>
          <a:stretch>
            <a:fillRect/>
          </a:stretch>
        </p:blipFill>
        <p:spPr>
          <a:xfrm>
            <a:off x="1280399" y="762000"/>
            <a:ext cx="4291725" cy="5248275"/>
          </a:xfrm>
          <a:prstGeom prst="rect">
            <a:avLst/>
          </a:prstGeom>
        </p:spPr>
      </p:pic>
    </p:spTree>
    <p:extLst>
      <p:ext uri="{BB962C8B-B14F-4D97-AF65-F5344CB8AC3E}">
        <p14:creationId xmlns:p14="http://schemas.microsoft.com/office/powerpoint/2010/main" val="4230684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800100" y="661988"/>
            <a:ext cx="10591800" cy="5538787"/>
          </a:xfrm>
        </p:spPr>
        <p:txBody>
          <a:bodyPr anchor="ctr">
            <a:normAutofit/>
          </a:bodyPr>
          <a:lstStyle/>
          <a:p>
            <a:pPr marL="0" indent="0" algn="just">
              <a:buNone/>
            </a:pPr>
            <a:r>
              <a:rPr lang="tr-TR" sz="1800" b="1" dirty="0" smtClean="0">
                <a:latin typeface="Times New Roman" panose="02020603050405020304" pitchFamily="18" charset="0"/>
                <a:cs typeface="Times New Roman" panose="02020603050405020304" pitchFamily="18" charset="0"/>
              </a:rPr>
              <a:t>2) Poligon güzergahlarının önem derecelerine göre sınıflandırılması:</a:t>
            </a:r>
            <a:r>
              <a:rPr lang="tr-TR" sz="1800" dirty="0" smtClean="0">
                <a:latin typeface="Times New Roman" panose="02020603050405020304" pitchFamily="18" charset="0"/>
                <a:cs typeface="Times New Roman" panose="02020603050405020304" pitchFamily="18" charset="0"/>
              </a:rPr>
              <a:t> Poligon güzergahları, poligon şebekeleri içindeki durumlarına göre, ana, ara ve yardımcı olmak üzere üç kısma ayrılılar. </a:t>
            </a:r>
          </a:p>
          <a:p>
            <a:pPr marL="342900" indent="-342900" algn="just">
              <a:buClrTx/>
              <a:buAutoNum type="alphaLcParenR"/>
            </a:pPr>
            <a:r>
              <a:rPr lang="tr-TR" sz="1800" b="1" dirty="0" smtClean="0">
                <a:latin typeface="Times New Roman" panose="02020603050405020304" pitchFamily="18" charset="0"/>
                <a:cs typeface="Times New Roman" panose="02020603050405020304" pitchFamily="18" charset="0"/>
              </a:rPr>
              <a:t>Ana poligon güzergahları</a:t>
            </a:r>
            <a:r>
              <a:rPr lang="tr-TR" sz="1800" dirty="0" smtClean="0">
                <a:latin typeface="Times New Roman" panose="02020603050405020304" pitchFamily="18" charset="0"/>
                <a:cs typeface="Times New Roman" panose="02020603050405020304" pitchFamily="18" charset="0"/>
              </a:rPr>
              <a:t>,</a:t>
            </a:r>
            <a:r>
              <a:rPr lang="tr-TR" sz="1800" b="1" dirty="0" smtClean="0">
                <a:latin typeface="Times New Roman" panose="02020603050405020304" pitchFamily="18" charset="0"/>
                <a:cs typeface="Times New Roman" panose="02020603050405020304" pitchFamily="18" charset="0"/>
              </a:rPr>
              <a:t> </a:t>
            </a:r>
            <a:r>
              <a:rPr lang="tr-TR" sz="1800" dirty="0" smtClean="0">
                <a:latin typeface="Times New Roman" panose="02020603050405020304" pitchFamily="18" charset="0"/>
                <a:cs typeface="Times New Roman" panose="02020603050405020304" pitchFamily="18" charset="0"/>
              </a:rPr>
              <a:t>nirengi noktasını, nirengi noktasına veya nirengiden sonraki ilk poligon noktalarını bir birine bağlayarak, ölçülecek sahayı büyükçe bloklara bölen güzergahlardır. Bunlar genellikle bağlı poligon güzergahları veya nirengi yapılmayan sahalarda kapalı poligon güzergahları şeklinde olurlar. </a:t>
            </a:r>
          </a:p>
          <a:p>
            <a:pPr marL="342900" indent="-342900" algn="just">
              <a:buClrTx/>
              <a:buAutoNum type="alphaLcParenR"/>
            </a:pPr>
            <a:r>
              <a:rPr lang="tr-TR" sz="1800" b="1" dirty="0">
                <a:latin typeface="Times New Roman" panose="02020603050405020304" pitchFamily="18" charset="0"/>
                <a:cs typeface="Times New Roman" panose="02020603050405020304" pitchFamily="18" charset="0"/>
              </a:rPr>
              <a:t> </a:t>
            </a:r>
            <a:r>
              <a:rPr lang="tr-TR" sz="1800" b="1" dirty="0" smtClean="0">
                <a:latin typeface="Times New Roman" panose="02020603050405020304" pitchFamily="18" charset="0"/>
                <a:cs typeface="Times New Roman" panose="02020603050405020304" pitchFamily="18" charset="0"/>
              </a:rPr>
              <a:t>Ara (tali) poligon güzergahları</a:t>
            </a:r>
            <a:r>
              <a:rPr lang="tr-TR" sz="1800" dirty="0" smtClean="0">
                <a:latin typeface="Times New Roman" panose="02020603050405020304" pitchFamily="18" charset="0"/>
                <a:cs typeface="Times New Roman" panose="02020603050405020304" pitchFamily="18" charset="0"/>
              </a:rPr>
              <a:t>,</a:t>
            </a:r>
            <a:r>
              <a:rPr lang="tr-TR" sz="1800" b="1" dirty="0" smtClean="0">
                <a:latin typeface="Times New Roman" panose="02020603050405020304" pitchFamily="18" charset="0"/>
                <a:cs typeface="Times New Roman" panose="02020603050405020304" pitchFamily="18" charset="0"/>
              </a:rPr>
              <a:t> </a:t>
            </a:r>
            <a:r>
              <a:rPr lang="tr-TR" sz="1800" dirty="0" smtClean="0">
                <a:latin typeface="Times New Roman" panose="02020603050405020304" pitchFamily="18" charset="0"/>
                <a:cs typeface="Times New Roman" panose="02020603050405020304" pitchFamily="18" charset="0"/>
              </a:rPr>
              <a:t>ana poligon güzergahlarının ayırmış oldukları bloklar içerisinde ana veya ara poligonları birbirlerine bağlayan güzergahlardır. Daima bağlı poligon güzergahları şeklinde hesaplanırlar.</a:t>
            </a:r>
          </a:p>
          <a:p>
            <a:pPr marL="342900" indent="-342900" algn="just">
              <a:buClrTx/>
              <a:buAutoNum type="alphaLcParenR"/>
            </a:pPr>
            <a:r>
              <a:rPr lang="tr-TR" sz="1800" b="1" dirty="0" smtClean="0">
                <a:latin typeface="Times New Roman" panose="02020603050405020304" pitchFamily="18" charset="0"/>
                <a:cs typeface="Times New Roman" panose="02020603050405020304" pitchFamily="18" charset="0"/>
              </a:rPr>
              <a:t>Yardımcı poligon güzergahları</a:t>
            </a:r>
            <a:r>
              <a:rPr lang="tr-TR" sz="1800" dirty="0" smtClean="0">
                <a:latin typeface="Times New Roman" panose="02020603050405020304" pitchFamily="18" charset="0"/>
                <a:cs typeface="Times New Roman" panose="02020603050405020304" pitchFamily="18" charset="0"/>
              </a:rPr>
              <a:t>, detay ölçütlerinin yapılabilmesi için ana ve ara poligonlardan ayrılıp bina içlerine ve avlulara giren  ve avluları çevreleyen poligonlar ile çıkmaz sokak ve bina avlularına tesis edilen poligon güzergahlarıdır. Açık , bağlı ve kapalı poligon güzergahları şeklinde olabilirler.</a:t>
            </a:r>
          </a:p>
          <a:p>
            <a:pPr algn="just"/>
            <a:r>
              <a:rPr lang="tr-TR" sz="1800" dirty="0" smtClean="0">
                <a:latin typeface="Times New Roman" panose="02020603050405020304" pitchFamily="18" charset="0"/>
                <a:cs typeface="Times New Roman" panose="02020603050405020304" pitchFamily="18" charset="0"/>
              </a:rPr>
              <a:t> </a:t>
            </a:r>
            <a:endParaRPr lang="tr-TR"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049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İçerik Yer Tutucusu 2"/>
              <p:cNvSpPr>
                <a:spLocks noGrp="1"/>
              </p:cNvSpPr>
              <p:nvPr>
                <p:ph idx="4294967295"/>
              </p:nvPr>
            </p:nvSpPr>
            <p:spPr>
              <a:xfrm>
                <a:off x="837282" y="658374"/>
                <a:ext cx="10521107" cy="2844990"/>
              </a:xfrm>
            </p:spPr>
            <p:txBody>
              <a:bodyPr>
                <a:normAutofit/>
              </a:bodyPr>
              <a:lstStyle/>
              <a:p>
                <a:pPr marL="0" indent="0" algn="ctr">
                  <a:buNone/>
                </a:pPr>
                <a:r>
                  <a:rPr lang="tr-TR" sz="1800" b="1" dirty="0" smtClean="0">
                    <a:latin typeface="Times New Roman" panose="02020603050405020304" pitchFamily="18" charset="0"/>
                    <a:cs typeface="Times New Roman" panose="02020603050405020304" pitchFamily="18" charset="0"/>
                  </a:rPr>
                  <a:t>POLİGON HESABI </a:t>
                </a:r>
              </a:p>
              <a:p>
                <a:pPr marL="0" indent="0" algn="l">
                  <a:buNone/>
                </a:pPr>
                <a:r>
                  <a:rPr lang="tr-TR" sz="1800" b="1" dirty="0">
                    <a:latin typeface="Times New Roman" panose="02020603050405020304" pitchFamily="18" charset="0"/>
                    <a:cs typeface="Times New Roman" panose="02020603050405020304" pitchFamily="18" charset="0"/>
                  </a:rPr>
                  <a:t>1</a:t>
                </a:r>
                <a:r>
                  <a:rPr lang="tr-TR" sz="1800" b="1" dirty="0" smtClean="0">
                    <a:latin typeface="Times New Roman" panose="02020603050405020304" pitchFamily="18" charset="0"/>
                    <a:cs typeface="Times New Roman" panose="02020603050405020304" pitchFamily="18" charset="0"/>
                  </a:rPr>
                  <a:t>) Açık Poligon Hesabı </a:t>
                </a:r>
              </a:p>
              <a:p>
                <a:pPr marL="0" indent="0" algn="just">
                  <a:buNone/>
                </a:pPr>
                <a:r>
                  <a:rPr lang="tr-TR" sz="1800" dirty="0" smtClean="0">
                    <a:latin typeface="Times New Roman" panose="02020603050405020304" pitchFamily="18" charset="0"/>
                    <a:cs typeface="Times New Roman" panose="02020603050405020304" pitchFamily="18" charset="0"/>
                  </a:rPr>
                  <a:t>Poligon hesabı, birinci temel ödevin her poligon noktasında bir defa tekrarından ibarettir. Koordinatları bilenen bir  noktasından itibaren  bir noktalı bir açık poligon güzergahı düşünelim. P poligon noktasının koordinatlarının hesaplanabilmesi için (BP) semt açısı ile S(=BP) kenarının bilinmesi gereklidir. Halbuki arazide poligonun </a:t>
                </a:r>
                <a:r>
                  <a:rPr lang="el-GR" sz="1800" dirty="0" smtClean="0">
                    <a:latin typeface="Times New Roman" panose="02020603050405020304" pitchFamily="18" charset="0"/>
                    <a:cs typeface="Times New Roman" panose="02020603050405020304" pitchFamily="18" charset="0"/>
                  </a:rPr>
                  <a:t>β</a:t>
                </a:r>
                <a:r>
                  <a:rPr lang="tr-TR" sz="1800" dirty="0" smtClean="0">
                    <a:latin typeface="Times New Roman" panose="02020603050405020304" pitchFamily="18" charset="0"/>
                    <a:cs typeface="Times New Roman" panose="02020603050405020304" pitchFamily="18" charset="0"/>
                  </a:rPr>
                  <a:t> açısı ile S kenarı ölçülür. Bu nedenle koordinatların hesabı için gerekli olan (BP) semt açısı yardımıyla şöyle hesaplanır. A ve B noktalarının koordinatları bilindiğine göre </a:t>
                </a:r>
                <a14:m>
                  <m:oMath xmlns:m="http://schemas.openxmlformats.org/officeDocument/2006/math">
                    <m:sSub>
                      <m:sSubPr>
                        <m:ctrlPr>
                          <a:rPr lang="tr-TR" sz="1800" i="1" smtClean="0">
                            <a:latin typeface="Cambria Math" panose="02040503050406030204" pitchFamily="18" charset="0"/>
                          </a:rPr>
                        </m:ctrlPr>
                      </m:sSubPr>
                      <m:e>
                        <m:r>
                          <a:rPr lang="tr-TR" sz="1800" b="0" i="1" smtClean="0">
                            <a:latin typeface="Cambria Math" panose="02040503050406030204" pitchFamily="18" charset="0"/>
                          </a:rPr>
                          <m:t>𝑎</m:t>
                        </m:r>
                      </m:e>
                      <m:sub>
                        <m:r>
                          <a:rPr lang="tr-TR" sz="1800" b="0" i="1" smtClean="0">
                            <a:latin typeface="Cambria Math" panose="02040503050406030204" pitchFamily="18" charset="0"/>
                          </a:rPr>
                          <m:t>0</m:t>
                        </m:r>
                      </m:sub>
                    </m:sSub>
                    <m:r>
                      <a:rPr lang="tr-TR" sz="1800" b="0" i="1" smtClean="0">
                        <a:latin typeface="Cambria Math" panose="02040503050406030204" pitchFamily="18" charset="0"/>
                      </a:rPr>
                      <m:t>=(</m:t>
                    </m:r>
                    <m:r>
                      <a:rPr lang="tr-TR" sz="1800" b="0" i="1" smtClean="0">
                        <a:latin typeface="Cambria Math" panose="02040503050406030204" pitchFamily="18" charset="0"/>
                      </a:rPr>
                      <m:t>𝐴𝐵</m:t>
                    </m:r>
                    <m:r>
                      <a:rPr lang="tr-TR" sz="1800" b="0" i="1" smtClean="0">
                        <a:latin typeface="Cambria Math" panose="02040503050406030204" pitchFamily="18" charset="0"/>
                      </a:rPr>
                      <m:t>)</m:t>
                    </m:r>
                  </m:oMath>
                </a14:m>
                <a:r>
                  <a:rPr lang="tr-TR" sz="1800" dirty="0" smtClean="0">
                    <a:latin typeface="Times New Roman" panose="02020603050405020304" pitchFamily="18" charset="0"/>
                    <a:cs typeface="Times New Roman" panose="02020603050405020304" pitchFamily="18" charset="0"/>
                  </a:rPr>
                  <a:t> semt açısı da belli demektir veya ikinci temel ödev yardımıyla hesaplanabilir.</a:t>
                </a:r>
              </a:p>
            </p:txBody>
          </p:sp>
        </mc:Choice>
        <mc:Fallback xmlns="">
          <p:sp>
            <p:nvSpPr>
              <p:cNvPr id="3" name="İçerik Yer Tutucusu 2"/>
              <p:cNvSpPr>
                <a:spLocks noGrp="1" noRot="1" noChangeAspect="1" noMove="1" noResize="1" noEditPoints="1" noAdjustHandles="1" noChangeArrowheads="1" noChangeShapeType="1" noTextEdit="1"/>
              </p:cNvSpPr>
              <p:nvPr>
                <p:ph idx="4294967295"/>
              </p:nvPr>
            </p:nvSpPr>
            <p:spPr>
              <a:xfrm>
                <a:off x="837282" y="658374"/>
                <a:ext cx="10521107" cy="2844990"/>
              </a:xfrm>
              <a:blipFill>
                <a:blip r:embed="rId2"/>
                <a:stretch>
                  <a:fillRect l="-463" t="-1071" r="-521"/>
                </a:stretch>
              </a:blipFill>
            </p:spPr>
            <p:txBody>
              <a:bodyPr/>
              <a:lstStyle/>
              <a:p>
                <a:r>
                  <a:rPr lang="tr-TR">
                    <a:noFill/>
                  </a:rPr>
                  <a:t> </a:t>
                </a:r>
              </a:p>
            </p:txBody>
          </p:sp>
        </mc:Fallback>
      </mc:AlternateContent>
      <p:pic>
        <p:nvPicPr>
          <p:cNvPr id="4" name="Resim 3"/>
          <p:cNvPicPr>
            <a:picLocks noChangeAspect="1"/>
          </p:cNvPicPr>
          <p:nvPr/>
        </p:nvPicPr>
        <p:blipFill>
          <a:blip r:embed="rId3"/>
          <a:stretch>
            <a:fillRect/>
          </a:stretch>
        </p:blipFill>
        <p:spPr>
          <a:xfrm>
            <a:off x="925415" y="3503364"/>
            <a:ext cx="10344840" cy="2677099"/>
          </a:xfrm>
          <a:prstGeom prst="rect">
            <a:avLst/>
          </a:prstGeom>
        </p:spPr>
      </p:pic>
    </p:spTree>
    <p:extLst>
      <p:ext uri="{BB962C8B-B14F-4D97-AF65-F5344CB8AC3E}">
        <p14:creationId xmlns:p14="http://schemas.microsoft.com/office/powerpoint/2010/main" val="611289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İçerik Yer Tutucusu 2"/>
              <p:cNvSpPr>
                <a:spLocks noGrp="1"/>
              </p:cNvSpPr>
              <p:nvPr>
                <p:ph idx="4294967295"/>
              </p:nvPr>
            </p:nvSpPr>
            <p:spPr>
              <a:xfrm>
                <a:off x="848299" y="618494"/>
                <a:ext cx="10510092" cy="5639087"/>
              </a:xfrm>
            </p:spPr>
            <p:txBody>
              <a:bodyPr>
                <a:noAutofit/>
              </a:bodyPr>
              <a:lstStyle/>
              <a:p>
                <a:pPr marL="0" indent="0">
                  <a:buNone/>
                </a:pPr>
                <a:r>
                  <a:rPr lang="tr-TR" sz="1800" dirty="0" smtClean="0">
                    <a:latin typeface="Times New Roman" panose="02020603050405020304" pitchFamily="18" charset="0"/>
                    <a:cs typeface="Times New Roman" panose="02020603050405020304" pitchFamily="18" charset="0"/>
                  </a:rPr>
                  <a:t>Şekil 85.1 b’ de görüldüğü gibi (BA) semt açısına </a:t>
                </a:r>
                <a14:m>
                  <m:oMath xmlns:m="http://schemas.openxmlformats.org/officeDocument/2006/math">
                    <m:r>
                      <m:rPr>
                        <m:sty m:val="p"/>
                      </m:rPr>
                      <a:rPr lang="el-GR" sz="1800" i="1" smtClean="0">
                        <a:latin typeface="Cambria Math" panose="02040503050406030204" pitchFamily="18" charset="0"/>
                      </a:rPr>
                      <m:t>β</m:t>
                    </m:r>
                  </m:oMath>
                </a14:m>
                <a:r>
                  <a:rPr lang="tr-TR" sz="1800" dirty="0" smtClean="0">
                    <a:latin typeface="Times New Roman" panose="02020603050405020304" pitchFamily="18" charset="0"/>
                    <a:cs typeface="Times New Roman" panose="02020603050405020304" pitchFamily="18" charset="0"/>
                  </a:rPr>
                  <a:t> açısı ilave edilecek olursa (BP) semt açısı bulunur.</a:t>
                </a:r>
              </a:p>
              <a:p>
                <a:pPr marL="0" indent="0">
                  <a:buNone/>
                </a:pPr>
                <a14:m>
                  <m:oMathPara xmlns:m="http://schemas.openxmlformats.org/officeDocument/2006/math">
                    <m:oMathParaPr>
                      <m:jc m:val="centerGroup"/>
                    </m:oMathParaPr>
                    <m:oMath xmlns:m="http://schemas.openxmlformats.org/officeDocument/2006/math">
                      <m:r>
                        <a:rPr lang="tr-TR" sz="1800" b="0" i="1" smtClean="0">
                          <a:latin typeface="Cambria Math" panose="02040503050406030204" pitchFamily="18" charset="0"/>
                        </a:rPr>
                        <m:t>𝐵𝑃</m:t>
                      </m:r>
                      <m:r>
                        <a:rPr lang="tr-TR" sz="1800" b="0" i="1" smtClean="0">
                          <a:latin typeface="Cambria Math" panose="02040503050406030204" pitchFamily="18" charset="0"/>
                        </a:rPr>
                        <m:t>=</m:t>
                      </m:r>
                      <m:d>
                        <m:dPr>
                          <m:ctrlPr>
                            <a:rPr lang="tr-TR" sz="1800" b="0" i="1" smtClean="0">
                              <a:latin typeface="Cambria Math" panose="02040503050406030204" pitchFamily="18" charset="0"/>
                            </a:rPr>
                          </m:ctrlPr>
                        </m:dPr>
                        <m:e>
                          <m:r>
                            <a:rPr lang="tr-TR" sz="1800" b="0" i="1" smtClean="0">
                              <a:latin typeface="Cambria Math" panose="02040503050406030204" pitchFamily="18" charset="0"/>
                            </a:rPr>
                            <m:t>𝐵𝑃</m:t>
                          </m:r>
                        </m:e>
                      </m:d>
                      <m:r>
                        <a:rPr lang="tr-TR" sz="1800" b="0" i="1" smtClean="0">
                          <a:latin typeface="Cambria Math" panose="02040503050406030204" pitchFamily="18" charset="0"/>
                        </a:rPr>
                        <m:t>+</m:t>
                      </m:r>
                      <m:r>
                        <m:rPr>
                          <m:sty m:val="p"/>
                        </m:rPr>
                        <a:rPr lang="el-GR" sz="1800" i="1">
                          <a:latin typeface="Cambria Math" panose="02040503050406030204" pitchFamily="18" charset="0"/>
                        </a:rPr>
                        <m:t>β</m:t>
                      </m:r>
                    </m:oMath>
                  </m:oMathPara>
                </a14:m>
                <a:endParaRPr lang="tr-TR" sz="1800" dirty="0" smtClean="0">
                  <a:latin typeface="Times New Roman" panose="02020603050405020304" pitchFamily="18" charset="0"/>
                  <a:cs typeface="Times New Roman" panose="02020603050405020304" pitchFamily="18" charset="0"/>
                </a:endParaRPr>
              </a:p>
              <a:p>
                <a:pPr marL="0" indent="0">
                  <a:buNone/>
                </a:pPr>
                <a:r>
                  <a:rPr lang="tr-TR" sz="1800" dirty="0" smtClean="0">
                    <a:latin typeface="Times New Roman" panose="02020603050405020304" pitchFamily="18" charset="0"/>
                    <a:cs typeface="Times New Roman" panose="02020603050405020304" pitchFamily="18" charset="0"/>
                  </a:rPr>
                  <a:t>	veya</a:t>
                </a:r>
              </a:p>
              <a:p>
                <a:pPr marL="0" indent="0" algn="ctr">
                  <a:buNone/>
                </a:pPr>
                <a14:m>
                  <m:oMathPara xmlns:m="http://schemas.openxmlformats.org/officeDocument/2006/math">
                    <m:oMathParaPr>
                      <m:jc m:val="centerGroup"/>
                    </m:oMathParaPr>
                    <m:oMath xmlns:m="http://schemas.openxmlformats.org/officeDocument/2006/math">
                      <m:d>
                        <m:dPr>
                          <m:ctrlPr>
                            <a:rPr lang="tr-TR" sz="1800" b="0" i="1" smtClean="0">
                              <a:latin typeface="Cambria Math" panose="02040503050406030204" pitchFamily="18" charset="0"/>
                            </a:rPr>
                          </m:ctrlPr>
                        </m:dPr>
                        <m:e>
                          <m:r>
                            <a:rPr lang="tr-TR" sz="1800" i="1">
                              <a:latin typeface="Cambria Math" panose="02040503050406030204" pitchFamily="18" charset="0"/>
                            </a:rPr>
                            <m:t>𝐵</m:t>
                          </m:r>
                          <m:r>
                            <a:rPr lang="tr-TR" sz="1800" b="0" i="1" smtClean="0">
                              <a:latin typeface="Cambria Math" panose="02040503050406030204" pitchFamily="18" charset="0"/>
                            </a:rPr>
                            <m:t>𝐴</m:t>
                          </m:r>
                        </m:e>
                      </m:d>
                      <m:r>
                        <a:rPr lang="tr-TR" sz="1800" i="1">
                          <a:latin typeface="Cambria Math" panose="02040503050406030204" pitchFamily="18" charset="0"/>
                        </a:rPr>
                        <m:t>=</m:t>
                      </m:r>
                      <m:d>
                        <m:dPr>
                          <m:ctrlPr>
                            <a:rPr lang="tr-TR" sz="1800" i="1">
                              <a:latin typeface="Cambria Math" panose="02040503050406030204" pitchFamily="18" charset="0"/>
                            </a:rPr>
                          </m:ctrlPr>
                        </m:dPr>
                        <m:e>
                          <m:r>
                            <a:rPr lang="tr-TR" sz="1800" b="0" i="1" smtClean="0">
                              <a:latin typeface="Cambria Math" panose="02040503050406030204" pitchFamily="18" charset="0"/>
                            </a:rPr>
                            <m:t>𝐴𝐵</m:t>
                          </m:r>
                        </m:e>
                      </m:d>
                      <m:r>
                        <a:rPr lang="tr-TR" sz="1800" i="1" smtClean="0">
                          <a:latin typeface="Cambria Math" panose="02040503050406030204" pitchFamily="18" charset="0"/>
                          <a:ea typeface="Cambria Math" panose="02040503050406030204" pitchFamily="18" charset="0"/>
                        </a:rPr>
                        <m:t>±</m:t>
                      </m:r>
                      <m:sSup>
                        <m:sSupPr>
                          <m:ctrlPr>
                            <a:rPr lang="tr-TR" sz="1800" i="1" smtClean="0">
                              <a:latin typeface="Cambria Math" panose="02040503050406030204" pitchFamily="18" charset="0"/>
                              <a:ea typeface="Cambria Math" panose="02040503050406030204" pitchFamily="18" charset="0"/>
                            </a:rPr>
                          </m:ctrlPr>
                        </m:sSupPr>
                        <m:e>
                          <m:r>
                            <a:rPr lang="tr-TR" sz="1800" b="0" i="1" smtClean="0">
                              <a:latin typeface="Cambria Math" panose="02040503050406030204" pitchFamily="18" charset="0"/>
                              <a:ea typeface="Cambria Math" panose="02040503050406030204" pitchFamily="18" charset="0"/>
                            </a:rPr>
                            <m:t>200</m:t>
                          </m:r>
                        </m:e>
                        <m:sup>
                          <m:r>
                            <m:rPr>
                              <m:nor/>
                            </m:rPr>
                            <a:rPr lang="tr-TR" sz="1800" dirty="0">
                              <a:latin typeface="Times New Roman" panose="02020603050405020304" pitchFamily="18" charset="0"/>
                              <a:cs typeface="Times New Roman" panose="02020603050405020304" pitchFamily="18" charset="0"/>
                            </a:rPr>
                            <m:t>g</m:t>
                          </m:r>
                        </m:sup>
                      </m:sSup>
                    </m:oMath>
                  </m:oMathPara>
                </a14:m>
                <a:endParaRPr lang="tr-TR" sz="1800" dirty="0" smtClean="0">
                  <a:latin typeface="Times New Roman" panose="02020603050405020304" pitchFamily="18" charset="0"/>
                  <a:cs typeface="Times New Roman" panose="02020603050405020304" pitchFamily="18" charset="0"/>
                </a:endParaRPr>
              </a:p>
              <a:p>
                <a:pPr marL="0" indent="0" algn="l">
                  <a:buNone/>
                </a:pPr>
                <a:r>
                  <a:rPr lang="tr-TR" sz="1800" dirty="0">
                    <a:latin typeface="Times New Roman" panose="02020603050405020304" pitchFamily="18" charset="0"/>
                    <a:cs typeface="Times New Roman" panose="02020603050405020304" pitchFamily="18" charset="0"/>
                  </a:rPr>
                  <a:t>	</a:t>
                </a:r>
                <a:r>
                  <a:rPr lang="tr-TR" sz="1800" dirty="0" smtClean="0">
                    <a:latin typeface="Times New Roman" panose="02020603050405020304" pitchFamily="18" charset="0"/>
                    <a:cs typeface="Times New Roman" panose="02020603050405020304" pitchFamily="18" charset="0"/>
                  </a:rPr>
                  <a:t>olduğundan </a:t>
                </a:r>
              </a:p>
              <a:p>
                <a:pPr marL="0" indent="0" algn="l">
                  <a:buNone/>
                </a:pPr>
                <a14:m>
                  <m:oMathPara xmlns:m="http://schemas.openxmlformats.org/officeDocument/2006/math">
                    <m:oMathParaPr>
                      <m:jc m:val="centerGroup"/>
                    </m:oMathParaPr>
                    <m:oMath xmlns:m="http://schemas.openxmlformats.org/officeDocument/2006/math">
                      <m:d>
                        <m:dPr>
                          <m:ctrlPr>
                            <a:rPr lang="tr-TR" sz="1800" i="1">
                              <a:latin typeface="Cambria Math" panose="02040503050406030204" pitchFamily="18" charset="0"/>
                            </a:rPr>
                          </m:ctrlPr>
                        </m:dPr>
                        <m:e>
                          <m:r>
                            <a:rPr lang="tr-TR" sz="1800" i="1">
                              <a:latin typeface="Cambria Math" panose="02040503050406030204" pitchFamily="18" charset="0"/>
                            </a:rPr>
                            <m:t>𝐵</m:t>
                          </m:r>
                          <m:r>
                            <a:rPr lang="tr-TR" sz="1800" b="0" i="1" smtClean="0">
                              <a:latin typeface="Cambria Math" panose="02040503050406030204" pitchFamily="18" charset="0"/>
                            </a:rPr>
                            <m:t>𝑃</m:t>
                          </m:r>
                        </m:e>
                      </m:d>
                      <m:r>
                        <a:rPr lang="tr-TR" sz="1800" i="1">
                          <a:latin typeface="Cambria Math" panose="02040503050406030204" pitchFamily="18" charset="0"/>
                        </a:rPr>
                        <m:t>=</m:t>
                      </m:r>
                      <m:d>
                        <m:dPr>
                          <m:ctrlPr>
                            <a:rPr lang="tr-TR" sz="1800" i="1">
                              <a:latin typeface="Cambria Math" panose="02040503050406030204" pitchFamily="18" charset="0"/>
                            </a:rPr>
                          </m:ctrlPr>
                        </m:dPr>
                        <m:e>
                          <m:r>
                            <a:rPr lang="tr-TR" sz="1800" i="1">
                              <a:latin typeface="Cambria Math" panose="02040503050406030204" pitchFamily="18" charset="0"/>
                            </a:rPr>
                            <m:t>𝐴𝐵</m:t>
                          </m:r>
                        </m:e>
                      </m:d>
                      <m:r>
                        <a:rPr lang="tr-TR" sz="1800" i="1">
                          <a:latin typeface="Cambria Math" panose="02040503050406030204" pitchFamily="18" charset="0"/>
                          <a:ea typeface="Cambria Math" panose="02040503050406030204" pitchFamily="18" charset="0"/>
                        </a:rPr>
                        <m:t>±</m:t>
                      </m:r>
                      <m:r>
                        <m:rPr>
                          <m:sty m:val="p"/>
                        </m:rPr>
                        <a:rPr lang="el-GR" sz="1800" i="1" smtClean="0">
                          <a:latin typeface="Cambria Math" panose="02040503050406030204" pitchFamily="18" charset="0"/>
                          <a:ea typeface="Cambria Math" panose="02040503050406030204" pitchFamily="18" charset="0"/>
                        </a:rPr>
                        <m:t>β</m:t>
                      </m:r>
                      <m:r>
                        <a:rPr lang="tr-TR" sz="1800" i="1" smtClean="0">
                          <a:latin typeface="Cambria Math" panose="02040503050406030204" pitchFamily="18" charset="0"/>
                          <a:ea typeface="Cambria Math" panose="02040503050406030204" pitchFamily="18" charset="0"/>
                        </a:rPr>
                        <m:t>±</m:t>
                      </m:r>
                      <m:sSup>
                        <m:sSupPr>
                          <m:ctrlPr>
                            <a:rPr lang="tr-TR" sz="1800" i="1">
                              <a:latin typeface="Cambria Math" panose="02040503050406030204" pitchFamily="18" charset="0"/>
                              <a:ea typeface="Cambria Math" panose="02040503050406030204" pitchFamily="18" charset="0"/>
                            </a:rPr>
                          </m:ctrlPr>
                        </m:sSupPr>
                        <m:e>
                          <m:r>
                            <a:rPr lang="tr-TR" sz="1800" i="1">
                              <a:latin typeface="Cambria Math" panose="02040503050406030204" pitchFamily="18" charset="0"/>
                              <a:ea typeface="Cambria Math" panose="02040503050406030204" pitchFamily="18" charset="0"/>
                            </a:rPr>
                            <m:t>200</m:t>
                          </m:r>
                        </m:e>
                        <m:sup>
                          <m:r>
                            <m:rPr>
                              <m:nor/>
                            </m:rPr>
                            <a:rPr lang="tr-TR" sz="1800" dirty="0">
                              <a:latin typeface="Times New Roman" panose="02020603050405020304" pitchFamily="18" charset="0"/>
                              <a:cs typeface="Times New Roman" panose="02020603050405020304" pitchFamily="18" charset="0"/>
                            </a:rPr>
                            <m:t>g</m:t>
                          </m:r>
                        </m:sup>
                      </m:sSup>
                    </m:oMath>
                  </m:oMathPara>
                </a14:m>
                <a:endParaRPr lang="tr-TR" sz="1800" dirty="0" smtClean="0">
                  <a:latin typeface="Times New Roman" panose="02020603050405020304" pitchFamily="18" charset="0"/>
                  <a:cs typeface="Times New Roman" panose="02020603050405020304" pitchFamily="18" charset="0"/>
                </a:endParaRPr>
              </a:p>
              <a:p>
                <a:pPr marL="0" indent="0" algn="l">
                  <a:buNone/>
                </a:pPr>
                <a:r>
                  <a:rPr lang="tr-TR" sz="1800" dirty="0" smtClean="0">
                    <a:latin typeface="Times New Roman" panose="02020603050405020304" pitchFamily="18" charset="0"/>
                    <a:cs typeface="Times New Roman" panose="02020603050405020304" pitchFamily="18" charset="0"/>
                  </a:rPr>
                  <a:t>bulunur.</a:t>
                </a:r>
              </a:p>
              <a:p>
                <a:pPr marL="0" indent="0">
                  <a:buNone/>
                </a:pPr>
                <a:r>
                  <a:rPr lang="tr-TR" sz="1800" b="1" dirty="0" smtClean="0">
                    <a:latin typeface="Times New Roman" panose="02020603050405020304" pitchFamily="18" charset="0"/>
                    <a:cs typeface="Times New Roman" panose="02020603050405020304" pitchFamily="18" charset="0"/>
                  </a:rPr>
                  <a:t>Kural :</a:t>
                </a:r>
              </a:p>
              <a:p>
                <a:pPr marL="0" indent="0">
                  <a:buNone/>
                </a:pPr>
                <a:r>
                  <a:rPr lang="tr-TR" sz="1800" i="1" dirty="0" smtClean="0">
                    <a:latin typeface="Times New Roman" panose="02020603050405020304" pitchFamily="18" charset="0"/>
                    <a:cs typeface="Times New Roman" panose="02020603050405020304" pitchFamily="18" charset="0"/>
                  </a:rPr>
                  <a:t>Poligon semt açısının hesabı için bir evvelki semt ile poligon açısı toplanır ve elde edilen açı 200 </a:t>
                </a:r>
                <a:r>
                  <a:rPr lang="tr-TR" sz="1800" i="1" dirty="0" err="1" smtClean="0">
                    <a:latin typeface="Times New Roman" panose="02020603050405020304" pitchFamily="18" charset="0"/>
                    <a:cs typeface="Times New Roman" panose="02020603050405020304" pitchFamily="18" charset="0"/>
                  </a:rPr>
                  <a:t>graddan</a:t>
                </a:r>
                <a:r>
                  <a:rPr lang="tr-TR" sz="1800" i="1" dirty="0" smtClean="0">
                    <a:latin typeface="Times New Roman" panose="02020603050405020304" pitchFamily="18" charset="0"/>
                    <a:cs typeface="Times New Roman" panose="02020603050405020304" pitchFamily="18" charset="0"/>
                  </a:rPr>
                  <a:t> küçük ise buna 200 </a:t>
                </a:r>
                <a:r>
                  <a:rPr lang="tr-TR" sz="1800" i="1" dirty="0" err="1" smtClean="0">
                    <a:latin typeface="Times New Roman" panose="02020603050405020304" pitchFamily="18" charset="0"/>
                    <a:cs typeface="Times New Roman" panose="02020603050405020304" pitchFamily="18" charset="0"/>
                  </a:rPr>
                  <a:t>grad</a:t>
                </a:r>
                <a:r>
                  <a:rPr lang="tr-TR" sz="1800" i="1" dirty="0" smtClean="0">
                    <a:latin typeface="Times New Roman" panose="02020603050405020304" pitchFamily="18" charset="0"/>
                    <a:cs typeface="Times New Roman" panose="02020603050405020304" pitchFamily="18" charset="0"/>
                  </a:rPr>
                  <a:t> eklenir, 200 </a:t>
                </a:r>
                <a:r>
                  <a:rPr lang="tr-TR" sz="1800" i="1" dirty="0" err="1" smtClean="0">
                    <a:latin typeface="Times New Roman" panose="02020603050405020304" pitchFamily="18" charset="0"/>
                    <a:cs typeface="Times New Roman" panose="02020603050405020304" pitchFamily="18" charset="0"/>
                  </a:rPr>
                  <a:t>graddan</a:t>
                </a:r>
                <a:r>
                  <a:rPr lang="tr-TR" sz="1800" i="1" dirty="0" smtClean="0">
                    <a:latin typeface="Times New Roman" panose="02020603050405020304" pitchFamily="18" charset="0"/>
                    <a:cs typeface="Times New Roman" panose="02020603050405020304" pitchFamily="18" charset="0"/>
                  </a:rPr>
                  <a:t> büyük ise 200 </a:t>
                </a:r>
                <a:r>
                  <a:rPr lang="tr-TR" sz="1800" i="1" dirty="0" err="1" smtClean="0">
                    <a:latin typeface="Times New Roman" panose="02020603050405020304" pitchFamily="18" charset="0"/>
                    <a:cs typeface="Times New Roman" panose="02020603050405020304" pitchFamily="18" charset="0"/>
                  </a:rPr>
                  <a:t>grad</a:t>
                </a:r>
                <a:r>
                  <a:rPr lang="tr-TR" sz="1800" i="1" dirty="0" smtClean="0">
                    <a:latin typeface="Times New Roman" panose="02020603050405020304" pitchFamily="18" charset="0"/>
                    <a:cs typeface="Times New Roman" panose="02020603050405020304" pitchFamily="18" charset="0"/>
                  </a:rPr>
                  <a:t> çıkarılır. Bu işlemden sonra geri kalan açı 400 </a:t>
                </a:r>
                <a:r>
                  <a:rPr lang="tr-TR" sz="1800" i="1" dirty="0" err="1" smtClean="0">
                    <a:latin typeface="Times New Roman" panose="02020603050405020304" pitchFamily="18" charset="0"/>
                    <a:cs typeface="Times New Roman" panose="02020603050405020304" pitchFamily="18" charset="0"/>
                  </a:rPr>
                  <a:t>graddan</a:t>
                </a:r>
                <a:r>
                  <a:rPr lang="tr-TR" sz="1800" i="1" dirty="0" smtClean="0">
                    <a:latin typeface="Times New Roman" panose="02020603050405020304" pitchFamily="18" charset="0"/>
                    <a:cs typeface="Times New Roman" panose="02020603050405020304" pitchFamily="18" charset="0"/>
                  </a:rPr>
                  <a:t> büyük ise bundan tekrar 400 </a:t>
                </a:r>
                <a:r>
                  <a:rPr lang="tr-TR" sz="1800" i="1" dirty="0" err="1" smtClean="0">
                    <a:latin typeface="Times New Roman" panose="02020603050405020304" pitchFamily="18" charset="0"/>
                    <a:cs typeface="Times New Roman" panose="02020603050405020304" pitchFamily="18" charset="0"/>
                  </a:rPr>
                  <a:t>grad</a:t>
                </a:r>
                <a:r>
                  <a:rPr lang="tr-TR" sz="1800" i="1" dirty="0" smtClean="0">
                    <a:latin typeface="Times New Roman" panose="02020603050405020304" pitchFamily="18" charset="0"/>
                    <a:cs typeface="Times New Roman" panose="02020603050405020304" pitchFamily="18" charset="0"/>
                  </a:rPr>
                  <a:t> çıkarılır.</a:t>
                </a:r>
              </a:p>
              <a:p>
                <a:pPr marL="0" indent="0">
                  <a:buNone/>
                </a:pPr>
                <a:r>
                  <a:rPr lang="tr-TR" sz="1800" dirty="0" smtClean="0">
                    <a:latin typeface="Times New Roman" panose="02020603050405020304" pitchFamily="18" charset="0"/>
                    <a:cs typeface="Times New Roman" panose="02020603050405020304" pitchFamily="18" charset="0"/>
                  </a:rPr>
                  <a:t>Bu şekilde (BP) semt açısı elde edildikten sonra,</a:t>
                </a:r>
                <a14:m>
                  <m:oMath xmlns:m="http://schemas.openxmlformats.org/officeDocument/2006/math">
                    <m:r>
                      <m:rPr>
                        <m:sty m:val="p"/>
                      </m:rPr>
                      <a:rPr lang="tr-TR" sz="1800" b="0" i="0" smtClean="0">
                        <a:latin typeface="Cambria Math" panose="02040503050406030204" pitchFamily="18" charset="0"/>
                      </a:rPr>
                      <m:t>S</m:t>
                    </m:r>
                    <m:r>
                      <a:rPr lang="tr-TR" sz="1800" i="0">
                        <a:latin typeface="Cambria Math" panose="02040503050406030204" pitchFamily="18" charset="0"/>
                      </a:rPr>
                      <m:t>=</m:t>
                    </m:r>
                    <m:r>
                      <m:rPr>
                        <m:sty m:val="p"/>
                      </m:rPr>
                      <a:rPr lang="tr-TR" sz="1800" b="0" i="0" smtClean="0">
                        <a:latin typeface="Cambria Math" panose="02040503050406030204" pitchFamily="18" charset="0"/>
                      </a:rPr>
                      <m:t>BP</m:t>
                    </m:r>
                  </m:oMath>
                </a14:m>
                <a:r>
                  <a:rPr lang="tr-TR" sz="1800" dirty="0" smtClean="0">
                    <a:latin typeface="Times New Roman" panose="02020603050405020304" pitchFamily="18" charset="0"/>
                    <a:cs typeface="Times New Roman" panose="02020603050405020304" pitchFamily="18" charset="0"/>
                  </a:rPr>
                  <a:t> kenarı da bilindiğine göre P noktasının koordinatları birinci temel ödeve göre;</a:t>
                </a:r>
              </a:p>
              <a:p>
                <a:pPr marL="0" indent="0" algn="ctr">
                  <a:buNone/>
                </a:pPr>
                <a14:m>
                  <m:oMath xmlns:m="http://schemas.openxmlformats.org/officeDocument/2006/math">
                    <m:sSub>
                      <m:sSubPr>
                        <m:ctrlPr>
                          <a:rPr lang="tr-TR" sz="1800" i="1" smtClean="0">
                            <a:latin typeface="Cambria Math" panose="02040503050406030204" pitchFamily="18" charset="0"/>
                          </a:rPr>
                        </m:ctrlPr>
                      </m:sSubPr>
                      <m:e>
                        <m:r>
                          <a:rPr lang="tr-TR" sz="1800" b="0" i="1" smtClean="0">
                            <a:latin typeface="Cambria Math" panose="02040503050406030204" pitchFamily="18" charset="0"/>
                          </a:rPr>
                          <m:t>𝑦</m:t>
                        </m:r>
                      </m:e>
                      <m:sub>
                        <m:r>
                          <a:rPr lang="tr-TR" sz="1800" b="0" i="1" smtClean="0">
                            <a:latin typeface="Cambria Math" panose="02040503050406030204" pitchFamily="18" charset="0"/>
                          </a:rPr>
                          <m:t>𝑝</m:t>
                        </m:r>
                      </m:sub>
                    </m:sSub>
                    <m:r>
                      <a:rPr lang="tr-TR" sz="1800" i="1">
                        <a:latin typeface="Cambria Math" panose="02040503050406030204" pitchFamily="18" charset="0"/>
                      </a:rPr>
                      <m:t>=</m:t>
                    </m:r>
                    <m:sSub>
                      <m:sSubPr>
                        <m:ctrlPr>
                          <a:rPr lang="tr-TR" sz="1800" i="1" smtClean="0">
                            <a:latin typeface="Cambria Math" panose="02040503050406030204" pitchFamily="18" charset="0"/>
                          </a:rPr>
                        </m:ctrlPr>
                      </m:sSubPr>
                      <m:e>
                        <m:r>
                          <a:rPr lang="tr-TR" sz="1800" b="0" i="1" smtClean="0">
                            <a:latin typeface="Cambria Math" panose="02040503050406030204" pitchFamily="18" charset="0"/>
                          </a:rPr>
                          <m:t>𝑦</m:t>
                        </m:r>
                      </m:e>
                      <m:sub>
                        <m:r>
                          <a:rPr lang="tr-TR" sz="1800" b="0" i="1" smtClean="0">
                            <a:latin typeface="Cambria Math" panose="02040503050406030204" pitchFamily="18" charset="0"/>
                          </a:rPr>
                          <m:t>𝑏</m:t>
                        </m:r>
                      </m:sub>
                    </m:sSub>
                    <m:r>
                      <a:rPr lang="tr-TR" sz="1800" i="1">
                        <a:latin typeface="Cambria Math" panose="02040503050406030204" pitchFamily="18" charset="0"/>
                      </a:rPr>
                      <m:t>+</m:t>
                    </m:r>
                    <m:r>
                      <a:rPr lang="tr-TR" sz="1800" b="0" i="1" smtClean="0">
                        <a:latin typeface="Cambria Math" panose="02040503050406030204" pitchFamily="18" charset="0"/>
                      </a:rPr>
                      <m:t>𝑠</m:t>
                    </m:r>
                    <m:r>
                      <a:rPr lang="tr-TR" sz="1800" b="0" i="1" smtClean="0">
                        <a:latin typeface="Cambria Math" panose="02040503050406030204" pitchFamily="18" charset="0"/>
                        <a:ea typeface="Cambria Math" panose="02040503050406030204" pitchFamily="18" charset="0"/>
                      </a:rPr>
                      <m:t>×</m:t>
                    </m:r>
                    <m:r>
                      <m:rPr>
                        <m:sty m:val="p"/>
                      </m:rPr>
                      <a:rPr lang="tr-TR" sz="1800" b="0" i="0" smtClean="0">
                        <a:latin typeface="Cambria Math" panose="02040503050406030204" pitchFamily="18" charset="0"/>
                        <a:ea typeface="Cambria Math" panose="02040503050406030204" pitchFamily="18" charset="0"/>
                      </a:rPr>
                      <m:t>sin</m:t>
                    </m:r>
                    <m:r>
                      <a:rPr lang="tr-TR" sz="1800" b="0" i="1" smtClean="0">
                        <a:latin typeface="Cambria Math" panose="02040503050406030204" pitchFamily="18" charset="0"/>
                        <a:ea typeface="Cambria Math" panose="02040503050406030204" pitchFamily="18" charset="0"/>
                      </a:rPr>
                      <m:t>⁡(</m:t>
                    </m:r>
                    <m:r>
                      <a:rPr lang="tr-TR" sz="1800" b="0" i="1" smtClean="0">
                        <a:latin typeface="Cambria Math" panose="02040503050406030204" pitchFamily="18" charset="0"/>
                        <a:ea typeface="Cambria Math" panose="02040503050406030204" pitchFamily="18" charset="0"/>
                      </a:rPr>
                      <m:t>𝐵𝑃</m:t>
                    </m:r>
                    <m:r>
                      <a:rPr lang="tr-TR" sz="1800" b="0" i="1" smtClean="0">
                        <a:latin typeface="Cambria Math" panose="02040503050406030204" pitchFamily="18" charset="0"/>
                        <a:ea typeface="Cambria Math" panose="02040503050406030204" pitchFamily="18" charset="0"/>
                      </a:rPr>
                      <m:t>)</m:t>
                    </m:r>
                  </m:oMath>
                </a14:m>
                <a:r>
                  <a:rPr lang="tr-TR" sz="1800"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tr-TR" sz="1800" i="1">
                            <a:latin typeface="Cambria Math" panose="02040503050406030204" pitchFamily="18" charset="0"/>
                          </a:rPr>
                        </m:ctrlPr>
                      </m:sSubPr>
                      <m:e>
                        <m:r>
                          <a:rPr lang="tr-TR" sz="1800" b="0" i="1" smtClean="0">
                            <a:latin typeface="Cambria Math" panose="02040503050406030204" pitchFamily="18" charset="0"/>
                          </a:rPr>
                          <m:t>𝑥</m:t>
                        </m:r>
                      </m:e>
                      <m:sub>
                        <m:r>
                          <a:rPr lang="tr-TR" sz="1800" i="1">
                            <a:latin typeface="Cambria Math" panose="02040503050406030204" pitchFamily="18" charset="0"/>
                          </a:rPr>
                          <m:t>𝑝</m:t>
                        </m:r>
                      </m:sub>
                    </m:sSub>
                    <m:r>
                      <a:rPr lang="tr-TR" sz="1800" i="1">
                        <a:latin typeface="Cambria Math" panose="02040503050406030204" pitchFamily="18" charset="0"/>
                      </a:rPr>
                      <m:t>=</m:t>
                    </m:r>
                    <m:sSub>
                      <m:sSubPr>
                        <m:ctrlPr>
                          <a:rPr lang="tr-TR" sz="1800" i="1">
                            <a:latin typeface="Cambria Math" panose="02040503050406030204" pitchFamily="18" charset="0"/>
                          </a:rPr>
                        </m:ctrlPr>
                      </m:sSubPr>
                      <m:e>
                        <m:r>
                          <a:rPr lang="tr-TR" sz="1800" b="0" i="1" smtClean="0">
                            <a:latin typeface="Cambria Math" panose="02040503050406030204" pitchFamily="18" charset="0"/>
                          </a:rPr>
                          <m:t>𝑥</m:t>
                        </m:r>
                      </m:e>
                      <m:sub>
                        <m:r>
                          <a:rPr lang="tr-TR" sz="1800" i="1">
                            <a:latin typeface="Cambria Math" panose="02040503050406030204" pitchFamily="18" charset="0"/>
                          </a:rPr>
                          <m:t>𝑏</m:t>
                        </m:r>
                      </m:sub>
                    </m:sSub>
                    <m:r>
                      <a:rPr lang="tr-TR" sz="1800" i="1">
                        <a:latin typeface="Cambria Math" panose="02040503050406030204" pitchFamily="18" charset="0"/>
                      </a:rPr>
                      <m:t>+</m:t>
                    </m:r>
                    <m:r>
                      <a:rPr lang="tr-TR" sz="1800" i="1">
                        <a:latin typeface="Cambria Math" panose="02040503050406030204" pitchFamily="18" charset="0"/>
                      </a:rPr>
                      <m:t>𝑠</m:t>
                    </m:r>
                    <m:r>
                      <a:rPr lang="tr-TR" sz="1800" i="1">
                        <a:latin typeface="Cambria Math" panose="02040503050406030204" pitchFamily="18" charset="0"/>
                        <a:ea typeface="Cambria Math" panose="02040503050406030204" pitchFamily="18" charset="0"/>
                      </a:rPr>
                      <m:t>×</m:t>
                    </m:r>
                    <m:r>
                      <m:rPr>
                        <m:sty m:val="p"/>
                      </m:rPr>
                      <a:rPr lang="tr-TR" sz="1800" b="0" i="0" smtClean="0">
                        <a:latin typeface="Cambria Math" panose="02040503050406030204" pitchFamily="18" charset="0"/>
                        <a:ea typeface="Cambria Math" panose="02040503050406030204" pitchFamily="18" charset="0"/>
                      </a:rPr>
                      <m:t>cos</m:t>
                    </m:r>
                    <m:r>
                      <a:rPr lang="tr-TR" sz="1800" i="1">
                        <a:latin typeface="Cambria Math" panose="02040503050406030204" pitchFamily="18" charset="0"/>
                        <a:ea typeface="Cambria Math" panose="02040503050406030204" pitchFamily="18" charset="0"/>
                      </a:rPr>
                      <m:t>⁡(</m:t>
                    </m:r>
                    <m:r>
                      <a:rPr lang="tr-TR" sz="1800" i="1">
                        <a:latin typeface="Cambria Math" panose="02040503050406030204" pitchFamily="18" charset="0"/>
                        <a:ea typeface="Cambria Math" panose="02040503050406030204" pitchFamily="18" charset="0"/>
                      </a:rPr>
                      <m:t>𝐵𝑃</m:t>
                    </m:r>
                    <m:r>
                      <a:rPr lang="tr-TR" sz="1800" i="1">
                        <a:latin typeface="Cambria Math" panose="02040503050406030204" pitchFamily="18" charset="0"/>
                        <a:ea typeface="Cambria Math" panose="02040503050406030204" pitchFamily="18" charset="0"/>
                      </a:rPr>
                      <m:t>)</m:t>
                    </m:r>
                  </m:oMath>
                </a14:m>
                <a:endParaRPr lang="tr-TR" sz="1800" dirty="0">
                  <a:latin typeface="Times New Roman" panose="02020603050405020304" pitchFamily="18" charset="0"/>
                  <a:cs typeface="Times New Roman" panose="02020603050405020304" pitchFamily="18" charset="0"/>
                </a:endParaRPr>
              </a:p>
              <a:p>
                <a:pPr marL="0" indent="0">
                  <a:buNone/>
                </a:pPr>
                <a:r>
                  <a:rPr lang="tr-TR" sz="1800" dirty="0">
                    <a:latin typeface="Times New Roman" panose="02020603050405020304" pitchFamily="18" charset="0"/>
                    <a:cs typeface="Times New Roman" panose="02020603050405020304" pitchFamily="18" charset="0"/>
                  </a:rPr>
                  <a:t>f</a:t>
                </a:r>
                <a:r>
                  <a:rPr lang="tr-TR" sz="1800" dirty="0" smtClean="0">
                    <a:latin typeface="Times New Roman" panose="02020603050405020304" pitchFamily="18" charset="0"/>
                    <a:cs typeface="Times New Roman" panose="02020603050405020304" pitchFamily="18" charset="0"/>
                  </a:rPr>
                  <a:t>ormülleri ile hesaplanır.	</a:t>
                </a:r>
              </a:p>
            </p:txBody>
          </p:sp>
        </mc:Choice>
        <mc:Fallback xmlns="">
          <p:sp>
            <p:nvSpPr>
              <p:cNvPr id="3" name="İçerik Yer Tutucusu 2"/>
              <p:cNvSpPr>
                <a:spLocks noGrp="1" noRot="1" noChangeAspect="1" noMove="1" noResize="1" noEditPoints="1" noAdjustHandles="1" noChangeArrowheads="1" noChangeShapeType="1" noTextEdit="1"/>
              </p:cNvSpPr>
              <p:nvPr>
                <p:ph idx="4294967295"/>
              </p:nvPr>
            </p:nvSpPr>
            <p:spPr>
              <a:xfrm>
                <a:off x="848299" y="618494"/>
                <a:ext cx="10510092" cy="5639087"/>
              </a:xfrm>
              <a:blipFill>
                <a:blip r:embed="rId2"/>
                <a:stretch>
                  <a:fillRect l="-464" t="-540" r="-986"/>
                </a:stretch>
              </a:blipFill>
            </p:spPr>
            <p:txBody>
              <a:bodyPr/>
              <a:lstStyle/>
              <a:p>
                <a:r>
                  <a:rPr lang="tr-TR">
                    <a:noFill/>
                  </a:rPr>
                  <a:t> </a:t>
                </a:r>
              </a:p>
            </p:txBody>
          </p:sp>
        </mc:Fallback>
      </mc:AlternateContent>
    </p:spTree>
    <p:extLst>
      <p:ext uri="{BB962C8B-B14F-4D97-AF65-F5344CB8AC3E}">
        <p14:creationId xmlns:p14="http://schemas.microsoft.com/office/powerpoint/2010/main" val="1516198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çerik Yer Tutucusu 2"/>
              <p:cNvSpPr txBox="1">
                <a:spLocks/>
              </p:cNvSpPr>
              <p:nvPr/>
            </p:nvSpPr>
            <p:spPr>
              <a:xfrm>
                <a:off x="561860" y="618495"/>
                <a:ext cx="10796531" cy="309419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tr-TR" sz="1800" dirty="0" smtClean="0">
                    <a:latin typeface="Times New Roman" panose="02020603050405020304" pitchFamily="18" charset="0"/>
                    <a:cs typeface="Times New Roman" panose="02020603050405020304" pitchFamily="18" charset="0"/>
                  </a:rPr>
                  <a:t>Poligon güzergahı birkaç  noktalı ise bu hesaplar her nokta için bir kere tekrarlanır. Şekildeki açık poligon güzergahının hesabından önce semtler aşağıda verilen formüller ile hesaplanır.</a:t>
                </a:r>
              </a:p>
              <a:p>
                <a:pPr marL="0" indent="0">
                  <a:buFont typeface="Arial"/>
                  <a:buNone/>
                </a:pPr>
                <a14:m>
                  <m:oMathPara xmlns:m="http://schemas.openxmlformats.org/officeDocument/2006/math">
                    <m:oMathParaPr>
                      <m:jc m:val="centerGroup"/>
                    </m:oMathParaPr>
                    <m:oMath xmlns:m="http://schemas.openxmlformats.org/officeDocument/2006/math">
                      <m:sSub>
                        <m:sSubPr>
                          <m:ctrlPr>
                            <a:rPr lang="tr-TR" sz="1800" b="0" i="1" smtClean="0">
                              <a:latin typeface="Cambria Math" panose="02040503050406030204" pitchFamily="18" charset="0"/>
                              <a:cs typeface="Times New Roman" panose="02020603050405020304" pitchFamily="18" charset="0"/>
                            </a:rPr>
                          </m:ctrlPr>
                        </m:sSubPr>
                        <m:e>
                          <m:r>
                            <a:rPr lang="tr-TR" sz="1800" b="0" i="1" smtClean="0">
                              <a:latin typeface="Cambria Math" panose="02040503050406030204" pitchFamily="18" charset="0"/>
                              <a:cs typeface="Times New Roman" panose="02020603050405020304" pitchFamily="18" charset="0"/>
                            </a:rPr>
                            <m:t>𝑎</m:t>
                          </m:r>
                        </m:e>
                        <m:sub>
                          <m:r>
                            <a:rPr lang="tr-TR" sz="1800" b="0" i="1" smtClean="0">
                              <a:latin typeface="Cambria Math" panose="02040503050406030204" pitchFamily="18" charset="0"/>
                              <a:cs typeface="Times New Roman" panose="02020603050405020304" pitchFamily="18" charset="0"/>
                            </a:rPr>
                            <m:t>1</m:t>
                          </m:r>
                        </m:sub>
                      </m:sSub>
                      <m:r>
                        <a:rPr lang="tr-TR" sz="1800" b="0" i="1" smtClean="0">
                          <a:latin typeface="Cambria Math" panose="02040503050406030204" pitchFamily="18" charset="0"/>
                          <a:cs typeface="Times New Roman" panose="02020603050405020304" pitchFamily="18" charset="0"/>
                        </a:rPr>
                        <m:t>=</m:t>
                      </m:r>
                      <m:sSub>
                        <m:sSubPr>
                          <m:ctrlPr>
                            <a:rPr lang="tr-TR" sz="1800" b="0" i="1" smtClean="0">
                              <a:latin typeface="Cambria Math" panose="02040503050406030204" pitchFamily="18" charset="0"/>
                              <a:cs typeface="Times New Roman" panose="02020603050405020304" pitchFamily="18" charset="0"/>
                            </a:rPr>
                          </m:ctrlPr>
                        </m:sSubPr>
                        <m:e>
                          <m:r>
                            <a:rPr lang="tr-TR" sz="1800" b="0" i="1" smtClean="0">
                              <a:latin typeface="Cambria Math" panose="02040503050406030204" pitchFamily="18" charset="0"/>
                              <a:cs typeface="Times New Roman" panose="02020603050405020304" pitchFamily="18" charset="0"/>
                            </a:rPr>
                            <m:t>𝑎</m:t>
                          </m:r>
                        </m:e>
                        <m:sub>
                          <m:r>
                            <a:rPr lang="tr-TR" sz="1800" b="0" i="1" smtClean="0">
                              <a:latin typeface="Cambria Math" panose="02040503050406030204" pitchFamily="18" charset="0"/>
                              <a:cs typeface="Times New Roman" panose="02020603050405020304" pitchFamily="18" charset="0"/>
                            </a:rPr>
                            <m:t>0</m:t>
                          </m:r>
                        </m:sub>
                      </m:sSub>
                      <m:r>
                        <a:rPr lang="tr-TR" sz="1800" b="0" i="1" smtClean="0">
                          <a:latin typeface="Cambria Math" panose="02040503050406030204" pitchFamily="18" charset="0"/>
                          <a:cs typeface="Times New Roman" panose="02020603050405020304" pitchFamily="18" charset="0"/>
                        </a:rPr>
                        <m:t>+</m:t>
                      </m:r>
                      <m:sSub>
                        <m:sSubPr>
                          <m:ctrlPr>
                            <a:rPr lang="tr-TR" sz="1800" b="0" i="1" smtClean="0">
                              <a:latin typeface="Cambria Math" panose="02040503050406030204" pitchFamily="18" charset="0"/>
                              <a:cs typeface="Times New Roman" panose="02020603050405020304" pitchFamily="18" charset="0"/>
                            </a:rPr>
                          </m:ctrlPr>
                        </m:sSubPr>
                        <m:e>
                          <m:r>
                            <m:rPr>
                              <m:sty m:val="p"/>
                            </m:rPr>
                            <a:rPr lang="el-GR" sz="1800" b="0" i="1" smtClean="0">
                              <a:latin typeface="Cambria Math" panose="02040503050406030204" pitchFamily="18" charset="0"/>
                              <a:cs typeface="Times New Roman" panose="02020603050405020304" pitchFamily="18" charset="0"/>
                            </a:rPr>
                            <m:t>β</m:t>
                          </m:r>
                        </m:e>
                        <m:sub>
                          <m:r>
                            <a:rPr lang="tr-TR" sz="1800" b="0" i="1" smtClean="0">
                              <a:latin typeface="Cambria Math" panose="02040503050406030204" pitchFamily="18" charset="0"/>
                              <a:cs typeface="Times New Roman" panose="02020603050405020304" pitchFamily="18" charset="0"/>
                            </a:rPr>
                            <m:t>0</m:t>
                          </m:r>
                        </m:sub>
                      </m:sSub>
                      <m:r>
                        <a:rPr lang="tr-TR" sz="18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tr-TR" sz="18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tr-TR" sz="1800" b="0" i="1" smtClean="0">
                              <a:latin typeface="Cambria Math" panose="02040503050406030204" pitchFamily="18" charset="0"/>
                              <a:ea typeface="Cambria Math" panose="02040503050406030204" pitchFamily="18" charset="0"/>
                              <a:cs typeface="Times New Roman" panose="02020603050405020304" pitchFamily="18" charset="0"/>
                            </a:rPr>
                            <m:t>200</m:t>
                          </m:r>
                        </m:e>
                        <m:sup>
                          <m:r>
                            <a:rPr lang="tr-TR" sz="1800" b="0" i="1" smtClean="0">
                              <a:latin typeface="Cambria Math" panose="02040503050406030204" pitchFamily="18" charset="0"/>
                              <a:ea typeface="Cambria Math" panose="02040503050406030204" pitchFamily="18" charset="0"/>
                              <a:cs typeface="Times New Roman" panose="02020603050405020304" pitchFamily="18" charset="0"/>
                            </a:rPr>
                            <m:t>𝑔</m:t>
                          </m:r>
                        </m:sup>
                      </m:sSup>
                    </m:oMath>
                  </m:oMathPara>
                </a14:m>
                <a:endParaRPr lang="tr-TR" sz="1800" dirty="0" smtClean="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tr-TR" sz="1800" i="1">
                              <a:latin typeface="Cambria Math" panose="02040503050406030204" pitchFamily="18" charset="0"/>
                              <a:cs typeface="Times New Roman" panose="02020603050405020304" pitchFamily="18" charset="0"/>
                            </a:rPr>
                          </m:ctrlPr>
                        </m:sSubPr>
                        <m:e>
                          <m:r>
                            <a:rPr lang="tr-TR" sz="1800" i="1">
                              <a:latin typeface="Cambria Math" panose="02040503050406030204" pitchFamily="18" charset="0"/>
                              <a:cs typeface="Times New Roman" panose="02020603050405020304" pitchFamily="18" charset="0"/>
                            </a:rPr>
                            <m:t>𝑎</m:t>
                          </m:r>
                        </m:e>
                        <m:sub>
                          <m:r>
                            <a:rPr lang="tr-TR" sz="1800" b="0" i="1" smtClean="0">
                              <a:latin typeface="Cambria Math" panose="02040503050406030204" pitchFamily="18" charset="0"/>
                              <a:cs typeface="Times New Roman" panose="02020603050405020304" pitchFamily="18" charset="0"/>
                            </a:rPr>
                            <m:t>2</m:t>
                          </m:r>
                        </m:sub>
                      </m:sSub>
                      <m:r>
                        <a:rPr lang="tr-TR" sz="1800" i="1">
                          <a:latin typeface="Cambria Math" panose="02040503050406030204" pitchFamily="18" charset="0"/>
                          <a:cs typeface="Times New Roman" panose="02020603050405020304" pitchFamily="18" charset="0"/>
                        </a:rPr>
                        <m:t>=</m:t>
                      </m:r>
                      <m:sSub>
                        <m:sSubPr>
                          <m:ctrlPr>
                            <a:rPr lang="tr-TR" sz="1800" i="1">
                              <a:latin typeface="Cambria Math" panose="02040503050406030204" pitchFamily="18" charset="0"/>
                              <a:cs typeface="Times New Roman" panose="02020603050405020304" pitchFamily="18" charset="0"/>
                            </a:rPr>
                          </m:ctrlPr>
                        </m:sSubPr>
                        <m:e>
                          <m:r>
                            <a:rPr lang="tr-TR" sz="1800" i="1">
                              <a:latin typeface="Cambria Math" panose="02040503050406030204" pitchFamily="18" charset="0"/>
                              <a:cs typeface="Times New Roman" panose="02020603050405020304" pitchFamily="18" charset="0"/>
                            </a:rPr>
                            <m:t>𝑎</m:t>
                          </m:r>
                        </m:e>
                        <m:sub>
                          <m:r>
                            <a:rPr lang="tr-TR" sz="1800" b="0" i="1" smtClean="0">
                              <a:latin typeface="Cambria Math" panose="02040503050406030204" pitchFamily="18" charset="0"/>
                              <a:cs typeface="Times New Roman" panose="02020603050405020304" pitchFamily="18" charset="0"/>
                            </a:rPr>
                            <m:t>1</m:t>
                          </m:r>
                        </m:sub>
                      </m:sSub>
                      <m:r>
                        <a:rPr lang="tr-TR" sz="1800" i="1">
                          <a:latin typeface="Cambria Math" panose="02040503050406030204" pitchFamily="18" charset="0"/>
                          <a:cs typeface="Times New Roman" panose="02020603050405020304" pitchFamily="18" charset="0"/>
                        </a:rPr>
                        <m:t>+</m:t>
                      </m:r>
                      <m:sSub>
                        <m:sSubPr>
                          <m:ctrlPr>
                            <a:rPr lang="tr-TR" sz="1800" i="1">
                              <a:latin typeface="Cambria Math" panose="02040503050406030204" pitchFamily="18" charset="0"/>
                              <a:cs typeface="Times New Roman" panose="02020603050405020304" pitchFamily="18" charset="0"/>
                            </a:rPr>
                          </m:ctrlPr>
                        </m:sSubPr>
                        <m:e>
                          <m:r>
                            <m:rPr>
                              <m:sty m:val="p"/>
                            </m:rPr>
                            <a:rPr lang="el-GR" sz="1800" i="1">
                              <a:latin typeface="Cambria Math" panose="02040503050406030204" pitchFamily="18" charset="0"/>
                              <a:cs typeface="Times New Roman" panose="02020603050405020304" pitchFamily="18" charset="0"/>
                            </a:rPr>
                            <m:t>β</m:t>
                          </m:r>
                        </m:e>
                        <m:sub>
                          <m:r>
                            <a:rPr lang="tr-TR" sz="1800" b="0" i="1" smtClean="0">
                              <a:latin typeface="Cambria Math" panose="02040503050406030204" pitchFamily="18" charset="0"/>
                              <a:cs typeface="Times New Roman" panose="02020603050405020304" pitchFamily="18" charset="0"/>
                            </a:rPr>
                            <m:t>1</m:t>
                          </m:r>
                        </m:sub>
                      </m:sSub>
                      <m:r>
                        <a:rPr lang="tr-TR" sz="1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tr-TR" sz="1800" i="1">
                              <a:latin typeface="Cambria Math" panose="02040503050406030204" pitchFamily="18" charset="0"/>
                              <a:ea typeface="Cambria Math" panose="02040503050406030204" pitchFamily="18" charset="0"/>
                              <a:cs typeface="Times New Roman" panose="02020603050405020304" pitchFamily="18" charset="0"/>
                            </a:rPr>
                          </m:ctrlPr>
                        </m:sSupPr>
                        <m:e>
                          <m:r>
                            <a:rPr lang="tr-TR" sz="1800" i="1">
                              <a:latin typeface="Cambria Math" panose="02040503050406030204" pitchFamily="18" charset="0"/>
                              <a:ea typeface="Cambria Math" panose="02040503050406030204" pitchFamily="18" charset="0"/>
                              <a:cs typeface="Times New Roman" panose="02020603050405020304" pitchFamily="18" charset="0"/>
                            </a:rPr>
                            <m:t>200</m:t>
                          </m:r>
                        </m:e>
                        <m:sup>
                          <m:r>
                            <a:rPr lang="tr-TR" sz="1800" i="1">
                              <a:latin typeface="Cambria Math" panose="02040503050406030204" pitchFamily="18" charset="0"/>
                              <a:ea typeface="Cambria Math" panose="02040503050406030204" pitchFamily="18" charset="0"/>
                              <a:cs typeface="Times New Roman" panose="02020603050405020304" pitchFamily="18" charset="0"/>
                            </a:rPr>
                            <m:t>𝑔</m:t>
                          </m:r>
                        </m:sup>
                      </m:sSup>
                    </m:oMath>
                  </m:oMathPara>
                </a14:m>
                <a:endParaRPr lang="tr-TR" sz="1800" dirty="0" smtClean="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tr-TR" sz="1800" i="1">
                              <a:latin typeface="Cambria Math" panose="02040503050406030204" pitchFamily="18" charset="0"/>
                              <a:cs typeface="Times New Roman" panose="02020603050405020304" pitchFamily="18" charset="0"/>
                            </a:rPr>
                          </m:ctrlPr>
                        </m:sSubPr>
                        <m:e>
                          <m:r>
                            <a:rPr lang="tr-TR" sz="1800" i="1">
                              <a:latin typeface="Cambria Math" panose="02040503050406030204" pitchFamily="18" charset="0"/>
                              <a:cs typeface="Times New Roman" panose="02020603050405020304" pitchFamily="18" charset="0"/>
                            </a:rPr>
                            <m:t>𝑎</m:t>
                          </m:r>
                        </m:e>
                        <m:sub>
                          <m:r>
                            <a:rPr lang="tr-TR" sz="1800" b="0" i="1" smtClean="0">
                              <a:latin typeface="Cambria Math" panose="02040503050406030204" pitchFamily="18" charset="0"/>
                              <a:cs typeface="Times New Roman" panose="02020603050405020304" pitchFamily="18" charset="0"/>
                            </a:rPr>
                            <m:t>3</m:t>
                          </m:r>
                        </m:sub>
                      </m:sSub>
                      <m:r>
                        <a:rPr lang="tr-TR" sz="1800" i="1">
                          <a:latin typeface="Cambria Math" panose="02040503050406030204" pitchFamily="18" charset="0"/>
                          <a:cs typeface="Times New Roman" panose="02020603050405020304" pitchFamily="18" charset="0"/>
                        </a:rPr>
                        <m:t>=</m:t>
                      </m:r>
                      <m:sSub>
                        <m:sSubPr>
                          <m:ctrlPr>
                            <a:rPr lang="tr-TR" sz="1800" i="1">
                              <a:latin typeface="Cambria Math" panose="02040503050406030204" pitchFamily="18" charset="0"/>
                              <a:cs typeface="Times New Roman" panose="02020603050405020304" pitchFamily="18" charset="0"/>
                            </a:rPr>
                          </m:ctrlPr>
                        </m:sSubPr>
                        <m:e>
                          <m:r>
                            <a:rPr lang="tr-TR" sz="1800" i="1">
                              <a:latin typeface="Cambria Math" panose="02040503050406030204" pitchFamily="18" charset="0"/>
                              <a:cs typeface="Times New Roman" panose="02020603050405020304" pitchFamily="18" charset="0"/>
                            </a:rPr>
                            <m:t>𝑎</m:t>
                          </m:r>
                        </m:e>
                        <m:sub>
                          <m:r>
                            <a:rPr lang="tr-TR" sz="1800" b="0" i="1" smtClean="0">
                              <a:latin typeface="Cambria Math" panose="02040503050406030204" pitchFamily="18" charset="0"/>
                              <a:cs typeface="Times New Roman" panose="02020603050405020304" pitchFamily="18" charset="0"/>
                            </a:rPr>
                            <m:t>2</m:t>
                          </m:r>
                        </m:sub>
                      </m:sSub>
                      <m:r>
                        <a:rPr lang="tr-TR" sz="1800" i="1">
                          <a:latin typeface="Cambria Math" panose="02040503050406030204" pitchFamily="18" charset="0"/>
                          <a:cs typeface="Times New Roman" panose="02020603050405020304" pitchFamily="18" charset="0"/>
                        </a:rPr>
                        <m:t>+</m:t>
                      </m:r>
                      <m:sSub>
                        <m:sSubPr>
                          <m:ctrlPr>
                            <a:rPr lang="tr-TR" sz="1800" i="1">
                              <a:latin typeface="Cambria Math" panose="02040503050406030204" pitchFamily="18" charset="0"/>
                              <a:cs typeface="Times New Roman" panose="02020603050405020304" pitchFamily="18" charset="0"/>
                            </a:rPr>
                          </m:ctrlPr>
                        </m:sSubPr>
                        <m:e>
                          <m:r>
                            <m:rPr>
                              <m:sty m:val="p"/>
                            </m:rPr>
                            <a:rPr lang="el-GR" sz="1800" i="1">
                              <a:latin typeface="Cambria Math" panose="02040503050406030204" pitchFamily="18" charset="0"/>
                              <a:cs typeface="Times New Roman" panose="02020603050405020304" pitchFamily="18" charset="0"/>
                            </a:rPr>
                            <m:t>β</m:t>
                          </m:r>
                        </m:e>
                        <m:sub>
                          <m:r>
                            <a:rPr lang="tr-TR" sz="1800" b="0" i="1" smtClean="0">
                              <a:latin typeface="Cambria Math" panose="02040503050406030204" pitchFamily="18" charset="0"/>
                              <a:cs typeface="Times New Roman" panose="02020603050405020304" pitchFamily="18" charset="0"/>
                            </a:rPr>
                            <m:t>2</m:t>
                          </m:r>
                        </m:sub>
                      </m:sSub>
                      <m:r>
                        <a:rPr lang="tr-TR" sz="1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tr-TR" sz="1800" i="1">
                              <a:latin typeface="Cambria Math" panose="02040503050406030204" pitchFamily="18" charset="0"/>
                              <a:ea typeface="Cambria Math" panose="02040503050406030204" pitchFamily="18" charset="0"/>
                              <a:cs typeface="Times New Roman" panose="02020603050405020304" pitchFamily="18" charset="0"/>
                            </a:rPr>
                          </m:ctrlPr>
                        </m:sSupPr>
                        <m:e>
                          <m:r>
                            <a:rPr lang="tr-TR" sz="1800" i="1">
                              <a:latin typeface="Cambria Math" panose="02040503050406030204" pitchFamily="18" charset="0"/>
                              <a:ea typeface="Cambria Math" panose="02040503050406030204" pitchFamily="18" charset="0"/>
                              <a:cs typeface="Times New Roman" panose="02020603050405020304" pitchFamily="18" charset="0"/>
                            </a:rPr>
                            <m:t>200</m:t>
                          </m:r>
                        </m:e>
                        <m:sup>
                          <m:r>
                            <a:rPr lang="tr-TR" sz="1800" i="1">
                              <a:latin typeface="Cambria Math" panose="02040503050406030204" pitchFamily="18" charset="0"/>
                              <a:ea typeface="Cambria Math" panose="02040503050406030204" pitchFamily="18" charset="0"/>
                              <a:cs typeface="Times New Roman" panose="02020603050405020304" pitchFamily="18" charset="0"/>
                            </a:rPr>
                            <m:t>𝑔</m:t>
                          </m:r>
                        </m:sup>
                      </m:sSup>
                    </m:oMath>
                  </m:oMathPara>
                </a14:m>
                <a:endParaRPr lang="tr-TR" sz="1800" dirty="0" smtClean="0">
                  <a:latin typeface="Times New Roman" panose="02020603050405020304" pitchFamily="18" charset="0"/>
                  <a:cs typeface="Times New Roman" panose="02020603050405020304" pitchFamily="18" charset="0"/>
                </a:endParaRPr>
              </a:p>
              <a:p>
                <a:pPr marL="0" indent="0">
                  <a:buNone/>
                </a:pPr>
                <a:r>
                  <a:rPr lang="tr-TR" sz="1800" dirty="0" smtClean="0">
                    <a:latin typeface="Times New Roman" panose="02020603050405020304" pitchFamily="18" charset="0"/>
                    <a:cs typeface="Times New Roman" panose="02020603050405020304" pitchFamily="18" charset="0"/>
                  </a:rPr>
                  <a:t>Bütün semtler bu şekilde hesaplandıktan sonra her poligon noktasının koordinatları da aşağıda verilen formüller ile hesaplanır.</a:t>
                </a:r>
              </a:p>
              <a:p>
                <a:pPr marL="0" indent="0" algn="ctr">
                  <a:buNone/>
                </a:pPr>
                <a:endParaRPr lang="tr-TR" sz="1700" dirty="0" smtClean="0">
                  <a:latin typeface="Times New Roman" panose="02020603050405020304" pitchFamily="18" charset="0"/>
                  <a:cs typeface="Times New Roman" panose="02020603050405020304" pitchFamily="18" charset="0"/>
                </a:endParaRPr>
              </a:p>
              <a:p>
                <a:pPr marL="0" indent="0">
                  <a:buFont typeface="Arial"/>
                  <a:buNone/>
                </a:pPr>
                <a:endParaRPr lang="tr-TR" sz="1700" dirty="0" smtClean="0">
                  <a:latin typeface="Times New Roman" panose="02020603050405020304" pitchFamily="18" charset="0"/>
                  <a:cs typeface="Times New Roman" panose="02020603050405020304" pitchFamily="18" charset="0"/>
                </a:endParaRPr>
              </a:p>
            </p:txBody>
          </p:sp>
        </mc:Choice>
        <mc:Fallback xmlns="">
          <p:sp>
            <p:nvSpPr>
              <p:cNvPr id="2" name="İçerik Yer Tutucusu 2"/>
              <p:cNvSpPr txBox="1">
                <a:spLocks noRot="1" noChangeAspect="1" noMove="1" noResize="1" noEditPoints="1" noAdjustHandles="1" noChangeArrowheads="1" noChangeShapeType="1" noTextEdit="1"/>
              </p:cNvSpPr>
              <p:nvPr/>
            </p:nvSpPr>
            <p:spPr>
              <a:xfrm>
                <a:off x="561860" y="618495"/>
                <a:ext cx="10796531" cy="3094190"/>
              </a:xfrm>
              <a:prstGeom prst="rect">
                <a:avLst/>
              </a:prstGeom>
              <a:blipFill>
                <a:blip r:embed="rId2"/>
                <a:stretch>
                  <a:fillRect l="-452" t="-984" r="-226"/>
                </a:stretch>
              </a:blipFill>
            </p:spPr>
            <p:txBody>
              <a:bodyPr/>
              <a:lstStyle/>
              <a:p>
                <a:r>
                  <a:rPr lang="tr-TR">
                    <a:noFill/>
                  </a:rPr>
                  <a:t> </a:t>
                </a:r>
              </a:p>
            </p:txBody>
          </p:sp>
        </mc:Fallback>
      </mc:AlternateContent>
      <p:pic>
        <p:nvPicPr>
          <p:cNvPr id="3" name="Resim 2"/>
          <p:cNvPicPr>
            <a:picLocks noChangeAspect="1"/>
          </p:cNvPicPr>
          <p:nvPr/>
        </p:nvPicPr>
        <p:blipFill>
          <a:blip r:embed="rId3"/>
          <a:stretch>
            <a:fillRect/>
          </a:stretch>
        </p:blipFill>
        <p:spPr>
          <a:xfrm>
            <a:off x="1828800" y="2930487"/>
            <a:ext cx="9287218" cy="3305061"/>
          </a:xfrm>
          <a:prstGeom prst="rect">
            <a:avLst/>
          </a:prstGeom>
        </p:spPr>
      </p:pic>
    </p:spTree>
    <p:extLst>
      <p:ext uri="{BB962C8B-B14F-4D97-AF65-F5344CB8AC3E}">
        <p14:creationId xmlns:p14="http://schemas.microsoft.com/office/powerpoint/2010/main" val="12627982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253</TotalTime>
  <Words>1309</Words>
  <Application>Microsoft Office PowerPoint</Application>
  <PresentationFormat>Geniş ekran</PresentationFormat>
  <Paragraphs>65</Paragraphs>
  <Slides>12</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12</vt:i4>
      </vt:variant>
    </vt:vector>
  </HeadingPairs>
  <TitlesOfParts>
    <vt:vector size="17" baseType="lpstr">
      <vt:lpstr>Arial</vt:lpstr>
      <vt:lpstr>Cambria Math</vt:lpstr>
      <vt:lpstr>Garamond</vt:lpstr>
      <vt:lpstr>Times New Roman</vt:lpstr>
      <vt:lpstr>Organik</vt:lpstr>
      <vt:lpstr>MÜHENDİSLİKTE ÖLÇME BİLGİSİ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MÜHENDİSLİKTE ÖLÇME BİLGİSİ</dc:title>
  <dc:creator>m.sevba yılmaz</dc:creator>
  <cp:lastModifiedBy>ihsan GÖLGÜL</cp:lastModifiedBy>
  <cp:revision>29</cp:revision>
  <dcterms:created xsi:type="dcterms:W3CDTF">2020-01-21T18:18:14Z</dcterms:created>
  <dcterms:modified xsi:type="dcterms:W3CDTF">2020-01-22T17:29:10Z</dcterms:modified>
</cp:coreProperties>
</file>