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257" r:id="rId6"/>
    <p:sldId id="279" r:id="rId7"/>
    <p:sldId id="280" r:id="rId8"/>
    <p:sldId id="278" r:id="rId9"/>
    <p:sldId id="275" r:id="rId10"/>
    <p:sldId id="258" r:id="rId11"/>
    <p:sldId id="276" r:id="rId12"/>
    <p:sldId id="259" r:id="rId13"/>
    <p:sldId id="277" r:id="rId14"/>
    <p:sldId id="26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 id="{B893211D-C2D3-40FA-B109-45F8FC2AC048}">
          <p14:sldIdLst>
            <p14:sldId id="281"/>
            <p14:sldId id="257"/>
            <p14:sldId id="279"/>
            <p14:sldId id="280"/>
            <p14:sldId id="278"/>
            <p14:sldId id="275"/>
            <p14:sldId id="258"/>
            <p14:sldId id="276"/>
            <p14:sldId id="259"/>
            <p14:sldId id="277"/>
            <p14:sldId id="260"/>
          </p14:sldIdLst>
        </p14:section>
        <p14:section name="Varsayılan Bölüm" id="{9C00F60D-4C4D-4D70-A930-B9C12B4FFC88}">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C9FE21-9662-4CB5-BBD9-2FC751905838}" v="1" dt="2020-05-27T14:35:10.2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5" d="100"/>
          <a:sy n="15" d="100"/>
        </p:scale>
        <p:origin x="-3048" y="-1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tableStyles" Target="tableStyles.xml"/><Relationship Id="rId21" Type="http://schemas.microsoft.com/office/2016/11/relationships/changesInfo" Target="changesInfos/changesInfo1.xml"/><Relationship Id="rId22" Type="http://schemas.microsoft.com/office/2015/10/relationships/revisionInfo" Target="revisionInfo.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DE4A42FC-30C3-4D14-890C-290A8C1115C5}"/>
    <pc:docChg chg="modSld">
      <pc:chgData name="Hilal Nur Gözüküçük" userId="c9e7c93c-5cb0-4c0e-8df3-2f019b03d73c" providerId="ADAL" clId="{DE4A42FC-30C3-4D14-890C-290A8C1115C5}" dt="2020-05-03T23:22:41.998" v="5" actId="14100"/>
      <pc:docMkLst>
        <pc:docMk/>
      </pc:docMkLst>
      <pc:sldChg chg="modSp">
        <pc:chgData name="Hilal Nur Gözüküçük" userId="c9e7c93c-5cb0-4c0e-8df3-2f019b03d73c" providerId="ADAL" clId="{DE4A42FC-30C3-4D14-890C-290A8C1115C5}" dt="2020-05-03T23:22:36.816" v="4" actId="14100"/>
        <pc:sldMkLst>
          <pc:docMk/>
          <pc:sldMk cId="3025807156" sldId="259"/>
        </pc:sldMkLst>
        <pc:spChg chg="mod">
          <ac:chgData name="Hilal Nur Gözüküçük" userId="c9e7c93c-5cb0-4c0e-8df3-2f019b03d73c" providerId="ADAL" clId="{DE4A42FC-30C3-4D14-890C-290A8C1115C5}" dt="2020-05-03T23:22:36.816" v="4" actId="14100"/>
          <ac:spMkLst>
            <pc:docMk/>
            <pc:sldMk cId="3025807156" sldId="259"/>
            <ac:spMk id="3" creationId="{13EF5B3C-C667-4EDE-A39E-590821904F07}"/>
          </ac:spMkLst>
        </pc:spChg>
      </pc:sldChg>
      <pc:sldChg chg="modSp">
        <pc:chgData name="Hilal Nur Gözüküçük" userId="c9e7c93c-5cb0-4c0e-8df3-2f019b03d73c" providerId="ADAL" clId="{DE4A42FC-30C3-4D14-890C-290A8C1115C5}" dt="2020-05-03T23:22:41.998" v="5" actId="14100"/>
        <pc:sldMkLst>
          <pc:docMk/>
          <pc:sldMk cId="2101412216" sldId="260"/>
        </pc:sldMkLst>
        <pc:spChg chg="mod">
          <ac:chgData name="Hilal Nur Gözüküçük" userId="c9e7c93c-5cb0-4c0e-8df3-2f019b03d73c" providerId="ADAL" clId="{DE4A42FC-30C3-4D14-890C-290A8C1115C5}" dt="2020-05-03T23:22:41.998" v="5" actId="14100"/>
          <ac:spMkLst>
            <pc:docMk/>
            <pc:sldMk cId="2101412216" sldId="260"/>
            <ac:spMk id="3" creationId="{076EDD59-E14F-4305-9E6A-B081E9C09D99}"/>
          </ac:spMkLst>
        </pc:spChg>
      </pc:sldChg>
      <pc:sldChg chg="modSp">
        <pc:chgData name="Hilal Nur Gözüküçük" userId="c9e7c93c-5cb0-4c0e-8df3-2f019b03d73c" providerId="ADAL" clId="{DE4A42FC-30C3-4D14-890C-290A8C1115C5}" dt="2020-05-03T23:22:28.807" v="2" actId="14100"/>
        <pc:sldMkLst>
          <pc:docMk/>
          <pc:sldMk cId="3914975577" sldId="276"/>
        </pc:sldMkLst>
        <pc:spChg chg="mod">
          <ac:chgData name="Hilal Nur Gözüküçük" userId="c9e7c93c-5cb0-4c0e-8df3-2f019b03d73c" providerId="ADAL" clId="{DE4A42FC-30C3-4D14-890C-290A8C1115C5}" dt="2020-05-03T23:22:28.807" v="2" actId="14100"/>
          <ac:spMkLst>
            <pc:docMk/>
            <pc:sldMk cId="3914975577" sldId="276"/>
            <ac:spMk id="3" creationId="{BB3E6199-0216-406F-8274-92C30094F7B0}"/>
          </ac:spMkLst>
        </pc:spChg>
      </pc:sldChg>
    </pc:docChg>
  </pc:docChgLst>
  <pc:docChgLst>
    <pc:chgData name="Hilal Nur Gözüküçük" userId="c9e7c93c-5cb0-4c0e-8df3-2f019b03d73c" providerId="ADAL" clId="{70C9FE21-9662-4CB5-BBD9-2FC751905838}"/>
    <pc:docChg chg="custSel addSld modSld">
      <pc:chgData name="Hilal Nur Gözüküçük" userId="c9e7c93c-5cb0-4c0e-8df3-2f019b03d73c" providerId="ADAL" clId="{70C9FE21-9662-4CB5-BBD9-2FC751905838}" dt="2020-05-27T14:35:23.107" v="33" actId="20577"/>
      <pc:docMkLst>
        <pc:docMk/>
      </pc:docMkLst>
      <pc:sldChg chg="modSp add">
        <pc:chgData name="Hilal Nur Gözüküçük" userId="c9e7c93c-5cb0-4c0e-8df3-2f019b03d73c" providerId="ADAL" clId="{70C9FE21-9662-4CB5-BBD9-2FC751905838}" dt="2020-05-27T14:35:23.107" v="33" actId="20577"/>
        <pc:sldMkLst>
          <pc:docMk/>
          <pc:sldMk cId="2320697844" sldId="281"/>
        </pc:sldMkLst>
        <pc:spChg chg="mod">
          <ac:chgData name="Hilal Nur Gözüküçük" userId="c9e7c93c-5cb0-4c0e-8df3-2f019b03d73c" providerId="ADAL" clId="{70C9FE21-9662-4CB5-BBD9-2FC751905838}" dt="2020-05-27T14:35:16.181" v="15" actId="20577"/>
          <ac:spMkLst>
            <pc:docMk/>
            <pc:sldMk cId="2320697844" sldId="281"/>
            <ac:spMk id="2" creationId="{25F99270-D15C-428D-8549-607D2F0907AD}"/>
          </ac:spMkLst>
        </pc:spChg>
        <pc:spChg chg="mod">
          <ac:chgData name="Hilal Nur Gözüküçük" userId="c9e7c93c-5cb0-4c0e-8df3-2f019b03d73c" providerId="ADAL" clId="{70C9FE21-9662-4CB5-BBD9-2FC751905838}" dt="2020-05-27T14:35:23.107" v="33" actId="20577"/>
          <ac:spMkLst>
            <pc:docMk/>
            <pc:sldMk cId="2320697844" sldId="281"/>
            <ac:spMk id="3" creationId="{7F85A618-A1CC-496A-A6C8-3C538276A89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22.06.20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22.06.20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22.06.20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22.06.20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22.06.20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22.06.20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22.06.20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22.06.20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22.06.20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22.06.20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22.06.20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22.06.20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xmlns="" id="{7F85A618-A1CC-496A-A6C8-3C538276A893}"/>
              </a:ext>
            </a:extLst>
          </p:cNvPr>
          <p:cNvSpPr>
            <a:spLocks noGrp="1"/>
          </p:cNvSpPr>
          <p:nvPr>
            <p:ph type="subTitle" idx="1"/>
          </p:nvPr>
        </p:nvSpPr>
        <p:spPr/>
        <p:txBody>
          <a:bodyPr/>
          <a:lstStyle/>
          <a:p>
            <a:r>
              <a:rPr lang="tr-TR" dirty="0"/>
              <a:t>Şafak </a:t>
            </a:r>
            <a:r>
              <a:rPr lang="tr-TR" dirty="0" smtClean="0"/>
              <a:t>parlak </a:t>
            </a:r>
            <a:r>
              <a:rPr lang="tr-TR" dirty="0" err="1" smtClean="0"/>
              <a:t>B</a:t>
            </a:r>
            <a:r>
              <a:rPr lang="tr-TR" dirty="0" err="1" smtClean="0"/>
              <a:t>ö</a:t>
            </a:r>
            <a:r>
              <a:rPr lang="tr-TR" dirty="0" err="1" smtClean="0"/>
              <a:t>rü</a:t>
            </a:r>
            <a:endParaRPr lang="tr-TR" dirty="0"/>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40CC21A-3DC8-468E-8282-10C82FA2B28A}"/>
              </a:ext>
            </a:extLst>
          </p:cNvPr>
          <p:cNvSpPr>
            <a:spLocks noGrp="1"/>
          </p:cNvSpPr>
          <p:nvPr>
            <p:ph type="title"/>
          </p:nvPr>
        </p:nvSpPr>
        <p:spPr/>
        <p:txBody>
          <a:bodyPr>
            <a:normAutofit fontScale="90000"/>
          </a:bodyPr>
          <a:lstStyle/>
          <a:p>
            <a:r>
              <a:rPr lang="tr-TR" dirty="0"/>
              <a:t>BULUNDUĞUMUZ GRUPTA KANUNLAŞTIRMA HAREKETİ VE İSVİÇRE MEDENİ KANUNUNUN YAPILIŞI</a:t>
            </a:r>
          </a:p>
        </p:txBody>
      </p:sp>
      <p:sp>
        <p:nvSpPr>
          <p:cNvPr id="3" name="İçerik Yer Tutucusu 2">
            <a:extLst>
              <a:ext uri="{FF2B5EF4-FFF2-40B4-BE49-F238E27FC236}">
                <a16:creationId xmlns:a16="http://schemas.microsoft.com/office/drawing/2014/main" xmlns="" id="{F1B9159A-A1E5-42BE-AB1F-368E103E8548}"/>
              </a:ext>
            </a:extLst>
          </p:cNvPr>
          <p:cNvSpPr>
            <a:spLocks noGrp="1"/>
          </p:cNvSpPr>
          <p:nvPr>
            <p:ph idx="1"/>
          </p:nvPr>
        </p:nvSpPr>
        <p:spPr>
          <a:xfrm>
            <a:off x="812387" y="2184407"/>
            <a:ext cx="10630930" cy="3754754"/>
          </a:xfrm>
        </p:spPr>
        <p:txBody>
          <a:bodyPr/>
          <a:lstStyle/>
          <a:p>
            <a:pPr marL="457200" indent="-457200">
              <a:buFont typeface="+mj-lt"/>
              <a:buAutoNum type="arabicPeriod"/>
            </a:pPr>
            <a:r>
              <a:rPr lang="tr-TR" dirty="0"/>
              <a:t>İsviçre 22 kantondan oluşan federal bir devlettir.</a:t>
            </a:r>
          </a:p>
          <a:p>
            <a:pPr marL="457200" indent="-457200">
              <a:buFont typeface="+mj-lt"/>
              <a:buAutoNum type="arabicPeriod"/>
            </a:pPr>
            <a:r>
              <a:rPr lang="tr-TR" dirty="0"/>
              <a:t>Kodifikasyon hareketi ilk olarak kantonlar içindeki hukuk birliğini sağlamak amacıyla ortaya çıkmıştır.</a:t>
            </a:r>
          </a:p>
          <a:p>
            <a:pPr marL="457200" indent="-457200">
              <a:buFont typeface="+mj-lt"/>
              <a:buAutoNum type="arabicPeriod"/>
            </a:pPr>
            <a:r>
              <a:rPr lang="tr-TR" dirty="0"/>
              <a:t>19. yy.’ </a:t>
            </a:r>
            <a:r>
              <a:rPr lang="tr-TR" dirty="0" err="1"/>
              <a:t>nin</a:t>
            </a:r>
            <a:r>
              <a:rPr lang="tr-TR" dirty="0"/>
              <a:t> sonlarında tüm İsviçre’ </a:t>
            </a:r>
            <a:r>
              <a:rPr lang="tr-TR" dirty="0" err="1"/>
              <a:t>yi</a:t>
            </a:r>
            <a:r>
              <a:rPr lang="tr-TR" dirty="0"/>
              <a:t> kapsayacak Medeni Kanun için çalışmalara başlanmıştır.</a:t>
            </a:r>
          </a:p>
          <a:p>
            <a:pPr marL="457200" indent="-457200">
              <a:buFont typeface="+mj-lt"/>
              <a:buAutoNum type="arabicPeriod"/>
            </a:pPr>
            <a:r>
              <a:rPr lang="tr-TR" dirty="0"/>
              <a:t>01.01.1912’ de İsviçre Medeni Kanunu yürürlüğe girmiştir.</a:t>
            </a:r>
          </a:p>
          <a:p>
            <a:pPr marL="457200" indent="-457200">
              <a:buFont typeface="+mj-lt"/>
              <a:buAutoNum type="arabicPeriod"/>
            </a:pPr>
            <a:endParaRPr lang="tr-TR" dirty="0"/>
          </a:p>
          <a:p>
            <a:endParaRPr lang="tr-TR" dirty="0"/>
          </a:p>
        </p:txBody>
      </p:sp>
    </p:spTree>
    <p:extLst>
      <p:ext uri="{BB962C8B-B14F-4D97-AF65-F5344CB8AC3E}">
        <p14:creationId xmlns:p14="http://schemas.microsoft.com/office/powerpoint/2010/main" val="2994293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580957D-E7A7-467A-9B9D-FB6AF44069B3}"/>
              </a:ext>
            </a:extLst>
          </p:cNvPr>
          <p:cNvSpPr>
            <a:spLocks noGrp="1"/>
          </p:cNvSpPr>
          <p:nvPr>
            <p:ph type="title"/>
          </p:nvPr>
        </p:nvSpPr>
        <p:spPr/>
        <p:txBody>
          <a:bodyPr>
            <a:normAutofit fontScale="90000"/>
          </a:bodyPr>
          <a:lstStyle/>
          <a:p>
            <a:r>
              <a:rPr lang="tr-TR" dirty="0"/>
              <a:t>TÜRKİYEDE MEDENİ HUKUK ALANINDA KANUNLAŞTIRMA HAREKETLERİ VE MEDENİ KANUN</a:t>
            </a:r>
          </a:p>
        </p:txBody>
      </p:sp>
      <p:sp>
        <p:nvSpPr>
          <p:cNvPr id="3" name="İçerik Yer Tutucusu 2">
            <a:extLst>
              <a:ext uri="{FF2B5EF4-FFF2-40B4-BE49-F238E27FC236}">
                <a16:creationId xmlns:a16="http://schemas.microsoft.com/office/drawing/2014/main" xmlns="" id="{076EDD59-E14F-4305-9E6A-B081E9C09D99}"/>
              </a:ext>
            </a:extLst>
          </p:cNvPr>
          <p:cNvSpPr>
            <a:spLocks noGrp="1"/>
          </p:cNvSpPr>
          <p:nvPr>
            <p:ph idx="1"/>
          </p:nvPr>
        </p:nvSpPr>
        <p:spPr>
          <a:xfrm>
            <a:off x="594805" y="2015732"/>
            <a:ext cx="10460050" cy="3450613"/>
          </a:xfrm>
        </p:spPr>
        <p:txBody>
          <a:bodyPr/>
          <a:lstStyle/>
          <a:p>
            <a:pPr marL="514350" indent="-514350">
              <a:lnSpc>
                <a:spcPct val="150000"/>
              </a:lnSpc>
              <a:buFont typeface="+mj-lt"/>
              <a:buAutoNum type="romanUcPeriod"/>
            </a:pPr>
            <a:r>
              <a:rPr lang="tr-TR" dirty="0"/>
              <a:t>Osmanlı İmparatorluğu Döneminde Kanunlaştırma</a:t>
            </a:r>
          </a:p>
          <a:p>
            <a:pPr marL="514350" indent="-514350">
              <a:lnSpc>
                <a:spcPct val="150000"/>
              </a:lnSpc>
              <a:buFont typeface="+mj-lt"/>
              <a:buAutoNum type="romanUcPeriod"/>
            </a:pPr>
            <a:r>
              <a:rPr lang="tr-TR" dirty="0"/>
              <a:t>Türkiye Cumhuriyeti Döneminde Kanunlaştırma</a:t>
            </a:r>
          </a:p>
          <a:p>
            <a:pPr marL="800100" lvl="1" indent="-342900">
              <a:lnSpc>
                <a:spcPct val="150000"/>
              </a:lnSpc>
              <a:buFont typeface="+mj-lt"/>
              <a:buAutoNum type="arabicPeriod"/>
            </a:pPr>
            <a:r>
              <a:rPr lang="tr-TR" dirty="0"/>
              <a:t>İlk Medeni Kanunun Yapılışı</a:t>
            </a:r>
          </a:p>
          <a:p>
            <a:pPr marL="800100" lvl="1" indent="-342900">
              <a:lnSpc>
                <a:spcPct val="150000"/>
              </a:lnSpc>
              <a:buFont typeface="+mj-lt"/>
              <a:buAutoNum type="arabicPeriod"/>
            </a:pPr>
            <a:r>
              <a:rPr lang="tr-TR" dirty="0"/>
              <a:t>Yeni Medeni Kanunun Hazırlık Çalışmaları</a:t>
            </a:r>
          </a:p>
          <a:p>
            <a:pPr marL="800100" lvl="1" indent="-342900">
              <a:lnSpc>
                <a:spcPct val="150000"/>
              </a:lnSpc>
              <a:buFont typeface="+mj-lt"/>
              <a:buAutoNum type="arabicPeriod"/>
            </a:pPr>
            <a:r>
              <a:rPr lang="tr-TR" dirty="0"/>
              <a:t>Yeni Türk Medeni Kanununun Kabulü</a:t>
            </a:r>
          </a:p>
        </p:txBody>
      </p:sp>
    </p:spTree>
    <p:extLst>
      <p:ext uri="{BB962C8B-B14F-4D97-AF65-F5344CB8AC3E}">
        <p14:creationId xmlns:p14="http://schemas.microsoft.com/office/powerpoint/2010/main" val="2101412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802AA8E-F9BC-4112-B2A4-AC2DF32C9C9E}"/>
              </a:ext>
            </a:extLst>
          </p:cNvPr>
          <p:cNvSpPr>
            <a:spLocks noGrp="1"/>
          </p:cNvSpPr>
          <p:nvPr>
            <p:ph type="title"/>
          </p:nvPr>
        </p:nvSpPr>
        <p:spPr/>
        <p:txBody>
          <a:bodyPr/>
          <a:lstStyle/>
          <a:p>
            <a:r>
              <a:rPr lang="tr-TR" dirty="0"/>
              <a:t>Medeni hukukun anlamı ve konusu</a:t>
            </a:r>
          </a:p>
        </p:txBody>
      </p:sp>
      <p:sp>
        <p:nvSpPr>
          <p:cNvPr id="3" name="İçerik Yer Tutucusu 2">
            <a:extLst>
              <a:ext uri="{FF2B5EF4-FFF2-40B4-BE49-F238E27FC236}">
                <a16:creationId xmlns:a16="http://schemas.microsoft.com/office/drawing/2014/main" xmlns="" id="{163372D8-9289-4580-9803-A6F6D5B99D78}"/>
              </a:ext>
            </a:extLst>
          </p:cNvPr>
          <p:cNvSpPr>
            <a:spLocks noGrp="1"/>
          </p:cNvSpPr>
          <p:nvPr>
            <p:ph idx="1"/>
          </p:nvPr>
        </p:nvSpPr>
        <p:spPr>
          <a:xfrm>
            <a:off x="408373" y="2015732"/>
            <a:ext cx="11398928" cy="4037749"/>
          </a:xfrm>
        </p:spPr>
        <p:txBody>
          <a:bodyPr>
            <a:normAutofit lnSpcReduction="10000"/>
          </a:bodyPr>
          <a:lstStyle/>
          <a:p>
            <a:pPr marL="0" indent="0">
              <a:buNone/>
            </a:pPr>
            <a:r>
              <a:rPr lang="tr-TR" u="sng" dirty="0"/>
              <a:t>Hukuk Kavramı: </a:t>
            </a:r>
            <a:r>
              <a:rPr lang="tr-TR" dirty="0"/>
              <a:t>İnsanların toplum içindeki davranışlarını ve ilişkilerini düzenleyen ve uyulması devlet zoruna bağlanmış kurallar bütünüdür.</a:t>
            </a:r>
          </a:p>
          <a:p>
            <a:pPr marL="971550" lvl="1" indent="-514350">
              <a:buFont typeface="+mj-lt"/>
              <a:buAutoNum type="romanUcPeriod"/>
            </a:pPr>
            <a:r>
              <a:rPr lang="tr-TR" dirty="0"/>
              <a:t>Toplumun, düzeni ve güveni sağlayacak kurallara ihtiyacı vardır. Toplumu oluşturan bireylerin, herkesin bu kurallara uyacağına inanmaları gerekir. Bu sebeple kurallara uymayan kişileri kurallara uymaya zorlayacak bir yaptırım ve bu yaptırımı uygulayacak bir gücün bulunması gerekir.</a:t>
            </a:r>
          </a:p>
          <a:p>
            <a:pPr marL="971550" lvl="1" indent="-514350">
              <a:buFont typeface="+mj-lt"/>
              <a:buAutoNum type="romanUcPeriod"/>
            </a:pPr>
            <a:r>
              <a:rPr lang="tr-TR" dirty="0"/>
              <a:t>Toplumu düzenleyen kurallar</a:t>
            </a:r>
          </a:p>
          <a:p>
            <a:pPr marL="1428750" lvl="2" indent="-514350">
              <a:buFont typeface="+mj-lt"/>
              <a:buAutoNum type="romanUcPeriod"/>
            </a:pPr>
            <a:r>
              <a:rPr lang="tr-TR" dirty="0"/>
              <a:t>Ahlak kuralları: İnsan davranışını iyi-kötü, doğru-yanlış olarak değerlendiren kurallardır.</a:t>
            </a:r>
          </a:p>
          <a:p>
            <a:pPr marL="1428750" lvl="2" indent="-514350">
              <a:buFont typeface="+mj-lt"/>
              <a:buAutoNum type="romanUcPeriod"/>
            </a:pPr>
            <a:r>
              <a:rPr lang="tr-TR" dirty="0"/>
              <a:t>Din kuralları: İnsan ile Yaratan arasındaki ilişkiyi düzenler, maddi yaptırımı yoktur.</a:t>
            </a:r>
          </a:p>
          <a:p>
            <a:pPr marL="1428750" lvl="2" indent="-514350">
              <a:buFont typeface="+mj-lt"/>
              <a:buAutoNum type="romanUcPeriod"/>
            </a:pPr>
            <a:r>
              <a:rPr lang="tr-TR" dirty="0"/>
              <a:t>Görgü kuralları: Toplumsal ve bireysel ilişkilerde uyulması gereken davranış kurallarıdır.</a:t>
            </a:r>
          </a:p>
          <a:p>
            <a:pPr marL="1428750" lvl="2" indent="-514350">
              <a:buFont typeface="+mj-lt"/>
              <a:buAutoNum type="romanUcPeriod"/>
            </a:pPr>
            <a:r>
              <a:rPr lang="tr-TR" dirty="0"/>
              <a:t>Örf ve adet kuralları: Toplumda uzun zamandan beri uygulanan kurallardır.</a:t>
            </a:r>
          </a:p>
          <a:p>
            <a:pPr marL="1428750" lvl="2" indent="-514350">
              <a:buFont typeface="+mj-lt"/>
              <a:buAutoNum type="romanUcPeriod"/>
            </a:pPr>
            <a:r>
              <a:rPr lang="tr-TR" dirty="0"/>
              <a:t>Hukuk kuralları: Toplum içinde, bireylerin kendi aralarındaki ve toplumla olan ilişkilerini düzenleyen, uyulması devlet yaptırımına bağlanmış kurallar bütünüdür.</a:t>
            </a:r>
          </a:p>
        </p:txBody>
      </p:sp>
    </p:spTree>
    <p:extLst>
      <p:ext uri="{BB962C8B-B14F-4D97-AF65-F5344CB8AC3E}">
        <p14:creationId xmlns:p14="http://schemas.microsoft.com/office/powerpoint/2010/main" val="3128535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8EC1535-939B-4FCF-841E-6CF3F552F87B}"/>
              </a:ext>
            </a:extLst>
          </p:cNvPr>
          <p:cNvSpPr>
            <a:spLocks noGrp="1"/>
          </p:cNvSpPr>
          <p:nvPr>
            <p:ph type="title"/>
          </p:nvPr>
        </p:nvSpPr>
        <p:spPr/>
        <p:txBody>
          <a:bodyPr/>
          <a:lstStyle/>
          <a:p>
            <a:r>
              <a:rPr lang="tr-TR" dirty="0"/>
              <a:t>Medeni hukukun anlamı ve konusu</a:t>
            </a:r>
          </a:p>
        </p:txBody>
      </p:sp>
      <p:sp>
        <p:nvSpPr>
          <p:cNvPr id="3" name="İçerik Yer Tutucusu 2">
            <a:extLst>
              <a:ext uri="{FF2B5EF4-FFF2-40B4-BE49-F238E27FC236}">
                <a16:creationId xmlns:a16="http://schemas.microsoft.com/office/drawing/2014/main" xmlns="" id="{E9DE56BF-BA45-484C-BE42-CE90EC15DE27}"/>
              </a:ext>
            </a:extLst>
          </p:cNvPr>
          <p:cNvSpPr>
            <a:spLocks noGrp="1"/>
          </p:cNvSpPr>
          <p:nvPr>
            <p:ph idx="1"/>
          </p:nvPr>
        </p:nvSpPr>
        <p:spPr>
          <a:xfrm>
            <a:off x="550416" y="2015732"/>
            <a:ext cx="11123719" cy="4118738"/>
          </a:xfrm>
        </p:spPr>
        <p:txBody>
          <a:bodyPr>
            <a:normAutofit/>
          </a:bodyPr>
          <a:lstStyle/>
          <a:p>
            <a:pPr marL="0" indent="0">
              <a:buNone/>
            </a:pPr>
            <a:r>
              <a:rPr lang="tr-TR" u="sng" dirty="0"/>
              <a:t>Hukuk kuralları ile diğer kurallar arasındaki ilişki</a:t>
            </a:r>
          </a:p>
          <a:p>
            <a:pPr marL="457200" indent="-457200">
              <a:buFont typeface="+mj-lt"/>
              <a:buAutoNum type="arabicPeriod"/>
            </a:pPr>
            <a:r>
              <a:rPr lang="tr-TR" dirty="0"/>
              <a:t>Din kuralları: Laikleşen hukukun üzerindeki din etkisi sona ermiştir ancak bu, hukukun dini dikkate almadığı anlamına gelmemektedir. Laik hukukta din, sosyal bir olgu olarak ele alınmaktadır.</a:t>
            </a:r>
          </a:p>
          <a:p>
            <a:pPr marL="457200" indent="-457200">
              <a:buFont typeface="+mj-lt"/>
              <a:buAutoNum type="arabicPeriod"/>
            </a:pPr>
            <a:r>
              <a:rPr lang="tr-TR" dirty="0"/>
              <a:t>Ahlak kuralları: Hukuk, birçok ahlak kuralını yaptırıma bağlayarak hukuk kuralı haline getirmiştir. Ancak bazı ahlak kurallarına aykırı düzenlemeler de bulunmaktadır. </a:t>
            </a:r>
          </a:p>
          <a:p>
            <a:pPr marL="457200" indent="-457200">
              <a:buFont typeface="+mj-lt"/>
              <a:buAutoNum type="arabicPeriod"/>
            </a:pPr>
            <a:r>
              <a:rPr lang="tr-TR" dirty="0"/>
              <a:t>Örf ve adet kuralları: Diğer kurallar içinde hukuku en çok etkileyen kurallardır.  Hukuk kuralları, örf ve adet kurallarına göndermede bulunabilir. Hukuk kurallarının yorumunda örf ve adet kuralları yol gösterici olabilir. </a:t>
            </a:r>
          </a:p>
        </p:txBody>
      </p:sp>
    </p:spTree>
    <p:extLst>
      <p:ext uri="{BB962C8B-B14F-4D97-AF65-F5344CB8AC3E}">
        <p14:creationId xmlns:p14="http://schemas.microsoft.com/office/powerpoint/2010/main" val="3848540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9D67482-0F41-4FEB-8702-A31E921CCB59}"/>
              </a:ext>
            </a:extLst>
          </p:cNvPr>
          <p:cNvSpPr>
            <a:spLocks noGrp="1"/>
          </p:cNvSpPr>
          <p:nvPr>
            <p:ph type="title"/>
          </p:nvPr>
        </p:nvSpPr>
        <p:spPr/>
        <p:txBody>
          <a:bodyPr/>
          <a:lstStyle/>
          <a:p>
            <a:r>
              <a:rPr lang="tr-TR" dirty="0"/>
              <a:t>Medeni hukukun anlamı ve konusu</a:t>
            </a:r>
          </a:p>
        </p:txBody>
      </p:sp>
      <p:sp>
        <p:nvSpPr>
          <p:cNvPr id="3" name="İçerik Yer Tutucusu 2">
            <a:extLst>
              <a:ext uri="{FF2B5EF4-FFF2-40B4-BE49-F238E27FC236}">
                <a16:creationId xmlns:a16="http://schemas.microsoft.com/office/drawing/2014/main" xmlns="" id="{29803581-05FD-4B30-A0EF-E9F7395CD63B}"/>
              </a:ext>
            </a:extLst>
          </p:cNvPr>
          <p:cNvSpPr>
            <a:spLocks noGrp="1"/>
          </p:cNvSpPr>
          <p:nvPr>
            <p:ph idx="1"/>
          </p:nvPr>
        </p:nvSpPr>
        <p:spPr>
          <a:xfrm>
            <a:off x="523783" y="2015732"/>
            <a:ext cx="11150353" cy="4037749"/>
          </a:xfrm>
        </p:spPr>
        <p:txBody>
          <a:bodyPr>
            <a:normAutofit fontScale="92500" lnSpcReduction="20000"/>
          </a:bodyPr>
          <a:lstStyle/>
          <a:p>
            <a:pPr marL="0" indent="0">
              <a:buNone/>
            </a:pPr>
            <a:r>
              <a:rPr lang="tr-TR" u="sng" dirty="0"/>
              <a:t>Yaptırım: </a:t>
            </a:r>
            <a:r>
              <a:rPr lang="tr-TR" dirty="0"/>
              <a:t>Hukukun emir ve yasaklarına aykırı davranılması halinde karşılaşılacak olan tepkidir.</a:t>
            </a:r>
          </a:p>
          <a:p>
            <a:pPr marL="0" indent="0">
              <a:buNone/>
            </a:pPr>
            <a:r>
              <a:rPr lang="tr-TR" dirty="0"/>
              <a:t>Yaptırımı uygulama yetkisi zarar görene ait değildir. Bu yetki, kamu gücünü kullanma yetkisine sahip kişi veya kurumlara aittir. </a:t>
            </a:r>
          </a:p>
          <a:p>
            <a:pPr marL="0" indent="0">
              <a:buNone/>
            </a:pPr>
            <a:r>
              <a:rPr lang="tr-TR" u="sng" dirty="0"/>
              <a:t>Yaptırımın türleri: </a:t>
            </a:r>
          </a:p>
          <a:p>
            <a:pPr marL="457200" indent="-457200">
              <a:buFont typeface="+mj-lt"/>
              <a:buAutoNum type="arabicPeriod"/>
            </a:pPr>
            <a:r>
              <a:rPr lang="tr-TR" dirty="0"/>
              <a:t>Ceza: Kanunlarda suç olarak öngörülmüş olan bir hukuk kuralının ihlal edilmesinin yaptırımıdır.</a:t>
            </a:r>
          </a:p>
          <a:p>
            <a:pPr marL="457200" indent="-457200">
              <a:buFont typeface="+mj-lt"/>
              <a:buAutoNum type="arabicPeriod"/>
            </a:pPr>
            <a:r>
              <a:rPr lang="tr-TR" dirty="0"/>
              <a:t>Tazminat: Hukuk kuralının ihlali sonucunda başkasına verilmiş olan zararın karşılanmasıdır.</a:t>
            </a:r>
          </a:p>
          <a:p>
            <a:pPr marL="457200" indent="-457200">
              <a:buFont typeface="+mj-lt"/>
              <a:buAutoNum type="arabicPeriod"/>
            </a:pPr>
            <a:r>
              <a:rPr lang="tr-TR" dirty="0"/>
              <a:t>Geçersizlik: Bir işlemin, hukuk kurallarının belirlediği şartlara uygun yapılmaması halinde, o işlemin istenen sonucu doğurmamasıdır.</a:t>
            </a:r>
          </a:p>
          <a:p>
            <a:pPr marL="457200" indent="-457200">
              <a:buFont typeface="+mj-lt"/>
              <a:buAutoNum type="arabicPeriod"/>
            </a:pPr>
            <a:r>
              <a:rPr lang="tr-TR" dirty="0"/>
              <a:t>Cebri icra: Borcunu yerine getirmeyen borçlunun devlet gücü aracılığıyla borcunu yerine getirmeye zorlanmasıdır. </a:t>
            </a:r>
          </a:p>
        </p:txBody>
      </p:sp>
    </p:spTree>
    <p:extLst>
      <p:ext uri="{BB962C8B-B14F-4D97-AF65-F5344CB8AC3E}">
        <p14:creationId xmlns:p14="http://schemas.microsoft.com/office/powerpoint/2010/main" val="961575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6479EAC-C509-4162-9F4B-585A6E78AC54}"/>
              </a:ext>
            </a:extLst>
          </p:cNvPr>
          <p:cNvSpPr>
            <a:spLocks noGrp="1"/>
          </p:cNvSpPr>
          <p:nvPr>
            <p:ph type="title"/>
          </p:nvPr>
        </p:nvSpPr>
        <p:spPr/>
        <p:txBody>
          <a:bodyPr/>
          <a:lstStyle/>
          <a:p>
            <a:r>
              <a:rPr lang="tr-TR" dirty="0"/>
              <a:t>Medeni hukukun anlamı ve konusu</a:t>
            </a:r>
          </a:p>
        </p:txBody>
      </p:sp>
      <p:sp>
        <p:nvSpPr>
          <p:cNvPr id="3" name="İçerik Yer Tutucusu 2">
            <a:extLst>
              <a:ext uri="{FF2B5EF4-FFF2-40B4-BE49-F238E27FC236}">
                <a16:creationId xmlns:a16="http://schemas.microsoft.com/office/drawing/2014/main" xmlns="" id="{196E3D3B-9E00-4A2D-82C7-0BF1EB72FB5C}"/>
              </a:ext>
            </a:extLst>
          </p:cNvPr>
          <p:cNvSpPr>
            <a:spLocks noGrp="1"/>
          </p:cNvSpPr>
          <p:nvPr>
            <p:ph idx="1"/>
          </p:nvPr>
        </p:nvSpPr>
        <p:spPr/>
        <p:txBody>
          <a:bodyPr/>
          <a:lstStyle/>
          <a:p>
            <a:pPr marL="0" indent="0">
              <a:buNone/>
            </a:pPr>
            <a:r>
              <a:rPr lang="tr-TR" u="sng" dirty="0"/>
              <a:t>Kamu Hukuku – Özel Hukuk Ayrımı</a:t>
            </a:r>
          </a:p>
          <a:p>
            <a:pPr marL="457200" lvl="1" indent="0">
              <a:buNone/>
            </a:pPr>
            <a:r>
              <a:rPr lang="tr-TR" dirty="0"/>
              <a:t>Kamu hukuku grubu:  Anayasa hukuku, idare hukuku, ceza hukuku, ceza usul hukuku, mali hukuk, devletler hukuku</a:t>
            </a:r>
          </a:p>
          <a:p>
            <a:pPr marL="457200" lvl="1" indent="0">
              <a:buNone/>
            </a:pPr>
            <a:r>
              <a:rPr lang="tr-TR" dirty="0"/>
              <a:t>Özel hukuk grubu: Medeni hukuk, ticaret hukuku, milletlerarası özel hukuk, deniz hukuku</a:t>
            </a:r>
          </a:p>
          <a:p>
            <a:pPr marL="457200" lvl="1" indent="0">
              <a:buNone/>
            </a:pPr>
            <a:r>
              <a:rPr lang="tr-TR" dirty="0"/>
              <a:t>Karma grup: iş hukuku, medeni usul hukuku, icra ve iflas hukuku, toprak hukuku</a:t>
            </a:r>
          </a:p>
          <a:p>
            <a:pPr marL="0" indent="0">
              <a:buNone/>
            </a:pPr>
            <a:endParaRPr lang="tr-TR" dirty="0"/>
          </a:p>
        </p:txBody>
      </p:sp>
    </p:spTree>
    <p:extLst>
      <p:ext uri="{BB962C8B-B14F-4D97-AF65-F5344CB8AC3E}">
        <p14:creationId xmlns:p14="http://schemas.microsoft.com/office/powerpoint/2010/main" val="2292539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E2CA0F5-EA49-419F-9EBE-BE9E2ACDA9A5}"/>
              </a:ext>
            </a:extLst>
          </p:cNvPr>
          <p:cNvSpPr>
            <a:spLocks noGrp="1"/>
          </p:cNvSpPr>
          <p:nvPr>
            <p:ph type="title"/>
          </p:nvPr>
        </p:nvSpPr>
        <p:spPr/>
        <p:txBody>
          <a:bodyPr/>
          <a:lstStyle/>
          <a:p>
            <a:r>
              <a:rPr lang="tr-TR" dirty="0"/>
              <a:t>Medeni hukukun anlamı ve konusu</a:t>
            </a:r>
          </a:p>
        </p:txBody>
      </p:sp>
      <p:sp>
        <p:nvSpPr>
          <p:cNvPr id="3" name="İçerik Yer Tutucusu 2">
            <a:extLst>
              <a:ext uri="{FF2B5EF4-FFF2-40B4-BE49-F238E27FC236}">
                <a16:creationId xmlns:a16="http://schemas.microsoft.com/office/drawing/2014/main" xmlns="" id="{53D82B3E-1351-4B76-89D5-38A62874B0D3}"/>
              </a:ext>
            </a:extLst>
          </p:cNvPr>
          <p:cNvSpPr>
            <a:spLocks noGrp="1"/>
          </p:cNvSpPr>
          <p:nvPr>
            <p:ph idx="1"/>
          </p:nvPr>
        </p:nvSpPr>
        <p:spPr>
          <a:xfrm>
            <a:off x="550416" y="2015732"/>
            <a:ext cx="11132597" cy="3450613"/>
          </a:xfrm>
        </p:spPr>
        <p:txBody>
          <a:bodyPr>
            <a:normAutofit fontScale="92500" lnSpcReduction="10000"/>
          </a:bodyPr>
          <a:lstStyle/>
          <a:p>
            <a:pPr marL="0" indent="0">
              <a:buNone/>
            </a:pPr>
            <a:r>
              <a:rPr lang="tr-TR" dirty="0"/>
              <a:t>Medeni Hukukun Anlamı: Bir ülkedeki vatandaşların kişisel durumlarını, ailevi ilişkilerini, mallar üzerindeki hak ve yetkilerini, diğer şahıslarla olan borç ilişkilerini, ölümlerinden sonra malvarlığında yer alan hak ve borçların akıbetini düzenleyen kuralların oluşturduğu hukuk dalıdır.</a:t>
            </a:r>
          </a:p>
          <a:p>
            <a:pPr marL="0" indent="0">
              <a:buNone/>
            </a:pPr>
            <a:r>
              <a:rPr lang="tr-TR" dirty="0"/>
              <a:t>Medeni Hukukun Konusu: </a:t>
            </a:r>
          </a:p>
          <a:p>
            <a:pPr lvl="1"/>
            <a:r>
              <a:rPr lang="tr-TR" dirty="0"/>
              <a:t>Kişiler Hukuku</a:t>
            </a:r>
          </a:p>
          <a:p>
            <a:pPr lvl="1"/>
            <a:r>
              <a:rPr lang="tr-TR" dirty="0"/>
              <a:t>Aile Hukuku</a:t>
            </a:r>
          </a:p>
          <a:p>
            <a:pPr lvl="1"/>
            <a:r>
              <a:rPr lang="tr-TR" dirty="0"/>
              <a:t>Borçlar Hukuku</a:t>
            </a:r>
          </a:p>
          <a:p>
            <a:pPr lvl="1"/>
            <a:r>
              <a:rPr lang="tr-TR" dirty="0"/>
              <a:t>Eşya Hukuku</a:t>
            </a:r>
          </a:p>
          <a:p>
            <a:pPr lvl="1"/>
            <a:r>
              <a:rPr lang="tr-TR" dirty="0"/>
              <a:t>Miras Hukuku</a:t>
            </a:r>
          </a:p>
          <a:p>
            <a:pPr marL="0" indent="0">
              <a:buNone/>
            </a:pPr>
            <a:endParaRPr lang="tr-TR" dirty="0"/>
          </a:p>
        </p:txBody>
      </p:sp>
    </p:spTree>
    <p:extLst>
      <p:ext uri="{BB962C8B-B14F-4D97-AF65-F5344CB8AC3E}">
        <p14:creationId xmlns:p14="http://schemas.microsoft.com/office/powerpoint/2010/main" val="2465172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CA34E2D-BD31-484C-935D-998187066790}"/>
              </a:ext>
            </a:extLst>
          </p:cNvPr>
          <p:cNvSpPr>
            <a:spLocks noGrp="1"/>
          </p:cNvSpPr>
          <p:nvPr>
            <p:ph type="title"/>
          </p:nvPr>
        </p:nvSpPr>
        <p:spPr/>
        <p:txBody>
          <a:bodyPr>
            <a:normAutofit/>
          </a:bodyPr>
          <a:lstStyle/>
          <a:p>
            <a:r>
              <a:rPr lang="tr-TR" dirty="0"/>
              <a:t>MEDENİ HUKUKUN DÜZENLENİŞ TARZI BAKIMINDAN ÇEŞİTLİ SİSTEMLER</a:t>
            </a:r>
          </a:p>
        </p:txBody>
      </p:sp>
      <p:sp>
        <p:nvSpPr>
          <p:cNvPr id="3" name="İçerik Yer Tutucusu 2">
            <a:extLst>
              <a:ext uri="{FF2B5EF4-FFF2-40B4-BE49-F238E27FC236}">
                <a16:creationId xmlns:a16="http://schemas.microsoft.com/office/drawing/2014/main" xmlns="" id="{4D6EDCEE-F41D-4D79-88FB-701F95BB1E35}"/>
              </a:ext>
            </a:extLst>
          </p:cNvPr>
          <p:cNvSpPr>
            <a:spLocks noGrp="1"/>
          </p:cNvSpPr>
          <p:nvPr>
            <p:ph idx="1"/>
          </p:nvPr>
        </p:nvSpPr>
        <p:spPr>
          <a:xfrm>
            <a:off x="461639" y="2015732"/>
            <a:ext cx="11292396" cy="4037749"/>
          </a:xfrm>
        </p:spPr>
        <p:txBody>
          <a:bodyPr>
            <a:normAutofit/>
          </a:bodyPr>
          <a:lstStyle/>
          <a:p>
            <a:pPr marL="514350" indent="-514350">
              <a:buFont typeface="+mj-lt"/>
              <a:buAutoNum type="romanUcPeriod"/>
            </a:pPr>
            <a:r>
              <a:rPr lang="tr-TR" dirty="0"/>
              <a:t>Roma – Cermen Sistemi</a:t>
            </a:r>
          </a:p>
          <a:p>
            <a:pPr marL="457200" lvl="1" indent="0">
              <a:buNone/>
            </a:pPr>
            <a:r>
              <a:rPr lang="tr-TR" dirty="0"/>
              <a:t>Almanya, Fransa ve İsviçre</a:t>
            </a:r>
          </a:p>
          <a:p>
            <a:pPr marL="457200" lvl="1" indent="0">
              <a:buNone/>
            </a:pPr>
            <a:r>
              <a:rPr lang="tr-TR" dirty="0"/>
              <a:t>Romalıların geliştirdiği medeni hukuk, M.S. 6. yy.’ de Bizans İmparatoru Justinianus zamanında Corpus Juris Civilis adı altında derlendi.</a:t>
            </a:r>
          </a:p>
          <a:p>
            <a:pPr marL="457200" lvl="1" indent="0">
              <a:buNone/>
            </a:pPr>
            <a:r>
              <a:rPr lang="tr-TR" dirty="0"/>
              <a:t>15 ve 16. yy.’ de, Almanya’ da, temelinde Cermen Hukuku bulunan dağınık haldeki kurallar, büyük ölçüde Roma Hukukunun etkisi altında kaldı. Bu durum 01.01.1900’ de Alman Medeni Kanununun yürürlüğe girmesine kadar sürdü. Bu kanun ise, her iki sistemin de izlerini taşımaktadır.</a:t>
            </a:r>
          </a:p>
          <a:p>
            <a:pPr marL="514350" indent="-514350">
              <a:buFont typeface="+mj-lt"/>
              <a:buAutoNum type="romanUcPeriod"/>
            </a:pPr>
            <a:r>
              <a:rPr lang="tr-TR" dirty="0"/>
              <a:t>İslam Hukuku Sistemi</a:t>
            </a:r>
          </a:p>
          <a:p>
            <a:pPr marL="457200" lvl="1" indent="0">
              <a:buNone/>
            </a:pPr>
            <a:r>
              <a:rPr lang="tr-TR" dirty="0"/>
              <a:t>Dini esaslara dayanır. </a:t>
            </a:r>
          </a:p>
          <a:p>
            <a:pPr marL="457200" lvl="1" indent="0">
              <a:buNone/>
            </a:pPr>
            <a:r>
              <a:rPr lang="tr-TR" dirty="0"/>
              <a:t>Temel kaynağı Kur’an’ dır. Sonra sırasıyla hadis, icma ve kıyas gelir.</a:t>
            </a:r>
          </a:p>
        </p:txBody>
      </p:sp>
    </p:spTree>
    <p:extLst>
      <p:ext uri="{BB962C8B-B14F-4D97-AF65-F5344CB8AC3E}">
        <p14:creationId xmlns:p14="http://schemas.microsoft.com/office/powerpoint/2010/main" val="2631147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D68AE4A-4C03-4E99-B91B-BB5C6B8108D8}"/>
              </a:ext>
            </a:extLst>
          </p:cNvPr>
          <p:cNvSpPr>
            <a:spLocks noGrp="1"/>
          </p:cNvSpPr>
          <p:nvPr>
            <p:ph type="title"/>
          </p:nvPr>
        </p:nvSpPr>
        <p:spPr/>
        <p:txBody>
          <a:bodyPr/>
          <a:lstStyle/>
          <a:p>
            <a:r>
              <a:rPr lang="tr-TR" dirty="0"/>
              <a:t>MEDENİ HUKUKUN DÜZENLENİŞ TARZI BAKIMINDAN ÇEŞİTLİ SİSTEMLER</a:t>
            </a:r>
          </a:p>
        </p:txBody>
      </p:sp>
      <p:sp>
        <p:nvSpPr>
          <p:cNvPr id="3" name="İçerik Yer Tutucusu 2">
            <a:extLst>
              <a:ext uri="{FF2B5EF4-FFF2-40B4-BE49-F238E27FC236}">
                <a16:creationId xmlns:a16="http://schemas.microsoft.com/office/drawing/2014/main" xmlns="" id="{BB3E6199-0216-406F-8274-92C30094F7B0}"/>
              </a:ext>
            </a:extLst>
          </p:cNvPr>
          <p:cNvSpPr>
            <a:spLocks noGrp="1"/>
          </p:cNvSpPr>
          <p:nvPr>
            <p:ph idx="1"/>
          </p:nvPr>
        </p:nvSpPr>
        <p:spPr>
          <a:xfrm>
            <a:off x="506027" y="2015732"/>
            <a:ext cx="11168109" cy="4136493"/>
          </a:xfrm>
        </p:spPr>
        <p:txBody>
          <a:bodyPr/>
          <a:lstStyle/>
          <a:p>
            <a:pPr marL="514350" indent="-514350">
              <a:buFont typeface="+mj-lt"/>
              <a:buAutoNum type="romanUcPeriod" startAt="3"/>
            </a:pPr>
            <a:r>
              <a:rPr lang="tr-TR" dirty="0"/>
              <a:t>İngiliz Hukuk Sistemi </a:t>
            </a:r>
          </a:p>
          <a:p>
            <a:pPr marL="457200" lvl="1" indent="0">
              <a:buNone/>
            </a:pPr>
            <a:r>
              <a:rPr lang="tr-TR" dirty="0"/>
              <a:t>Roma hukukunun etkisinden uzaktır.</a:t>
            </a:r>
          </a:p>
          <a:p>
            <a:pPr marL="457200" lvl="1" indent="0">
              <a:buNone/>
            </a:pPr>
            <a:r>
              <a:rPr lang="tr-TR" dirty="0"/>
              <a:t>Mahkemelerin yüzyıllar içinde verdikleri kararlardan çıkarılan ilkelerin yerleşmesiyle oluşmuştur.</a:t>
            </a:r>
          </a:p>
          <a:p>
            <a:pPr marL="457200" lvl="1" indent="0">
              <a:buNone/>
            </a:pPr>
            <a:r>
              <a:rPr lang="tr-TR" dirty="0"/>
              <a:t>20. yy.’ de medeni hukukun büyük kısmı çeşitli kanunlarla düzenlenmiştir.</a:t>
            </a:r>
          </a:p>
          <a:p>
            <a:pPr marL="514350" indent="-514350">
              <a:buFont typeface="+mj-lt"/>
              <a:buAutoNum type="romanUcPeriod" startAt="3"/>
            </a:pPr>
            <a:r>
              <a:rPr lang="tr-TR" dirty="0"/>
              <a:t>Sosyalist Hukuk Sistemi</a:t>
            </a:r>
          </a:p>
          <a:p>
            <a:pPr marL="457200" lvl="1" indent="0">
              <a:buNone/>
            </a:pPr>
            <a:r>
              <a:rPr lang="tr-TR" dirty="0"/>
              <a:t>Hukuk, Marksist-Leninist felsefeye dayanır.</a:t>
            </a:r>
          </a:p>
          <a:p>
            <a:pPr marL="457200" lvl="1" indent="0">
              <a:buNone/>
            </a:pPr>
            <a:r>
              <a:rPr lang="tr-TR" dirty="0"/>
              <a:t>Üretim araçları üzerindeki özel mülkiyet reddedilmektedir.</a:t>
            </a:r>
          </a:p>
          <a:p>
            <a:pPr marL="457200" lvl="1" indent="0">
              <a:buNone/>
            </a:pPr>
            <a:endParaRPr lang="tr-TR" dirty="0"/>
          </a:p>
          <a:p>
            <a:pPr marL="0" indent="0">
              <a:buNone/>
            </a:pPr>
            <a:endParaRPr lang="tr-TR" dirty="0"/>
          </a:p>
        </p:txBody>
      </p:sp>
    </p:spTree>
    <p:extLst>
      <p:ext uri="{BB962C8B-B14F-4D97-AF65-F5344CB8AC3E}">
        <p14:creationId xmlns:p14="http://schemas.microsoft.com/office/powerpoint/2010/main" val="3914975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A7F805E-3FA0-400A-AB83-560AAAC0F711}"/>
              </a:ext>
            </a:extLst>
          </p:cNvPr>
          <p:cNvSpPr>
            <a:spLocks noGrp="1"/>
          </p:cNvSpPr>
          <p:nvPr>
            <p:ph type="title"/>
          </p:nvPr>
        </p:nvSpPr>
        <p:spPr/>
        <p:txBody>
          <a:bodyPr>
            <a:normAutofit fontScale="90000"/>
          </a:bodyPr>
          <a:lstStyle/>
          <a:p>
            <a:r>
              <a:rPr lang="tr-TR" dirty="0"/>
              <a:t>BULUNDUĞUMUZ GRUPTA KANUNLAŞTIRMA HAREKETİ VE İSVİÇRE MEDENİ KANUNUNUN YAPILIŞI</a:t>
            </a:r>
          </a:p>
        </p:txBody>
      </p:sp>
      <p:sp>
        <p:nvSpPr>
          <p:cNvPr id="3" name="İçerik Yer Tutucusu 2">
            <a:extLst>
              <a:ext uri="{FF2B5EF4-FFF2-40B4-BE49-F238E27FC236}">
                <a16:creationId xmlns:a16="http://schemas.microsoft.com/office/drawing/2014/main" xmlns="" id="{13EF5B3C-C667-4EDE-A39E-590821904F07}"/>
              </a:ext>
            </a:extLst>
          </p:cNvPr>
          <p:cNvSpPr>
            <a:spLocks noGrp="1"/>
          </p:cNvSpPr>
          <p:nvPr>
            <p:ph idx="1"/>
          </p:nvPr>
        </p:nvSpPr>
        <p:spPr>
          <a:xfrm>
            <a:off x="452761" y="2015732"/>
            <a:ext cx="11194742" cy="4037749"/>
          </a:xfrm>
        </p:spPr>
        <p:txBody>
          <a:bodyPr numCol="1">
            <a:normAutofit/>
          </a:bodyPr>
          <a:lstStyle/>
          <a:p>
            <a:pPr marL="457200" indent="-457200">
              <a:buFont typeface="+mj-lt"/>
              <a:buAutoNum type="arabicPeriod"/>
            </a:pPr>
            <a:r>
              <a:rPr lang="tr-TR" dirty="0"/>
              <a:t>1794 Prusya Genel Kanunu: 1794’ te yürürlüğe girmiştir, 17.000 maddeden oluşur. Anayasa, idare, ceza ve kilise hukukunu da içerir. Tabii hukuk anlayışıyla, </a:t>
            </a:r>
            <a:r>
              <a:rPr lang="tr-TR" dirty="0" err="1"/>
              <a:t>kazuistik</a:t>
            </a:r>
            <a:r>
              <a:rPr lang="tr-TR" dirty="0"/>
              <a:t> </a:t>
            </a:r>
            <a:r>
              <a:rPr lang="tr-TR" dirty="0" err="1"/>
              <a:t>metodla</a:t>
            </a:r>
            <a:r>
              <a:rPr lang="tr-TR" dirty="0"/>
              <a:t> hazırlanmıştır.</a:t>
            </a:r>
          </a:p>
          <a:p>
            <a:pPr marL="457200" indent="-457200">
              <a:buFont typeface="+mj-lt"/>
              <a:buAutoNum type="arabicPeriod"/>
            </a:pPr>
            <a:r>
              <a:rPr lang="tr-TR" dirty="0"/>
              <a:t>1840 Fransız Medeni Kanunu: 1804’ te yürürlüğe girmiştir. Fransız Devriminin prensiplerine bağlı kalınarak hazırlanmıştır.</a:t>
            </a:r>
          </a:p>
          <a:p>
            <a:pPr marL="457200" indent="-457200">
              <a:buFont typeface="+mj-lt"/>
              <a:buAutoNum type="arabicPeriod"/>
            </a:pPr>
            <a:r>
              <a:rPr lang="tr-TR" dirty="0"/>
              <a:t>1811 Avusturya Medeni Kanunu: 1811’ de yürürlüğe girmiştir. Kanunda hüküm bulunmaması halinde çözümün tabii hukukta aranacağını öngörmesi en büyük özelliğidir.</a:t>
            </a:r>
          </a:p>
          <a:p>
            <a:pPr marL="457200" indent="-457200">
              <a:buFont typeface="+mj-lt"/>
              <a:buAutoNum type="arabicPeriod"/>
            </a:pPr>
            <a:r>
              <a:rPr lang="tr-TR" dirty="0"/>
              <a:t>1900 Alman Medeni Kanunu: 1900’ de yürürlüğe girmiştir.</a:t>
            </a:r>
          </a:p>
          <a:p>
            <a:pPr marL="457200" indent="-457200">
              <a:buFont typeface="+mj-lt"/>
              <a:buAutoNum type="arabicPeriod"/>
            </a:pPr>
            <a:r>
              <a:rPr lang="tr-TR" dirty="0"/>
              <a:t>1942 İtalyan Medeni Kanunu</a:t>
            </a:r>
          </a:p>
          <a:p>
            <a:pPr marL="457200" indent="-457200">
              <a:buFont typeface="+mj-lt"/>
              <a:buAutoNum type="arabicPeriod"/>
            </a:pPr>
            <a:endParaRPr lang="tr-TR" dirty="0"/>
          </a:p>
        </p:txBody>
      </p:sp>
    </p:spTree>
    <p:extLst>
      <p:ext uri="{BB962C8B-B14F-4D97-AF65-F5344CB8AC3E}">
        <p14:creationId xmlns:p14="http://schemas.microsoft.com/office/powerpoint/2010/main" val="3025807156"/>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4E0DE5F-D7EC-48EA-8C5C-F10C5024E2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AD4F84-3A0F-4091-A372-E4CE89E656F3}">
  <ds:schemaRefs>
    <ds:schemaRef ds:uri="http://schemas.microsoft.com/sharepoint/v3/contenttype/forms"/>
  </ds:schemaRefs>
</ds:datastoreItem>
</file>

<file path=customXml/itemProps3.xml><?xml version="1.0" encoding="utf-8"?>
<ds:datastoreItem xmlns:ds="http://schemas.openxmlformats.org/officeDocument/2006/customXml" ds:itemID="{ECC78DE6-8397-4DA4-97CF-20518D2E72C5}">
  <ds:schemaRefs>
    <ds:schemaRef ds:uri="http://purl.org/dc/terms/"/>
    <ds:schemaRef ds:uri="560ef61b-03e2-46a8-aeae-79f8a710d1e9"/>
    <ds:schemaRef ds:uri="http://schemas.microsoft.com/office/infopath/2007/PartnerControls"/>
    <ds:schemaRef ds:uri="http://schemas.openxmlformats.org/package/2006/metadata/core-properties"/>
    <ds:schemaRef ds:uri="http://schemas.microsoft.com/office/2006/documentManagement/types"/>
    <ds:schemaRef ds:uri="http://purl.org/dc/elements/1.1/"/>
    <ds:schemaRef ds:uri="http://purl.org/dc/dcmitype/"/>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Galeri</Template>
  <TotalTime>28</TotalTime>
  <Words>836</Words>
  <Application>Microsoft Macintosh PowerPoint</Application>
  <PresentationFormat>Custom</PresentationFormat>
  <Paragraphs>70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Galeri</vt:lpstr>
      <vt:lpstr>Medeni hukuk</vt:lpstr>
      <vt:lpstr>Medeni hukukun anlamı ve konusu</vt:lpstr>
      <vt:lpstr>Medeni hukukun anlamı ve konusu</vt:lpstr>
      <vt:lpstr>Medeni hukukun anlamı ve konusu</vt:lpstr>
      <vt:lpstr>Medeni hukukun anlamı ve konusu</vt:lpstr>
      <vt:lpstr>Medeni hukukun anlamı ve konusu</vt:lpstr>
      <vt:lpstr>MEDENİ HUKUKUN DÜZENLENİŞ TARZI BAKIMINDAN ÇEŞİTLİ SİSTEMLER</vt:lpstr>
      <vt:lpstr>MEDENİ HUKUKUN DÜZENLENİŞ TARZI BAKIMINDAN ÇEŞİTLİ SİSTEMLER</vt:lpstr>
      <vt:lpstr>BULUNDUĞUMUZ GRUPTA KANUNLAŞTIRMA HAREKETİ VE İSVİÇRE MEDENİ KANUNUNUN YAPILIŞI</vt:lpstr>
      <vt:lpstr>BULUNDUĞUMUZ GRUPTA KANUNLAŞTIRMA HAREKETİ VE İSVİÇRE MEDENİ KANUNUNUN YAPILIŞI</vt:lpstr>
      <vt:lpstr>TÜRKİYEDE MEDENİ HUKUK ALANINDA KANUNLAŞTIRMA HAREKETLERİ VE MEDENİ KANUN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hukukun anlamı ve konusu</dc:title>
  <dc:creator>Hilal Nur Gözüküçük</dc:creator>
  <cp:lastModifiedBy>safak parlak boru</cp:lastModifiedBy>
  <cp:revision>6</cp:revision>
  <dcterms:created xsi:type="dcterms:W3CDTF">2020-05-03T23:20:54Z</dcterms:created>
  <dcterms:modified xsi:type="dcterms:W3CDTF">2020-06-22T12:28:57Z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