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1" r:id="rId5"/>
    <p:sldId id="259" r:id="rId6"/>
    <p:sldId id="260"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5"/>
    <p:restoredTop sz="94655"/>
  </p:normalViewPr>
  <p:slideViewPr>
    <p:cSldViewPr snapToGrid="0" snapToObjects="1">
      <p:cViewPr varScale="1">
        <p:scale>
          <a:sx n="166" d="100"/>
          <a:sy n="166" d="100"/>
        </p:scale>
        <p:origin x="192"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AE65D93-B067-DF46-B2D3-AE71A1D1B5C5}"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EF9284F2-A62F-424E-B0AE-7A34542D5E1D}" type="datetimeFigureOut">
              <a:rPr lang="tr-TR" smtClean="0"/>
              <a:t>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E65D93-B067-DF46-B2D3-AE71A1D1B5C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EF9284F2-A62F-424E-B0AE-7A34542D5E1D}" type="datetimeFigureOut">
              <a:rPr lang="tr-TR" smtClean="0"/>
              <a:t>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65D93-B067-DF46-B2D3-AE71A1D1B5C5}"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9284F2-A62F-424E-B0AE-7A34542D5E1D}" type="datetimeFigureOut">
              <a:rPr lang="tr-TR" smtClean="0"/>
              <a:t>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E65D93-B067-DF46-B2D3-AE71A1D1B5C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9284F2-A62F-424E-B0AE-7A34542D5E1D}" type="datetimeFigureOut">
              <a:rPr lang="tr-TR" smtClean="0"/>
              <a:t>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AE65D93-B067-DF46-B2D3-AE71A1D1B5C5}"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EF9284F2-A62F-424E-B0AE-7A34542D5E1D}" type="datetimeFigureOut">
              <a:rPr lang="tr-TR" smtClean="0"/>
              <a:t>6.02.2018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AE65D93-B067-DF46-B2D3-AE71A1D1B5C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284F2-A62F-424E-B0AE-7A34542D5E1D}" type="datetimeFigureOut">
              <a:rPr lang="tr-TR" smtClean="0"/>
              <a:t>6.02.2018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AE65D93-B067-DF46-B2D3-AE71A1D1B5C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EF9284F2-A62F-424E-B0AE-7A34542D5E1D}" type="datetimeFigureOut">
              <a:rPr lang="tr-TR" smtClean="0"/>
              <a:t>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E65D93-B067-DF46-B2D3-AE71A1D1B5C5}"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EF9284F2-A62F-424E-B0AE-7A34542D5E1D}" type="datetimeFigureOut">
              <a:rPr lang="tr-TR" smtClean="0"/>
              <a:t>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E65D93-B067-DF46-B2D3-AE71A1D1B5C5}"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9284F2-A62F-424E-B0AE-7A34542D5E1D}" type="datetimeFigureOut">
              <a:rPr lang="tr-TR" smtClean="0"/>
              <a:t>6.02.2018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E65D93-B067-DF46-B2D3-AE71A1D1B5C5}" type="slidenum">
              <a:rPr lang="tr-TR" smtClean="0"/>
              <a:t>‹#›</a:t>
            </a:fld>
            <a:endParaRPr lang="tr-TR"/>
          </a:p>
        </p:txBody>
      </p:sp>
    </p:spTree>
    <p:extLst>
      <p:ext uri="{BB962C8B-B14F-4D97-AF65-F5344CB8AC3E}">
        <p14:creationId xmlns:p14="http://schemas.microsoft.com/office/powerpoint/2010/main" val="1446088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Toplu iş hukuku</a:t>
            </a:r>
            <a:endParaRPr lang="tr-TR" dirty="0"/>
          </a:p>
        </p:txBody>
      </p:sp>
      <p:sp>
        <p:nvSpPr>
          <p:cNvPr id="3" name="Alt Konu Başlığı 2"/>
          <p:cNvSpPr>
            <a:spLocks noGrp="1"/>
          </p:cNvSpPr>
          <p:nvPr>
            <p:ph type="subTitle" idx="1"/>
          </p:nvPr>
        </p:nvSpPr>
        <p:spPr/>
        <p:txBody>
          <a:bodyPr/>
          <a:lstStyle/>
          <a:p>
            <a:r>
              <a:rPr lang="tr-TR" dirty="0" smtClean="0"/>
              <a:t>Hafta 1</a:t>
            </a:r>
            <a:endParaRPr lang="tr-TR" dirty="0"/>
          </a:p>
        </p:txBody>
      </p:sp>
    </p:spTree>
    <p:extLst>
      <p:ext uri="{BB962C8B-B14F-4D97-AF65-F5344CB8AC3E}">
        <p14:creationId xmlns:p14="http://schemas.microsoft.com/office/powerpoint/2010/main" val="23220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Sendika </a:t>
            </a:r>
            <a:r>
              <a:rPr lang="tr-TR" dirty="0" smtClean="0"/>
              <a:t>Kavramı</a:t>
            </a:r>
            <a:endParaRPr lang="tr-TR" dirty="0"/>
          </a:p>
        </p:txBody>
      </p:sp>
      <p:sp>
        <p:nvSpPr>
          <p:cNvPr id="3" name="İçerik Yer Tutucusu 2"/>
          <p:cNvSpPr>
            <a:spLocks noGrp="1"/>
          </p:cNvSpPr>
          <p:nvPr>
            <p:ph idx="1"/>
          </p:nvPr>
        </p:nvSpPr>
        <p:spPr/>
        <p:txBody>
          <a:bodyPr>
            <a:normAutofit/>
          </a:bodyPr>
          <a:lstStyle/>
          <a:p>
            <a:r>
              <a:rPr lang="tr-TR" sz="4000" dirty="0" smtClean="0"/>
              <a:t>Çalışanların hak ve menfaatlerini korumak ve geliştirmek amacıyla kurdukları teşekküllerdir. </a:t>
            </a:r>
          </a:p>
        </p:txBody>
      </p:sp>
    </p:spTree>
    <p:extLst>
      <p:ext uri="{BB962C8B-B14F-4D97-AF65-F5344CB8AC3E}">
        <p14:creationId xmlns:p14="http://schemas.microsoft.com/office/powerpoint/2010/main" val="13401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Sendikalar Hukukunun Kaynakları </a:t>
            </a:r>
            <a:endParaRPr lang="tr-TR" dirty="0"/>
          </a:p>
        </p:txBody>
      </p:sp>
      <p:sp>
        <p:nvSpPr>
          <p:cNvPr id="3" name="İçerik Yer Tutucusu 2"/>
          <p:cNvSpPr>
            <a:spLocks noGrp="1"/>
          </p:cNvSpPr>
          <p:nvPr>
            <p:ph idx="1"/>
          </p:nvPr>
        </p:nvSpPr>
        <p:spPr/>
        <p:txBody>
          <a:bodyPr>
            <a:normAutofit lnSpcReduction="10000"/>
          </a:bodyPr>
          <a:lstStyle/>
          <a:p>
            <a:r>
              <a:rPr lang="tr-TR" dirty="0" smtClean="0"/>
              <a:t>Uluslararası kaynakları</a:t>
            </a:r>
          </a:p>
          <a:p>
            <a:pPr lvl="1"/>
            <a:endParaRPr lang="tr-TR" dirty="0" smtClean="0"/>
          </a:p>
          <a:p>
            <a:pPr lvl="1"/>
            <a:r>
              <a:rPr lang="tr-TR" dirty="0" smtClean="0"/>
              <a:t>İHEB 23.MADDE</a:t>
            </a:r>
          </a:p>
          <a:p>
            <a:pPr lvl="1"/>
            <a:r>
              <a:rPr lang="tr-TR" dirty="0" smtClean="0"/>
              <a:t>AVRUPA SOSYAL ŞARTI 5.MADDE</a:t>
            </a:r>
          </a:p>
          <a:p>
            <a:pPr lvl="1"/>
            <a:r>
              <a:rPr lang="tr-TR" dirty="0" smtClean="0"/>
              <a:t>ILO C87</a:t>
            </a:r>
          </a:p>
          <a:p>
            <a:pPr lvl="1"/>
            <a:r>
              <a:rPr lang="tr-TR" dirty="0" smtClean="0"/>
              <a:t>ILO C98</a:t>
            </a:r>
          </a:p>
          <a:p>
            <a:pPr lvl="1"/>
            <a:r>
              <a:rPr lang="tr-TR" dirty="0" smtClean="0"/>
              <a:t>ILO C151</a:t>
            </a:r>
          </a:p>
          <a:p>
            <a:pPr lvl="1"/>
            <a:r>
              <a:rPr lang="tr-TR" dirty="0" smtClean="0"/>
              <a:t>ILO C 154</a:t>
            </a:r>
          </a:p>
        </p:txBody>
      </p:sp>
    </p:spTree>
    <p:extLst>
      <p:ext uri="{BB962C8B-B14F-4D97-AF65-F5344CB8AC3E}">
        <p14:creationId xmlns:p14="http://schemas.microsoft.com/office/powerpoint/2010/main" val="189174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Ulusal kaynaklar </a:t>
            </a:r>
          </a:p>
          <a:p>
            <a:endParaRPr lang="tr-TR" dirty="0"/>
          </a:p>
          <a:p>
            <a:pPr lvl="1"/>
            <a:r>
              <a:rPr lang="tr-TR" dirty="0" smtClean="0"/>
              <a:t>AY 51.madde</a:t>
            </a:r>
          </a:p>
          <a:p>
            <a:pPr lvl="1"/>
            <a:r>
              <a:rPr lang="tr-TR" dirty="0" smtClean="0"/>
              <a:t>6356 sayılı Sendikalar ve Toplu İş Sözleşmesi Kanunu </a:t>
            </a:r>
            <a:endParaRPr lang="tr-TR" dirty="0"/>
          </a:p>
        </p:txBody>
      </p:sp>
    </p:spTree>
    <p:extLst>
      <p:ext uri="{BB962C8B-B14F-4D97-AF65-F5344CB8AC3E}">
        <p14:creationId xmlns:p14="http://schemas.microsoft.com/office/powerpoint/2010/main" val="129226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Sendikanın Tanımı ve Unsurları </a:t>
            </a:r>
            <a:endParaRPr lang="tr-TR" dirty="0"/>
          </a:p>
        </p:txBody>
      </p:sp>
      <p:sp>
        <p:nvSpPr>
          <p:cNvPr id="3" name="İçerik Yer Tutucusu 2"/>
          <p:cNvSpPr>
            <a:spLocks noGrp="1"/>
          </p:cNvSpPr>
          <p:nvPr>
            <p:ph idx="1"/>
          </p:nvPr>
        </p:nvSpPr>
        <p:spPr/>
        <p:txBody>
          <a:bodyPr/>
          <a:lstStyle/>
          <a:p>
            <a:pPr algn="just"/>
            <a:r>
              <a:rPr lang="tr-TR" dirty="0" smtClean="0"/>
              <a:t>Sendika; işçilerin </a:t>
            </a:r>
            <a:r>
              <a:rPr lang="tr-TR" dirty="0"/>
              <a:t>veya işverenlerin çalışma ilişkilerinde, ortak ekonomik ve sosyal hak ve çıkarlarını korumak ve geliştirmek için en az yedi işçi veya işverenin bir araya gelerek bir işkolunda faaliyette bulunmak üzere oluşturdukları tüzel kişiliğe sahip </a:t>
            </a:r>
            <a:r>
              <a:rPr lang="tr-TR" dirty="0" smtClean="0"/>
              <a:t>kuruluşları</a:t>
            </a:r>
            <a:r>
              <a:rPr lang="tr-TR" dirty="0"/>
              <a:t> </a:t>
            </a:r>
            <a:r>
              <a:rPr lang="tr-TR" dirty="0" smtClean="0"/>
              <a:t>ifade eder.</a:t>
            </a:r>
            <a:endParaRPr lang="tr-TR" dirty="0"/>
          </a:p>
        </p:txBody>
      </p:sp>
    </p:spTree>
    <p:extLst>
      <p:ext uri="{BB962C8B-B14F-4D97-AF65-F5344CB8AC3E}">
        <p14:creationId xmlns:p14="http://schemas.microsoft.com/office/powerpoint/2010/main" val="111677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Sendika Özgürlüğü ve Hakkı</a:t>
            </a:r>
            <a:endParaRPr lang="tr-TR" dirty="0"/>
          </a:p>
        </p:txBody>
      </p:sp>
      <p:sp>
        <p:nvSpPr>
          <p:cNvPr id="3" name="İçerik Yer Tutucusu 2"/>
          <p:cNvSpPr>
            <a:spLocks noGrp="1"/>
          </p:cNvSpPr>
          <p:nvPr>
            <p:ph idx="1"/>
          </p:nvPr>
        </p:nvSpPr>
        <p:spPr/>
        <p:txBody>
          <a:bodyPr/>
          <a:lstStyle/>
          <a:p>
            <a:r>
              <a:rPr lang="tr-TR" dirty="0" smtClean="0"/>
              <a:t>İnsan hakkıdır.</a:t>
            </a:r>
          </a:p>
          <a:p>
            <a:r>
              <a:rPr lang="tr-TR" dirty="0" smtClean="0"/>
              <a:t>ILO’nun temel sözleşmeleri arasında yer alan 87 sayılı sözleşme ile düzenlenmiştir. </a:t>
            </a:r>
          </a:p>
          <a:p>
            <a:r>
              <a:rPr lang="tr-TR" dirty="0" smtClean="0"/>
              <a:t>Anayasa hukuku açısından sosyal haklar arasında yer alır.</a:t>
            </a:r>
          </a:p>
          <a:p>
            <a:endParaRPr lang="tr-TR" dirty="0"/>
          </a:p>
        </p:txBody>
      </p:sp>
    </p:spTree>
    <p:extLst>
      <p:ext uri="{BB962C8B-B14F-4D97-AF65-F5344CB8AC3E}">
        <p14:creationId xmlns:p14="http://schemas.microsoft.com/office/powerpoint/2010/main" val="57379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Sendika Özgürlüğünün Boyutları</a:t>
            </a:r>
            <a:endParaRPr lang="tr-TR" dirty="0"/>
          </a:p>
        </p:txBody>
      </p:sp>
      <p:sp>
        <p:nvSpPr>
          <p:cNvPr id="3" name="İçerik Yer Tutucusu 2"/>
          <p:cNvSpPr>
            <a:spLocks noGrp="1"/>
          </p:cNvSpPr>
          <p:nvPr>
            <p:ph idx="1"/>
          </p:nvPr>
        </p:nvSpPr>
        <p:spPr/>
        <p:txBody>
          <a:bodyPr/>
          <a:lstStyle/>
          <a:p>
            <a:r>
              <a:rPr lang="tr-TR" dirty="0" smtClean="0"/>
              <a:t>Bireysel-Kolektif </a:t>
            </a:r>
            <a:r>
              <a:rPr lang="tr-TR" dirty="0"/>
              <a:t>S</a:t>
            </a:r>
            <a:r>
              <a:rPr lang="tr-TR" dirty="0" smtClean="0"/>
              <a:t>endika Özgürlüğü</a:t>
            </a:r>
          </a:p>
          <a:p>
            <a:r>
              <a:rPr lang="tr-TR" dirty="0" smtClean="0"/>
              <a:t>Pozitif-Negatif Sendika </a:t>
            </a:r>
            <a:r>
              <a:rPr lang="tr-TR" dirty="0" err="1" smtClean="0"/>
              <a:t>ÖZgürlüğü</a:t>
            </a:r>
            <a:endParaRPr lang="tr-TR" dirty="0"/>
          </a:p>
        </p:txBody>
      </p:sp>
    </p:spTree>
    <p:extLst>
      <p:ext uri="{BB962C8B-B14F-4D97-AF65-F5344CB8AC3E}">
        <p14:creationId xmlns:p14="http://schemas.microsoft.com/office/powerpoint/2010/main" val="1493773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TotalTime>
  <Words>132</Words>
  <Application>Microsoft Macintosh PowerPoint</Application>
  <PresentationFormat>Geniş Ekran</PresentationFormat>
  <Paragraphs>26</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Garamond</vt:lpstr>
      <vt:lpstr>Arial</vt:lpstr>
      <vt:lpstr>Organik</vt:lpstr>
      <vt:lpstr>Toplu iş hukuku</vt:lpstr>
      <vt:lpstr>Sendika Kavramı</vt:lpstr>
      <vt:lpstr>Sendikalar Hukukunun Kaynakları </vt:lpstr>
      <vt:lpstr>PowerPoint Sunusu</vt:lpstr>
      <vt:lpstr>Sendikanın Tanımı ve Unsurları </vt:lpstr>
      <vt:lpstr>Sendika Özgürlüğü ve Hakkı</vt:lpstr>
      <vt:lpstr>Sendika Özgürlüğünün Boyutları</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 iş hukuku</dc:title>
  <dc:creator>Microsoft Office Kullanıcısı</dc:creator>
  <cp:lastModifiedBy>Microsoft Office Kullanıcısı</cp:lastModifiedBy>
  <cp:revision>2</cp:revision>
  <dcterms:created xsi:type="dcterms:W3CDTF">2018-02-06T18:59:57Z</dcterms:created>
  <dcterms:modified xsi:type="dcterms:W3CDTF">2018-02-06T19:14:21Z</dcterms:modified>
</cp:coreProperties>
</file>