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-798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8D3DB6-9214-4816-95F0-FB77EABF7009}" type="datetimeFigureOut">
              <a:rPr lang="tr-TR" smtClean="0"/>
              <a:pPr/>
              <a:t>09.05.2020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6519B0-D821-4605-9E24-71EC61F15825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8512991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8D3DB6-9214-4816-95F0-FB77EABF7009}" type="datetimeFigureOut">
              <a:rPr lang="tr-TR" smtClean="0"/>
              <a:pPr/>
              <a:t>09.05.2020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6519B0-D821-4605-9E24-71EC61F15825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42812440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8D3DB6-9214-4816-95F0-FB77EABF7009}" type="datetimeFigureOut">
              <a:rPr lang="tr-TR" smtClean="0"/>
              <a:pPr/>
              <a:t>09.05.2020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6519B0-D821-4605-9E24-71EC61F15825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5359800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8D3DB6-9214-4816-95F0-FB77EABF7009}" type="datetimeFigureOut">
              <a:rPr lang="tr-TR" smtClean="0"/>
              <a:pPr/>
              <a:t>09.05.2020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6519B0-D821-4605-9E24-71EC61F15825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325980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8D3DB6-9214-4816-95F0-FB77EABF7009}" type="datetimeFigureOut">
              <a:rPr lang="tr-TR" smtClean="0"/>
              <a:pPr/>
              <a:t>09.05.2020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6519B0-D821-4605-9E24-71EC61F15825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5421736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8D3DB6-9214-4816-95F0-FB77EABF7009}" type="datetimeFigureOut">
              <a:rPr lang="tr-TR" smtClean="0"/>
              <a:pPr/>
              <a:t>09.05.2020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6519B0-D821-4605-9E24-71EC61F15825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7546615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8D3DB6-9214-4816-95F0-FB77EABF7009}" type="datetimeFigureOut">
              <a:rPr lang="tr-TR" smtClean="0"/>
              <a:pPr/>
              <a:t>09.05.2020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6519B0-D821-4605-9E24-71EC61F15825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6928735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8D3DB6-9214-4816-95F0-FB77EABF7009}" type="datetimeFigureOut">
              <a:rPr lang="tr-TR" smtClean="0"/>
              <a:pPr/>
              <a:t>09.05.2020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6519B0-D821-4605-9E24-71EC61F15825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8743807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8D3DB6-9214-4816-95F0-FB77EABF7009}" type="datetimeFigureOut">
              <a:rPr lang="tr-TR" smtClean="0"/>
              <a:pPr/>
              <a:t>09.05.2020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6519B0-D821-4605-9E24-71EC61F15825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5447649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8D3DB6-9214-4816-95F0-FB77EABF7009}" type="datetimeFigureOut">
              <a:rPr lang="tr-TR" smtClean="0"/>
              <a:pPr/>
              <a:t>09.05.2020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6519B0-D821-4605-9E24-71EC61F15825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7882927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8D3DB6-9214-4816-95F0-FB77EABF7009}" type="datetimeFigureOut">
              <a:rPr lang="tr-TR" smtClean="0"/>
              <a:pPr/>
              <a:t>09.05.2020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6519B0-D821-4605-9E24-71EC61F15825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1509974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8D3DB6-9214-4816-95F0-FB77EABF7009}" type="datetimeFigureOut">
              <a:rPr lang="tr-TR" smtClean="0"/>
              <a:pPr/>
              <a:t>09.05.2020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6519B0-D821-4605-9E24-71EC61F15825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5440619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7" Type="http://schemas.openxmlformats.org/officeDocument/2006/relationships/image" Target="../media/image41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4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gif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0.png"/><Relationship Id="rId4" Type="http://schemas.openxmlformats.org/officeDocument/2006/relationships/image" Target="../media/image59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7.png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0.png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Teknik Malzemeler – Karabinalar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10" name="9 İçerik Yer Tutucusu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tr-TR" sz="3000" dirty="0">
                <a:solidFill>
                  <a:srgbClr val="002060"/>
                </a:solidFill>
              </a:rPr>
              <a:t>Karabinalar, farklı yapılarda üretilebilen, açılıp-kapanan bir kapısı olan bağlantı malzemeleridir.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Hafif, sağlam ve pratiklerdir ve birçok farklı amaç için kullanılırlar.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D9C151-9FAA-4ABC-B561-503F30C10F36}" type="datetime1">
              <a:rPr lang="tr-TR" smtClean="0"/>
              <a:pPr/>
              <a:t>09.05.2020</a:t>
            </a:fld>
            <a:endParaRPr lang="tr-TR" dirty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1</a:t>
            </a:fld>
            <a:endParaRPr lang="tr-TR" dirty="0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/>
          <a:srcRect l="21221" r="15116"/>
          <a:stretch>
            <a:fillRect/>
          </a:stretch>
        </p:blipFill>
        <p:spPr bwMode="auto">
          <a:xfrm>
            <a:off x="3071664" y="4221088"/>
            <a:ext cx="864096" cy="13572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5"/>
          <p:cNvPicPr>
            <a:picLocks noChangeAspect="1" noChangeArrowheads="1"/>
          </p:cNvPicPr>
          <p:nvPr/>
        </p:nvPicPr>
        <p:blipFill>
          <a:blip r:embed="rId3" cstate="print"/>
          <a:srcRect l="15120" r="19362"/>
          <a:stretch>
            <a:fillRect/>
          </a:stretch>
        </p:blipFill>
        <p:spPr bwMode="auto">
          <a:xfrm>
            <a:off x="6023992" y="4221088"/>
            <a:ext cx="936104" cy="1428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" name="Picture 6"/>
          <p:cNvPicPr>
            <a:picLocks noChangeAspect="1" noChangeArrowheads="1"/>
          </p:cNvPicPr>
          <p:nvPr/>
        </p:nvPicPr>
        <p:blipFill>
          <a:blip r:embed="rId4" cstate="print"/>
          <a:srcRect l="16615" r="16924"/>
          <a:stretch>
            <a:fillRect/>
          </a:stretch>
        </p:blipFill>
        <p:spPr bwMode="auto">
          <a:xfrm>
            <a:off x="6960096" y="4293097"/>
            <a:ext cx="864096" cy="1300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" name="Picture 7"/>
          <p:cNvPicPr>
            <a:picLocks noChangeAspect="1" noChangeArrowheads="1"/>
          </p:cNvPicPr>
          <p:nvPr/>
        </p:nvPicPr>
        <p:blipFill>
          <a:blip r:embed="rId5" cstate="print"/>
          <a:srcRect l="7920" r="12500"/>
          <a:stretch>
            <a:fillRect/>
          </a:stretch>
        </p:blipFill>
        <p:spPr bwMode="auto">
          <a:xfrm>
            <a:off x="1991544" y="4221088"/>
            <a:ext cx="1080120" cy="13572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" name="Picture 8"/>
          <p:cNvPicPr>
            <a:picLocks noChangeAspect="1" noChangeArrowheads="1"/>
          </p:cNvPicPr>
          <p:nvPr/>
        </p:nvPicPr>
        <p:blipFill>
          <a:blip r:embed="rId6" cstate="print"/>
          <a:srcRect l="10610" r="9811"/>
          <a:stretch>
            <a:fillRect/>
          </a:stretch>
        </p:blipFill>
        <p:spPr bwMode="auto">
          <a:xfrm>
            <a:off x="3935760" y="4221088"/>
            <a:ext cx="1080120" cy="13572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" name="Picture 10"/>
          <p:cNvPicPr>
            <a:picLocks noChangeAspect="1" noChangeArrowheads="1"/>
          </p:cNvPicPr>
          <p:nvPr/>
        </p:nvPicPr>
        <p:blipFill>
          <a:blip r:embed="rId7" cstate="print"/>
          <a:srcRect t="11721" b="17955"/>
          <a:stretch>
            <a:fillRect/>
          </a:stretch>
        </p:blipFill>
        <p:spPr bwMode="auto">
          <a:xfrm rot="16200000">
            <a:off x="4905575" y="4475410"/>
            <a:ext cx="1228725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" name="Picture 14"/>
          <p:cNvPicPr>
            <a:picLocks noChangeAspect="1" noChangeArrowheads="1"/>
          </p:cNvPicPr>
          <p:nvPr/>
        </p:nvPicPr>
        <p:blipFill>
          <a:blip r:embed="rId8" cstate="print"/>
          <a:srcRect l="17581" r="17955"/>
          <a:stretch>
            <a:fillRect/>
          </a:stretch>
        </p:blipFill>
        <p:spPr bwMode="auto">
          <a:xfrm>
            <a:off x="7968208" y="4293097"/>
            <a:ext cx="792088" cy="1228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6" name="Picture 15"/>
          <p:cNvPicPr>
            <a:picLocks noChangeAspect="1" noChangeArrowheads="1"/>
          </p:cNvPicPr>
          <p:nvPr/>
        </p:nvPicPr>
        <p:blipFill>
          <a:blip r:embed="rId9" cstate="print"/>
          <a:srcRect t="10080" b="14321"/>
          <a:stretch>
            <a:fillRect/>
          </a:stretch>
        </p:blipFill>
        <p:spPr bwMode="auto">
          <a:xfrm rot="5400000">
            <a:off x="8802005" y="4395403"/>
            <a:ext cx="1428750" cy="1080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7" name="Picture 4"/>
          <p:cNvPicPr>
            <a:picLocks noChangeAspect="1" noChangeArrowheads="1"/>
          </p:cNvPicPr>
          <p:nvPr/>
        </p:nvPicPr>
        <p:blipFill>
          <a:blip r:embed="rId10" cstate="print"/>
          <a:srcRect l="19751" r="16587"/>
          <a:stretch>
            <a:fillRect/>
          </a:stretch>
        </p:blipFill>
        <p:spPr bwMode="auto">
          <a:xfrm>
            <a:off x="3863752" y="5500678"/>
            <a:ext cx="864096" cy="1357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8" name="Picture 11"/>
          <p:cNvPicPr>
            <a:picLocks noChangeAspect="1" noChangeArrowheads="1"/>
          </p:cNvPicPr>
          <p:nvPr/>
        </p:nvPicPr>
        <p:blipFill>
          <a:blip r:embed="rId11" cstate="print"/>
          <a:srcRect t="21149" b="17495"/>
          <a:stretch>
            <a:fillRect/>
          </a:stretch>
        </p:blipFill>
        <p:spPr bwMode="auto">
          <a:xfrm rot="5400000">
            <a:off x="4681019" y="5760502"/>
            <a:ext cx="1360352" cy="8346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9" name="Picture 12"/>
          <p:cNvPicPr>
            <a:picLocks noChangeAspect="1" noChangeArrowheads="1"/>
          </p:cNvPicPr>
          <p:nvPr/>
        </p:nvPicPr>
        <p:blipFill>
          <a:blip r:embed="rId12" cstate="print"/>
          <a:srcRect t="37723" b="37500"/>
          <a:stretch>
            <a:fillRect/>
          </a:stretch>
        </p:blipFill>
        <p:spPr bwMode="auto">
          <a:xfrm>
            <a:off x="6023993" y="5805264"/>
            <a:ext cx="3095625" cy="767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5128144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Teknik Malzemeler – Perlon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10" name="9 İçerik Yer Tutucusu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tr-TR" sz="3000" dirty="0">
                <a:solidFill>
                  <a:srgbClr val="002060"/>
                </a:solidFill>
              </a:rPr>
              <a:t>Emniyet noktalarına sabitlenmek, onları birleştirmekten mat bağlamaya kadar birçok işe yarayan oldukça yararlı bir malzemedir.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Aynı zamanda lider tırmanış sırasında uzatma olarak da kullanılır.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Dikişli perlonlar, tüp perlonlar ekspres perlonları vardır.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D9C151-9FAA-4ABC-B561-503F30C10F36}" type="datetime1">
              <a:rPr lang="tr-TR" smtClean="0"/>
              <a:pPr/>
              <a:t>09.05.2020</a:t>
            </a:fld>
            <a:endParaRPr lang="tr-TR" dirty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10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1906593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Teknik Malzemeler – Perlon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D9C151-9FAA-4ABC-B561-503F30C10F36}" type="datetime1">
              <a:rPr lang="tr-TR" smtClean="0"/>
              <a:pPr/>
              <a:t>09.05.2020</a:t>
            </a:fld>
            <a:endParaRPr lang="tr-TR" dirty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11</a:t>
            </a:fld>
            <a:endParaRPr lang="tr-TR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 l="22500" r="22500"/>
          <a:stretch>
            <a:fillRect/>
          </a:stretch>
        </p:blipFill>
        <p:spPr bwMode="auto">
          <a:xfrm>
            <a:off x="8490692" y="1421896"/>
            <a:ext cx="1571636" cy="285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19536" y="1700808"/>
            <a:ext cx="2857500" cy="285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4" cstate="print"/>
          <a:srcRect t="31250" b="39773"/>
          <a:stretch>
            <a:fillRect/>
          </a:stretch>
        </p:blipFill>
        <p:spPr bwMode="auto">
          <a:xfrm>
            <a:off x="3863752" y="4869160"/>
            <a:ext cx="4191000" cy="1214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76049" y="2636342"/>
            <a:ext cx="1506151" cy="1571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33845761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Teknik Malzemeler – Perlon - Bakımı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10" name="9 İçerik Yer Tutucusu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tr-TR" sz="3000" dirty="0">
                <a:solidFill>
                  <a:srgbClr val="002060"/>
                </a:solidFill>
              </a:rPr>
              <a:t>Dikişli perlon kullanılıyorsa dikişleri kontrol edilmelidir.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Gerektiğinde ılık suyla yıkanabilir. Ancak asit içeren sıvılardan korunmalıdır.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Toz ve kumdan uzak tutulmalıdır.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Yalnızca ‘</a:t>
            </a:r>
            <a:r>
              <a:rPr lang="tr-TR" sz="3000" i="1" dirty="0">
                <a:solidFill>
                  <a:srgbClr val="002060"/>
                </a:solidFill>
              </a:rPr>
              <a:t>‘perlon düğümü’’ </a:t>
            </a:r>
            <a:r>
              <a:rPr lang="tr-TR" sz="3000" dirty="0">
                <a:solidFill>
                  <a:srgbClr val="002060"/>
                </a:solidFill>
              </a:rPr>
              <a:t> ile kullanılmalıdır.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D9C151-9FAA-4ABC-B561-503F30C10F36}" type="datetime1">
              <a:rPr lang="tr-TR" smtClean="0"/>
              <a:pPr/>
              <a:t>09.05.2020</a:t>
            </a:fld>
            <a:endParaRPr lang="tr-TR" dirty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12</a:t>
            </a:fld>
            <a:endParaRPr lang="tr-TR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96200" y="4005065"/>
            <a:ext cx="1619250" cy="159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 cstate="print"/>
          <a:srcRect t="27841" b="26136"/>
          <a:stretch>
            <a:fillRect/>
          </a:stretch>
        </p:blipFill>
        <p:spPr bwMode="auto">
          <a:xfrm>
            <a:off x="7104112" y="2132856"/>
            <a:ext cx="2483556" cy="1143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31919397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Teknik Malzemeler – Fener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10" name="9 İçerik Yer Tutucusu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tr-TR" sz="3000" dirty="0">
                <a:solidFill>
                  <a:srgbClr val="002060"/>
                </a:solidFill>
              </a:rPr>
              <a:t>Doğaya çıkarken asla unutulmaması gereken bir malzemedir.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Günübirlik gündüz yürüyüşlerinde bile unutulmamalıdır.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Kolay kullanım için kafa fenerlerini tercih edilmelidir.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D9C151-9FAA-4ABC-B561-503F30C10F36}" type="datetime1">
              <a:rPr lang="tr-TR" smtClean="0"/>
              <a:pPr/>
              <a:t>09.05.2020</a:t>
            </a:fld>
            <a:endParaRPr lang="tr-TR" dirty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13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3146045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Teknik Malzemeler – Fener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10" name="9 İçerik Yer Tutucusu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tr-TR" sz="3000" dirty="0">
                <a:solidFill>
                  <a:srgbClr val="002060"/>
                </a:solidFill>
              </a:rPr>
              <a:t>Suya dayanıklı fenerleri tercih edin ve yanınızda mutlaka yedek pil ile tamir seti bulundurun.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D9C151-9FAA-4ABC-B561-503F30C10F36}" type="datetime1">
              <a:rPr lang="tr-TR" smtClean="0"/>
              <a:pPr/>
              <a:t>09.05.2020</a:t>
            </a:fld>
            <a:endParaRPr lang="tr-TR" dirty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14</a:t>
            </a:fld>
            <a:endParaRPr lang="tr-TR" dirty="0"/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2" cstate="print"/>
          <a:srcRect t="31250" b="32500"/>
          <a:stretch>
            <a:fillRect/>
          </a:stretch>
        </p:blipFill>
        <p:spPr bwMode="auto">
          <a:xfrm>
            <a:off x="3719736" y="2636913"/>
            <a:ext cx="3786194" cy="13725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aphicFrame>
        <p:nvGraphicFramePr>
          <p:cNvPr id="9" name="8 Tablo"/>
          <p:cNvGraphicFramePr>
            <a:graphicFrameLocks noGrp="1"/>
          </p:cNvGraphicFramePr>
          <p:nvPr/>
        </p:nvGraphicFramePr>
        <p:xfrm>
          <a:off x="2481162" y="4225664"/>
          <a:ext cx="7215238" cy="1795624"/>
        </p:xfrm>
        <a:graphic>
          <a:graphicData uri="http://schemas.openxmlformats.org/drawingml/2006/table">
            <a:tbl>
              <a:tblPr>
                <a:tableStyleId>{35758FB7-9AC5-4552-8A53-C91805E547FA}</a:tableStyleId>
              </a:tblPr>
              <a:tblGrid>
                <a:gridCol w="2737162"/>
                <a:gridCol w="834738"/>
                <a:gridCol w="500066"/>
                <a:gridCol w="571504"/>
                <a:gridCol w="571504"/>
                <a:gridCol w="2000264"/>
              </a:tblGrid>
              <a:tr h="149508">
                <a:tc gridSpan="6">
                  <a:txBody>
                    <a:bodyPr/>
                    <a:lstStyle/>
                    <a:p>
                      <a:pPr algn="ctr"/>
                      <a:r>
                        <a:rPr lang="tr-TR" sz="1100" b="1" dirty="0"/>
                        <a:t>FENER TEKNİK ÖZELLİKLER</a:t>
                      </a:r>
                    </a:p>
                  </a:txBody>
                  <a:tcPr marL="54919" marR="54919" marT="27459" marB="27459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</a:tr>
              <a:tr h="149508">
                <a:tc>
                  <a:txBody>
                    <a:bodyPr/>
                    <a:lstStyle/>
                    <a:p>
                      <a:pPr algn="l"/>
                      <a:r>
                        <a:rPr lang="tr-TR" sz="1100" b="1" dirty="0"/>
                        <a:t>Ağırlık (batarya dahil) </a:t>
                      </a:r>
                    </a:p>
                  </a:txBody>
                  <a:tcPr marL="54919" marR="54919" marT="27459" marB="27459" anchor="ctr"/>
                </a:tc>
                <a:tc gridSpan="5">
                  <a:txBody>
                    <a:bodyPr/>
                    <a:lstStyle/>
                    <a:p>
                      <a:pPr algn="l"/>
                      <a:r>
                        <a:rPr lang="tr-TR" sz="1100" b="1" dirty="0"/>
                        <a:t>240gr</a:t>
                      </a:r>
                    </a:p>
                  </a:txBody>
                  <a:tcPr marL="54919" marR="54919" marT="27459" marB="27459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</a:tr>
              <a:tr h="149508">
                <a:tc>
                  <a:txBody>
                    <a:bodyPr/>
                    <a:lstStyle/>
                    <a:p>
                      <a:pPr algn="l"/>
                      <a:r>
                        <a:rPr lang="tr-TR" sz="1100" b="1" dirty="0"/>
                        <a:t>Pil Tipi  </a:t>
                      </a:r>
                    </a:p>
                  </a:txBody>
                  <a:tcPr marL="54919" marR="54919" marT="27459" marB="27459" anchor="ctr"/>
                </a:tc>
                <a:tc gridSpan="5">
                  <a:txBody>
                    <a:bodyPr/>
                    <a:lstStyle/>
                    <a:p>
                      <a:pPr algn="l"/>
                      <a:r>
                        <a:rPr lang="tr-TR" sz="1100" b="1" dirty="0"/>
                        <a:t>AA 4 adet</a:t>
                      </a:r>
                    </a:p>
                  </a:txBody>
                  <a:tcPr marL="54919" marR="54919" marT="27459" marB="27459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</a:tr>
              <a:tr h="149508">
                <a:tc>
                  <a:txBody>
                    <a:bodyPr/>
                    <a:lstStyle/>
                    <a:p>
                      <a:pPr algn="l"/>
                      <a:r>
                        <a:rPr lang="tr-TR" sz="1100" b="1" dirty="0"/>
                        <a:t>Ampul Tipi </a:t>
                      </a:r>
                    </a:p>
                  </a:txBody>
                  <a:tcPr marL="54919" marR="54919" marT="27459" marB="27459" anchor="ctr"/>
                </a:tc>
                <a:tc gridSpan="5">
                  <a:txBody>
                    <a:bodyPr/>
                    <a:lstStyle/>
                    <a:p>
                      <a:pPr algn="l"/>
                      <a:r>
                        <a:rPr lang="da-DK" sz="1100" b="1" dirty="0"/>
                        <a:t>xenon halogen+3 adet  Süperbright LED</a:t>
                      </a:r>
                    </a:p>
                  </a:txBody>
                  <a:tcPr marL="54919" marR="54919" marT="27459" marB="27459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</a:tr>
              <a:tr h="149508">
                <a:tc>
                  <a:txBody>
                    <a:bodyPr/>
                    <a:lstStyle/>
                    <a:p>
                      <a:pPr algn="l"/>
                      <a:r>
                        <a:rPr lang="tr-TR" sz="1100" b="1" dirty="0"/>
                        <a:t>Işık Gücü </a:t>
                      </a:r>
                    </a:p>
                  </a:txBody>
                  <a:tcPr marL="54919" marR="54919" marT="27459" marB="27459" anchor="ctr"/>
                </a:tc>
                <a:tc gridSpan="5">
                  <a:txBody>
                    <a:bodyPr/>
                    <a:lstStyle/>
                    <a:p>
                      <a:pPr algn="l"/>
                      <a:r>
                        <a:rPr lang="tr-TR" sz="1100" b="1" dirty="0"/>
                        <a:t> 40 lümen </a:t>
                      </a:r>
                    </a:p>
                  </a:txBody>
                  <a:tcPr marL="54919" marR="54919" marT="27459" marB="27459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</a:tr>
              <a:tr h="149508">
                <a:tc>
                  <a:txBody>
                    <a:bodyPr/>
                    <a:lstStyle/>
                    <a:p>
                      <a:pPr algn="l"/>
                      <a:r>
                        <a:rPr lang="tr-TR" sz="1100" b="1" dirty="0"/>
                        <a:t>Aydınlatma Süresi  </a:t>
                      </a:r>
                    </a:p>
                  </a:txBody>
                  <a:tcPr marL="54919" marR="54919" marT="27459" marB="27459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tr-TR" sz="1100" b="1"/>
                        <a:t>Başlangıçta </a:t>
                      </a:r>
                    </a:p>
                  </a:txBody>
                  <a:tcPr marL="54919" marR="54919" marT="27459" marB="27459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tr-TR" sz="1100" b="1"/>
                        <a:t>30dk </a:t>
                      </a:r>
                    </a:p>
                  </a:txBody>
                  <a:tcPr marL="54919" marR="54919" marT="27459" marB="27459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tr-TR" sz="1100" b="1"/>
                        <a:t>10 saat </a:t>
                      </a:r>
                    </a:p>
                  </a:txBody>
                  <a:tcPr marL="54919" marR="54919" marT="27459" marB="27459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tr-TR" sz="1100" b="1" dirty="0"/>
                        <a:t>30 saat </a:t>
                      </a:r>
                    </a:p>
                  </a:txBody>
                  <a:tcPr marL="54919" marR="54919" marT="27459" marB="27459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tr-TR" sz="1100" b="1" dirty="0"/>
                        <a:t>Toplam Süre</a:t>
                      </a:r>
                    </a:p>
                  </a:txBody>
                  <a:tcPr marL="54919" marR="54919" marT="27459" marB="27459" anchor="ctr"/>
                </a:tc>
              </a:tr>
              <a:tr h="230138">
                <a:tc>
                  <a:txBody>
                    <a:bodyPr/>
                    <a:lstStyle/>
                    <a:p>
                      <a:pPr algn="l"/>
                      <a:r>
                        <a:rPr lang="tr-TR" sz="1100" b="1"/>
                        <a:t>Aydınlatma Mesafesi(halogen)  </a:t>
                      </a:r>
                    </a:p>
                  </a:txBody>
                  <a:tcPr marL="54919" marR="54919" marT="27459" marB="27459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tr-TR" sz="1100" b="1" dirty="0"/>
                        <a:t>90m </a:t>
                      </a:r>
                    </a:p>
                  </a:txBody>
                  <a:tcPr marL="54919" marR="54919" marT="27459" marB="27459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tr-TR" sz="1100" b="1"/>
                        <a:t>60m </a:t>
                      </a:r>
                    </a:p>
                  </a:txBody>
                  <a:tcPr marL="54919" marR="54919" marT="27459" marB="27459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tr-TR" sz="1100" b="1"/>
                        <a:t> </a:t>
                      </a:r>
                    </a:p>
                  </a:txBody>
                  <a:tcPr marL="54919" marR="54919" marT="27459" marB="27459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tr-TR" sz="1100" b="1"/>
                        <a:t> </a:t>
                      </a:r>
                    </a:p>
                  </a:txBody>
                  <a:tcPr marL="54919" marR="54919" marT="27459" marB="27459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tr-TR" sz="1100" b="1" dirty="0"/>
                        <a:t>4 saat</a:t>
                      </a:r>
                    </a:p>
                  </a:txBody>
                  <a:tcPr marL="54919" marR="54919" marT="27459" marB="27459" anchor="ctr"/>
                </a:tc>
              </a:tr>
              <a:tr h="230138">
                <a:tc>
                  <a:txBody>
                    <a:bodyPr/>
                    <a:lstStyle/>
                    <a:p>
                      <a:pPr algn="l"/>
                      <a:r>
                        <a:rPr lang="tr-TR" sz="1100" b="1"/>
                        <a:t>Aydınlatma Mesafesi (LED) </a:t>
                      </a:r>
                    </a:p>
                  </a:txBody>
                  <a:tcPr marL="54919" marR="54919" marT="27459" marB="27459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tr-TR" sz="1100" b="1" dirty="0"/>
                        <a:t>25m </a:t>
                      </a:r>
                    </a:p>
                  </a:txBody>
                  <a:tcPr marL="54919" marR="54919" marT="27459" marB="27459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tr-TR" sz="1100" b="1" dirty="0"/>
                        <a:t>22m </a:t>
                      </a:r>
                    </a:p>
                  </a:txBody>
                  <a:tcPr marL="54919" marR="54919" marT="27459" marB="27459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tr-TR" sz="1100" b="1" dirty="0"/>
                        <a:t>19m </a:t>
                      </a:r>
                    </a:p>
                  </a:txBody>
                  <a:tcPr marL="54919" marR="54919" marT="27459" marB="27459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tr-TR" sz="1100" b="1" dirty="0"/>
                        <a:t>10m </a:t>
                      </a:r>
                    </a:p>
                  </a:txBody>
                  <a:tcPr marL="54919" marR="54919" marT="27459" marB="27459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tr-TR" sz="1100" b="1" dirty="0"/>
                        <a:t>130 saat</a:t>
                      </a:r>
                    </a:p>
                  </a:txBody>
                  <a:tcPr marL="54919" marR="54919" marT="27459" marB="27459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40022628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Teknik Malzemeler – Düdük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10" name="9 İçerik Yer Tutucusu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tr-TR" sz="3000" dirty="0">
                <a:solidFill>
                  <a:srgbClr val="002060"/>
                </a:solidFill>
              </a:rPr>
              <a:t>Herhangi bir tehlike anında işaret vermek için kullanılır.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Basit yapısına rağmen hayat kurtarabilir.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Düdük sesi bağırmaktan hem daha kolay hem de daha etkilidir.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D9C151-9FAA-4ABC-B561-503F30C10F36}" type="datetime1">
              <a:rPr lang="tr-TR" smtClean="0"/>
              <a:pPr/>
              <a:t>09.05.2020</a:t>
            </a:fld>
            <a:endParaRPr lang="tr-TR" dirty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15</a:t>
            </a:fld>
            <a:endParaRPr lang="tr-TR" dirty="0"/>
          </a:p>
        </p:txBody>
      </p:sp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79976" y="4929184"/>
            <a:ext cx="1928816" cy="19288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7318760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Teknik Malzemeler – Düdük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10" name="9 İçerik Yer Tutucusu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tr-TR" sz="3000" dirty="0">
                <a:solidFill>
                  <a:srgbClr val="002060"/>
                </a:solidFill>
              </a:rPr>
              <a:t>Üç kısa, üç uzun, üç kısa düdük sesi uluslar arası yardım işaretidir.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Üç kısa ses ise mesajın anlaşıldığını belirtir.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D9C151-9FAA-4ABC-B561-503F30C10F36}" type="datetime1">
              <a:rPr lang="tr-TR" smtClean="0"/>
              <a:pPr/>
              <a:t>09.05.2020</a:t>
            </a:fld>
            <a:endParaRPr lang="tr-TR" dirty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16</a:t>
            </a:fld>
            <a:endParaRPr lang="tr-TR" dirty="0"/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2" cstate="print"/>
          <a:srcRect l="22500" t="26250" r="15000" b="31250"/>
          <a:stretch>
            <a:fillRect/>
          </a:stretch>
        </p:blipFill>
        <p:spPr bwMode="auto">
          <a:xfrm>
            <a:off x="4655841" y="4077072"/>
            <a:ext cx="3046621" cy="2071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35218513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Teknik Malzemeler – Emniyet kemeri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10" name="9 İçerik Yer Tutucusu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tr-TR" sz="3000" dirty="0">
                <a:solidFill>
                  <a:srgbClr val="002060"/>
                </a:solidFill>
              </a:rPr>
              <a:t>Kemer (koşum) her türlü faaliyette ip sistemine girmemizi sağlayan ara malzemelerdir.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Tüm vücudu saran kemerler daha güvenlidirler. UIAA tarafından önerilen modeller bunlardır. Ancak sporcular tarafından tercih edilmezler. Çünkü hareket sınırlılığı sağlar.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D9C151-9FAA-4ABC-B561-503F30C10F36}" type="datetime1">
              <a:rPr lang="tr-TR" smtClean="0"/>
              <a:pPr/>
              <a:t>09.05.2020</a:t>
            </a:fld>
            <a:endParaRPr lang="tr-TR" dirty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17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1280605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Teknik Malzemeler – Emniyet kemeri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D9C151-9FAA-4ABC-B561-503F30C10F36}" type="datetime1">
              <a:rPr lang="tr-TR" smtClean="0"/>
              <a:pPr/>
              <a:t>09.05.2020</a:t>
            </a:fld>
            <a:endParaRPr lang="tr-TR" dirty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18</a:t>
            </a:fld>
            <a:endParaRPr lang="tr-TR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 l="23514" r="22399"/>
          <a:stretch>
            <a:fillRect/>
          </a:stretch>
        </p:blipFill>
        <p:spPr bwMode="auto">
          <a:xfrm>
            <a:off x="3143672" y="1772817"/>
            <a:ext cx="2304256" cy="42603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 cstate="print"/>
          <a:srcRect l="17660" r="24381"/>
          <a:stretch>
            <a:fillRect/>
          </a:stretch>
        </p:blipFill>
        <p:spPr bwMode="auto">
          <a:xfrm>
            <a:off x="6168008" y="1704798"/>
            <a:ext cx="2520280" cy="43483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0688672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Teknik Malzemeler – Emniyet kemeri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10" name="9 İçerik Yer Tutucusu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tr-TR" sz="3000" dirty="0">
                <a:solidFill>
                  <a:srgbClr val="002060"/>
                </a:solidFill>
              </a:rPr>
              <a:t>Bel kemerleri dağcılık ve tırmanışta tercih edilen modellerdir. Birçok farklı yapıda dizayn edilirler.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D9C151-9FAA-4ABC-B561-503F30C10F36}" type="datetime1">
              <a:rPr lang="tr-TR" smtClean="0"/>
              <a:pPr/>
              <a:t>09.05.2020</a:t>
            </a:fld>
            <a:endParaRPr lang="tr-TR" dirty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19</a:t>
            </a:fld>
            <a:endParaRPr lang="tr-TR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27648" y="2780928"/>
            <a:ext cx="1800200" cy="18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464152" y="2636912"/>
            <a:ext cx="1855668" cy="18556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31904" y="4653136"/>
            <a:ext cx="1861948" cy="18619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464152" y="4581128"/>
            <a:ext cx="1872208" cy="18722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159896" y="2708920"/>
            <a:ext cx="1872208" cy="18722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855640" y="4581128"/>
            <a:ext cx="1912296" cy="1912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33786167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Teknik Malzemeler – Karabinalar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10" name="9 İçerik Yer Tutucusu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tr-TR" sz="3000" dirty="0">
                <a:solidFill>
                  <a:srgbClr val="002060"/>
                </a:solidFill>
              </a:rPr>
              <a:t>Üretildikleri malzemeye göre çelik ve alaşım karabinalar olarak ikiye ayrılırlar.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Alaşım karabinalar; çelik, alüminyum ve titanyum karışımı olabilir.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Bunlar oldukça hafif ve yüksek çekerli malzemelerdir. Dağcılıkta ve tırmanışta kullanılırlar.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D9C151-9FAA-4ABC-B561-503F30C10F36}" type="datetime1">
              <a:rPr lang="tr-TR" smtClean="0"/>
              <a:pPr/>
              <a:t>09.05.2020</a:t>
            </a:fld>
            <a:endParaRPr lang="tr-TR" dirty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2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1453500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Teknik Malzemeler – Emniyet kemeri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10" name="9 İçerik Yer Tutucusu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tr-TR" sz="3000" dirty="0">
                <a:solidFill>
                  <a:srgbClr val="002060"/>
                </a:solidFill>
              </a:rPr>
              <a:t>Göğüs kemerleri ihtiyaç duyulduğunda bel kemeri ile bağlanarak beraber kullanılırlar.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Tek başlarına kullanılamazlar.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D9C151-9FAA-4ABC-B561-503F30C10F36}" type="datetime1">
              <a:rPr lang="tr-TR" smtClean="0"/>
              <a:pPr/>
              <a:t>09.05.2020</a:t>
            </a:fld>
            <a:endParaRPr lang="tr-TR" dirty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20</a:t>
            </a:fld>
            <a:endParaRPr lang="tr-TR" dirty="0"/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99656" y="3933056"/>
            <a:ext cx="1800200" cy="18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752184" y="3877578"/>
            <a:ext cx="2071702" cy="2071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15880" y="3645024"/>
            <a:ext cx="2857500" cy="285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33019482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Teknik Malzemeler – Emniyet kemeri - Seçimi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10" name="9 İçerik Yer Tutucusu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tr-TR" sz="3000" dirty="0">
                <a:solidFill>
                  <a:srgbClr val="002060"/>
                </a:solidFill>
              </a:rPr>
              <a:t>Hafiflik önemlidir.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Kullanım amacımıza uygun olmalıdır (iş güvenliği, dağcılık, spor tırmanış vb.).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Sağlam olmalıdır.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D9C151-9FAA-4ABC-B561-503F30C10F36}" type="datetime1">
              <a:rPr lang="tr-TR" smtClean="0"/>
              <a:pPr/>
              <a:t>09.05.2020</a:t>
            </a:fld>
            <a:endParaRPr lang="tr-TR" dirty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21</a:t>
            </a:fld>
            <a:endParaRPr lang="tr-TR" dirty="0"/>
          </a:p>
        </p:txBody>
      </p:sp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32105" y="3284984"/>
            <a:ext cx="2247893" cy="33718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24641134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Teknik Malzemeler – Emniyet kemeri - Seçimi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10" name="9 İçerik Yer Tutucusu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tr-TR" sz="3000" dirty="0">
                <a:solidFill>
                  <a:srgbClr val="002060"/>
                </a:solidFill>
              </a:rPr>
              <a:t>Kemerdeki ayrıntılara dikkat edilmelidir (bağlamaları, malzeme askıları vb.).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Vücuda tam oturmalıdır.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D9C151-9FAA-4ABC-B561-503F30C10F36}" type="datetime1">
              <a:rPr lang="tr-TR" smtClean="0"/>
              <a:pPr/>
              <a:t>09.05.2020</a:t>
            </a:fld>
            <a:endParaRPr lang="tr-TR" dirty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22</a:t>
            </a:fld>
            <a:endParaRPr lang="tr-TR" dirty="0"/>
          </a:p>
        </p:txBody>
      </p:sp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60095" y="2636913"/>
            <a:ext cx="2592289" cy="38884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6410018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Teknik Malzemeler – Emniyet kemeri - Seçimi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10" name="9 İçerik Yer Tutucusu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tr-TR" sz="3000" dirty="0">
                <a:solidFill>
                  <a:srgbClr val="002060"/>
                </a:solidFill>
              </a:rPr>
              <a:t>Kalabalık gruplar için veya dağcılık faaliyetlerinde kullanmak için kemer alınırken hem bel hem de bacak kolonlarının ayarlanabilir olmasına dikkat edilmelidir.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Bireysel bir spor tırmanış kemeri ise tek beden alınabilir.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D9C151-9FAA-4ABC-B561-503F30C10F36}" type="datetime1">
              <a:rPr lang="tr-TR" smtClean="0"/>
              <a:pPr/>
              <a:t>09.05.2020</a:t>
            </a:fld>
            <a:endParaRPr lang="tr-TR" dirty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23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5924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Teknik Malzemeler – Emniyet kemeri - Bakımı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10" name="9 İçerik Yer Tutucusu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tr-TR" sz="3000" dirty="0">
                <a:solidFill>
                  <a:srgbClr val="002060"/>
                </a:solidFill>
              </a:rPr>
              <a:t>Güneş ışığından, deniz suyundan, tozdan, kirden, çamurdan koruyun.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Kimyasallardan uzak tutun.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Kuru ve serin yerlerde saklayın.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Dikişlerini kontrol edin.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D9C151-9FAA-4ABC-B561-503F30C10F36}" type="datetime1">
              <a:rPr lang="tr-TR" smtClean="0"/>
              <a:pPr/>
              <a:t>09.05.2020</a:t>
            </a:fld>
            <a:endParaRPr lang="tr-TR" dirty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24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2179839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Teknik Malzemeler – Emniyet kemeri - Bakımı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10" name="9 İçerik Yer Tutucusu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tr-TR" sz="3000" dirty="0">
                <a:solidFill>
                  <a:srgbClr val="002060"/>
                </a:solidFill>
              </a:rPr>
              <a:t>Gerektiğinde soğuk su ile yıkayın.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Kullanma talimatına uygun davranın (raf ömrü, suya dayanıklılığı vb.).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D9C151-9FAA-4ABC-B561-503F30C10F36}" type="datetime1">
              <a:rPr lang="tr-TR" smtClean="0"/>
              <a:pPr/>
              <a:t>09.05.2020</a:t>
            </a:fld>
            <a:endParaRPr lang="tr-TR" dirty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25</a:t>
            </a:fld>
            <a:endParaRPr lang="tr-TR" dirty="0"/>
          </a:p>
        </p:txBody>
      </p:sp>
      <p:pic>
        <p:nvPicPr>
          <p:cNvPr id="500738" name="Picture 2" descr="GearFlogger reviews the Black Diamond Xenos harness"/>
          <p:cNvPicPr>
            <a:picLocks noChangeAspect="1" noChangeArrowheads="1"/>
          </p:cNvPicPr>
          <p:nvPr/>
        </p:nvPicPr>
        <p:blipFill>
          <a:blip r:embed="rId2" cstate="print"/>
          <a:srcRect l="7713" t="13080" r="8441" b="12696"/>
          <a:stretch>
            <a:fillRect/>
          </a:stretch>
        </p:blipFill>
        <p:spPr bwMode="auto">
          <a:xfrm>
            <a:off x="4511824" y="3789041"/>
            <a:ext cx="3168352" cy="280477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973711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Teknik Malzemeler – Krampon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10" name="9 İçerik Yer Tutucusu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tr-TR" sz="3000" dirty="0">
                <a:solidFill>
                  <a:srgbClr val="002060"/>
                </a:solidFill>
              </a:rPr>
              <a:t>Krampon sert karda ve buzda dengenizi kaybetmeden yürümenizi sağlar.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Ayakkabıların ölçülerine göre ayarlanabilmektedir.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D9C151-9FAA-4ABC-B561-503F30C10F36}" type="datetime1">
              <a:rPr lang="tr-TR" smtClean="0"/>
              <a:pPr/>
              <a:t>09.05.2020</a:t>
            </a:fld>
            <a:endParaRPr lang="tr-TR" dirty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26</a:t>
            </a:fld>
            <a:endParaRPr lang="tr-TR" dirty="0"/>
          </a:p>
        </p:txBody>
      </p:sp>
      <p:pic>
        <p:nvPicPr>
          <p:cNvPr id="521218" name="Picture 2" descr="http://sicksport.com/images/stubai_twinpeaks_steel_crampons.jpg"/>
          <p:cNvPicPr>
            <a:picLocks noChangeAspect="1" noChangeArrowheads="1"/>
          </p:cNvPicPr>
          <p:nvPr/>
        </p:nvPicPr>
        <p:blipFill>
          <a:blip r:embed="rId2" cstate="print"/>
          <a:srcRect t="16800" b="21041"/>
          <a:stretch>
            <a:fillRect/>
          </a:stretch>
        </p:blipFill>
        <p:spPr bwMode="auto">
          <a:xfrm>
            <a:off x="6744073" y="4077072"/>
            <a:ext cx="3011959" cy="1872208"/>
          </a:xfrm>
          <a:prstGeom prst="rect">
            <a:avLst/>
          </a:prstGeom>
          <a:noFill/>
        </p:spPr>
      </p:pic>
      <p:pic>
        <p:nvPicPr>
          <p:cNvPr id="521220" name="Picture 4" descr="http://www.gmoutdoors.co.uk/ekmps/shops/gardenmachines/images/petzl-charlet-t05fl02-vasak-crampons-flexlock-includes-antinsnow-plates-free-fakir-crampon-bag-458-p.gif"/>
          <p:cNvPicPr>
            <a:picLocks noChangeAspect="1" noChangeArrowheads="1"/>
          </p:cNvPicPr>
          <p:nvPr/>
        </p:nvPicPr>
        <p:blipFill>
          <a:blip r:embed="rId3" cstate="print"/>
          <a:srcRect t="10526" b="13158"/>
          <a:stretch>
            <a:fillRect/>
          </a:stretch>
        </p:blipFill>
        <p:spPr bwMode="auto">
          <a:xfrm>
            <a:off x="3071664" y="3861049"/>
            <a:ext cx="2880320" cy="219813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989210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Teknik Malzemeler – Krampon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10" name="9 İçerik Yer Tutucusu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tr-TR" sz="3000" dirty="0">
                <a:solidFill>
                  <a:srgbClr val="002060"/>
                </a:solidFill>
              </a:rPr>
              <a:t>Klasik (bağlamalı) krampon; hem sert tabanlı hem de yumuşak tabanlı ayakkabılarla kullanılabilir.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D9C151-9FAA-4ABC-B561-503F30C10F36}" type="datetime1">
              <a:rPr lang="tr-TR" smtClean="0"/>
              <a:pPr/>
              <a:t>09.05.2020</a:t>
            </a:fld>
            <a:endParaRPr lang="tr-TR" dirty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27</a:t>
            </a:fld>
            <a:endParaRPr lang="tr-TR" dirty="0"/>
          </a:p>
        </p:txBody>
      </p:sp>
      <p:pic>
        <p:nvPicPr>
          <p:cNvPr id="524290" name="Picture 2" descr="http://www.ultimateoutdoors.co.uk/verylarge/prod_2843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79776" y="3140969"/>
            <a:ext cx="4032448" cy="269424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886695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Teknik Malzemeler – Krampon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10" name="9 İçerik Yer Tutucusu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tr-TR" sz="3000" dirty="0">
                <a:solidFill>
                  <a:srgbClr val="002060"/>
                </a:solidFill>
              </a:rPr>
              <a:t>Yarı otomatik krampon; topuk kısmı otomatik, burun kısmı ise bağlamalıdır. Sert tabanlı ayakkabılar ile kullanılırlar.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D9C151-9FAA-4ABC-B561-503F30C10F36}" type="datetime1">
              <a:rPr lang="tr-TR" smtClean="0"/>
              <a:pPr/>
              <a:t>09.05.2020</a:t>
            </a:fld>
            <a:endParaRPr lang="tr-TR" dirty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28</a:t>
            </a:fld>
            <a:endParaRPr lang="tr-TR" dirty="0"/>
          </a:p>
        </p:txBody>
      </p:sp>
      <p:pic>
        <p:nvPicPr>
          <p:cNvPr id="522242" name="Picture 2" descr="http://www.mountainshop.net/xcart/images/P/CAMP-XLC-Nanotech-Automa-17891P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83832" y="3140968"/>
            <a:ext cx="3333750" cy="33337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647885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Teknik Malzemeler – Krampon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10" name="9 İçerik Yer Tutucusu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tr-TR" sz="3000" dirty="0">
                <a:solidFill>
                  <a:srgbClr val="002060"/>
                </a:solidFill>
              </a:rPr>
              <a:t>Tam otomatik krampon; hem burun kısmı hem de topuk kısmı otomatiktir. Sert tabanlı ayakkabılar ile kullanılırlar.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D9C151-9FAA-4ABC-B561-503F30C10F36}" type="datetime1">
              <a:rPr lang="tr-TR" smtClean="0"/>
              <a:pPr/>
              <a:t>09.05.2020</a:t>
            </a:fld>
            <a:endParaRPr lang="tr-TR" dirty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29</a:t>
            </a:fld>
            <a:endParaRPr lang="tr-TR" dirty="0"/>
          </a:p>
        </p:txBody>
      </p:sp>
      <p:pic>
        <p:nvPicPr>
          <p:cNvPr id="523266" name="Picture 2" descr="http://s3.backcountry.com/900/GRV/GRV0051/GRV0051-COM.jpg"/>
          <p:cNvPicPr>
            <a:picLocks noChangeAspect="1" noChangeArrowheads="1"/>
          </p:cNvPicPr>
          <p:nvPr/>
        </p:nvPicPr>
        <p:blipFill>
          <a:blip r:embed="rId2" cstate="print"/>
          <a:srcRect t="17182" b="10656"/>
          <a:stretch>
            <a:fillRect/>
          </a:stretch>
        </p:blipFill>
        <p:spPr bwMode="auto">
          <a:xfrm>
            <a:off x="4007769" y="3356992"/>
            <a:ext cx="3991429" cy="288032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98354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Teknik Malzemeler – Karabinalar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10" name="9 İçerik Yer Tutucusu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tr-TR" sz="3000" dirty="0">
                <a:solidFill>
                  <a:srgbClr val="002060"/>
                </a:solidFill>
              </a:rPr>
              <a:t>Çelik karabinalar daha dayanıklı ancak çok ağırdırlar.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Arama-kurtarma vb. faaliyetlerde kullanılırlar.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D9C151-9FAA-4ABC-B561-503F30C10F36}" type="datetime1">
              <a:rPr lang="tr-TR" smtClean="0"/>
              <a:pPr/>
              <a:t>09.05.2020</a:t>
            </a:fld>
            <a:endParaRPr lang="tr-TR" dirty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3</a:t>
            </a:fld>
            <a:endParaRPr lang="tr-TR" dirty="0"/>
          </a:p>
        </p:txBody>
      </p:sp>
      <p:graphicFrame>
        <p:nvGraphicFramePr>
          <p:cNvPr id="6" name="5 Tablo"/>
          <p:cNvGraphicFramePr>
            <a:graphicFrameLocks noGrp="1"/>
          </p:cNvGraphicFramePr>
          <p:nvPr/>
        </p:nvGraphicFramePr>
        <p:xfrm>
          <a:off x="3647729" y="4149080"/>
          <a:ext cx="4824536" cy="2194560"/>
        </p:xfrm>
        <a:graphic>
          <a:graphicData uri="http://schemas.openxmlformats.org/drawingml/2006/table">
            <a:tbl>
              <a:tblPr>
                <a:tableStyleId>{08FB837D-C827-4EFA-A057-4D05807E0F7C}</a:tableStyleId>
              </a:tblPr>
              <a:tblGrid>
                <a:gridCol w="1654126"/>
                <a:gridCol w="1585205"/>
                <a:gridCol w="1585205"/>
              </a:tblGrid>
              <a:tr h="233907">
                <a:tc>
                  <a:txBody>
                    <a:bodyPr/>
                    <a:lstStyle/>
                    <a:p>
                      <a:pPr algn="ctr"/>
                      <a:r>
                        <a:rPr lang="tr-TR" sz="1200" b="1" dirty="0" smtClean="0"/>
                        <a:t>Özellikler</a:t>
                      </a:r>
                      <a:endParaRPr lang="tr-TR" sz="12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200" b="1" dirty="0" smtClean="0"/>
                        <a:t>Çelik karabina</a:t>
                      </a:r>
                      <a:endParaRPr lang="tr-TR" sz="12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200" b="1" dirty="0" smtClean="0"/>
                        <a:t>Alaşım karabina</a:t>
                      </a:r>
                      <a:endParaRPr lang="tr-TR" sz="12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</a:tr>
              <a:tr h="233907">
                <a:tc>
                  <a:txBody>
                    <a:bodyPr/>
                    <a:lstStyle/>
                    <a:p>
                      <a:r>
                        <a:rPr lang="tr-TR" sz="1200" b="1" dirty="0"/>
                        <a:t>Kapı Açıklığı </a:t>
                      </a:r>
                      <a:endParaRPr lang="tr-TR" sz="1200" b="1" dirty="0">
                        <a:solidFill>
                          <a:srgbClr val="7030A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200" dirty="0" smtClean="0"/>
                        <a:t>26 mm</a:t>
                      </a:r>
                      <a:r>
                        <a:rPr lang="tr-TR" sz="1200" dirty="0"/>
                        <a:t> </a:t>
                      </a:r>
                      <a:endParaRPr lang="tr-TR" sz="1200" b="1" dirty="0">
                        <a:solidFill>
                          <a:srgbClr val="7030A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200" dirty="0" smtClean="0"/>
                        <a:t>20 mm </a:t>
                      </a:r>
                      <a:endParaRPr lang="tr-TR" sz="1200" b="1" dirty="0">
                        <a:solidFill>
                          <a:srgbClr val="7030A0"/>
                        </a:solidFill>
                      </a:endParaRPr>
                    </a:p>
                  </a:txBody>
                  <a:tcPr anchor="ctr"/>
                </a:tc>
              </a:tr>
              <a:tr h="233907">
                <a:tc>
                  <a:txBody>
                    <a:bodyPr/>
                    <a:lstStyle/>
                    <a:p>
                      <a:r>
                        <a:rPr lang="tr-TR" sz="1200" b="1"/>
                        <a:t>Kapalı Kapı Çekeri </a:t>
                      </a:r>
                      <a:endParaRPr lang="tr-TR" sz="1200" b="1">
                        <a:solidFill>
                          <a:srgbClr val="7030A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200" dirty="0" smtClean="0"/>
                        <a:t>50 kN</a:t>
                      </a:r>
                      <a:r>
                        <a:rPr lang="tr-TR" sz="1200" dirty="0"/>
                        <a:t> </a:t>
                      </a:r>
                      <a:endParaRPr lang="tr-TR" sz="1200" b="1" dirty="0">
                        <a:solidFill>
                          <a:srgbClr val="7030A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200" dirty="0" smtClean="0"/>
                        <a:t>22 kN </a:t>
                      </a:r>
                      <a:endParaRPr lang="tr-TR" sz="1200" b="1" dirty="0">
                        <a:solidFill>
                          <a:srgbClr val="7030A0"/>
                        </a:solidFill>
                      </a:endParaRPr>
                    </a:p>
                  </a:txBody>
                  <a:tcPr anchor="ctr"/>
                </a:tc>
              </a:tr>
              <a:tr h="233907">
                <a:tc>
                  <a:txBody>
                    <a:bodyPr/>
                    <a:lstStyle/>
                    <a:p>
                      <a:r>
                        <a:rPr lang="tr-TR" sz="1200" b="1"/>
                        <a:t>Yan Çeker </a:t>
                      </a:r>
                      <a:endParaRPr lang="tr-TR" sz="1200" b="1">
                        <a:solidFill>
                          <a:srgbClr val="7030A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200" dirty="0" smtClean="0"/>
                        <a:t>15 kN</a:t>
                      </a:r>
                      <a:r>
                        <a:rPr lang="tr-TR" sz="1200" dirty="0"/>
                        <a:t> </a:t>
                      </a:r>
                      <a:endParaRPr lang="tr-TR" sz="1200" b="1" dirty="0">
                        <a:solidFill>
                          <a:srgbClr val="7030A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200" dirty="0" smtClean="0"/>
                        <a:t>9 kN </a:t>
                      </a:r>
                      <a:endParaRPr lang="tr-TR" sz="1200" dirty="0"/>
                    </a:p>
                  </a:txBody>
                  <a:tcPr anchor="ctr"/>
                </a:tc>
              </a:tr>
              <a:tr h="233907">
                <a:tc>
                  <a:txBody>
                    <a:bodyPr/>
                    <a:lstStyle/>
                    <a:p>
                      <a:r>
                        <a:rPr lang="tr-TR" sz="1200" b="1"/>
                        <a:t>Açık Kapı Çekeri </a:t>
                      </a:r>
                      <a:endParaRPr lang="tr-TR" sz="1200" b="1">
                        <a:solidFill>
                          <a:srgbClr val="7030A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200" dirty="0" smtClean="0"/>
                        <a:t>20 kN</a:t>
                      </a:r>
                      <a:r>
                        <a:rPr lang="tr-TR" sz="1200" dirty="0"/>
                        <a:t> </a:t>
                      </a:r>
                      <a:endParaRPr lang="tr-TR" sz="1200" b="1" dirty="0">
                        <a:solidFill>
                          <a:srgbClr val="7030A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200" dirty="0" smtClean="0"/>
                        <a:t>7 kN </a:t>
                      </a:r>
                      <a:endParaRPr lang="tr-TR" sz="1200" b="1" dirty="0">
                        <a:solidFill>
                          <a:srgbClr val="7030A0"/>
                        </a:solidFill>
                      </a:endParaRPr>
                    </a:p>
                  </a:txBody>
                  <a:tcPr anchor="ctr"/>
                </a:tc>
              </a:tr>
              <a:tr h="233907">
                <a:tc>
                  <a:txBody>
                    <a:bodyPr/>
                    <a:lstStyle/>
                    <a:p>
                      <a:r>
                        <a:rPr lang="tr-TR" sz="1200" b="1"/>
                        <a:t>Ağırlık </a:t>
                      </a:r>
                      <a:endParaRPr lang="tr-TR" sz="1200" b="1">
                        <a:solidFill>
                          <a:srgbClr val="7030A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200" dirty="0" smtClean="0"/>
                        <a:t>253 gr</a:t>
                      </a:r>
                      <a:r>
                        <a:rPr lang="tr-TR" sz="1200" dirty="0"/>
                        <a:t> </a:t>
                      </a:r>
                      <a:endParaRPr lang="tr-TR" sz="1200" b="1" dirty="0">
                        <a:solidFill>
                          <a:srgbClr val="7030A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200" dirty="0" smtClean="0"/>
                        <a:t>81 gr </a:t>
                      </a:r>
                      <a:endParaRPr lang="tr-TR" sz="1200" b="1" dirty="0">
                        <a:solidFill>
                          <a:srgbClr val="7030A0"/>
                        </a:solidFill>
                      </a:endParaRPr>
                    </a:p>
                  </a:txBody>
                  <a:tcPr anchor="ctr"/>
                </a:tc>
              </a:tr>
              <a:tr h="233907">
                <a:tc>
                  <a:txBody>
                    <a:bodyPr/>
                    <a:lstStyle/>
                    <a:p>
                      <a:r>
                        <a:rPr lang="tr-TR" sz="1200" b="1"/>
                        <a:t>Boyutlar </a:t>
                      </a:r>
                      <a:endParaRPr lang="tr-TR" sz="1200" b="1">
                        <a:solidFill>
                          <a:srgbClr val="7030A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200"/>
                        <a:t>118 x 77 mm </a:t>
                      </a:r>
                      <a:endParaRPr lang="tr-TR" sz="1200" b="1">
                        <a:solidFill>
                          <a:srgbClr val="7030A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100 x 69 mm </a:t>
                      </a:r>
                      <a:endParaRPr lang="tr-TR" sz="1200" b="1" dirty="0">
                        <a:solidFill>
                          <a:srgbClr val="7030A0"/>
                        </a:solidFill>
                      </a:endParaRPr>
                    </a:p>
                  </a:txBody>
                  <a:tcPr anchor="ctr"/>
                </a:tc>
              </a:tr>
              <a:tr h="233907">
                <a:tc>
                  <a:txBody>
                    <a:bodyPr/>
                    <a:lstStyle/>
                    <a:p>
                      <a:r>
                        <a:rPr lang="tr-TR" sz="1200" b="1" dirty="0"/>
                        <a:t>Sertifikalar </a:t>
                      </a:r>
                      <a:endParaRPr lang="tr-TR" sz="1200" b="1" dirty="0">
                        <a:solidFill>
                          <a:srgbClr val="7030A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200" dirty="0"/>
                        <a:t>EN 362:200</a:t>
                      </a:r>
                      <a:endParaRPr lang="tr-TR" sz="1200" b="1" dirty="0">
                        <a:solidFill>
                          <a:srgbClr val="7030A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200" dirty="0" smtClean="0"/>
                        <a:t>EN 362</a:t>
                      </a:r>
                      <a:endParaRPr lang="tr-TR" sz="1200" b="1" dirty="0">
                        <a:solidFill>
                          <a:srgbClr val="7030A0"/>
                        </a:solidFill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2729586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Teknik Malzemeler – Krampon - Bakımı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10" name="9 İçerik Yer Tutucusu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tr-TR" sz="3000" dirty="0">
                <a:solidFill>
                  <a:srgbClr val="002060"/>
                </a:solidFill>
              </a:rPr>
              <a:t>Her faaliyet öncesi kramponların uçlarını ve bağlamalarını kontrol edin.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Uçlarını sivri tutun.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Kendi kılıflarında taşıyın.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Tamir için yedek parça taşıyın.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D9C151-9FAA-4ABC-B561-503F30C10F36}" type="datetime1">
              <a:rPr lang="tr-TR" smtClean="0"/>
              <a:pPr/>
              <a:t>09.05.2020</a:t>
            </a:fld>
            <a:endParaRPr lang="tr-TR" dirty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30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3204528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Teknik Malzemeler – Emniyet aletleri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10" name="9 İçerik Yer Tutucusu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tr-TR" sz="3000" dirty="0">
                <a:solidFill>
                  <a:srgbClr val="002060"/>
                </a:solidFill>
              </a:rPr>
              <a:t>Tırmanış ipini belli bir oranda bükerek veya sıkıştırarak ipteki sürtünmeyi artırır ve inişi, düşüşü kontrol edilebilir hale getirir.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D9C151-9FAA-4ABC-B561-503F30C10F36}" type="datetime1">
              <a:rPr lang="tr-TR" smtClean="0"/>
              <a:pPr/>
              <a:t>09.05.2020</a:t>
            </a:fld>
            <a:endParaRPr lang="tr-TR" dirty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31</a:t>
            </a:fld>
            <a:endParaRPr lang="tr-TR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19936" y="3212976"/>
            <a:ext cx="2643206" cy="2643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 cstate="print"/>
          <a:srcRect l="12310" r="10750"/>
          <a:stretch>
            <a:fillRect/>
          </a:stretch>
        </p:blipFill>
        <p:spPr bwMode="auto">
          <a:xfrm>
            <a:off x="1919536" y="3212976"/>
            <a:ext cx="1800200" cy="2339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4" cstate="print"/>
          <a:srcRect l="12606" r="11757"/>
          <a:stretch>
            <a:fillRect/>
          </a:stretch>
        </p:blipFill>
        <p:spPr bwMode="auto">
          <a:xfrm>
            <a:off x="3719736" y="3284984"/>
            <a:ext cx="1728192" cy="24288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040216" y="3356992"/>
            <a:ext cx="219075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35429611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Teknik Malzemeler – Emniyet aletleri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10" name="9 İçerik Yer Tutucusu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tr-TR" sz="3000" dirty="0">
                <a:solidFill>
                  <a:srgbClr val="002060"/>
                </a:solidFill>
              </a:rPr>
              <a:t>Bazıları otomatik yapıda iken bazıları ise sadece emniyetçi kontrollüdür.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Boltlu rotalarda otomatik kilitleyiciler, alpin tırmanışlarda ise manuel olanlar daha güvenlidir.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D9C151-9FAA-4ABC-B561-503F30C10F36}" type="datetime1">
              <a:rPr lang="tr-TR" smtClean="0"/>
              <a:pPr/>
              <a:t>09.05.2020</a:t>
            </a:fld>
            <a:endParaRPr lang="tr-TR" dirty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32</a:t>
            </a:fld>
            <a:endParaRPr lang="tr-TR" dirty="0"/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51584" y="4509120"/>
            <a:ext cx="1872208" cy="18722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39816" y="4509120"/>
            <a:ext cx="1944216" cy="1944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" name="Picture 4"/>
          <p:cNvPicPr>
            <a:picLocks noChangeAspect="1" noChangeArrowheads="1"/>
          </p:cNvPicPr>
          <p:nvPr/>
        </p:nvPicPr>
        <p:blipFill>
          <a:blip r:embed="rId4" cstate="print"/>
          <a:srcRect l="22500" r="25000"/>
          <a:stretch>
            <a:fillRect/>
          </a:stretch>
        </p:blipFill>
        <p:spPr bwMode="auto">
          <a:xfrm>
            <a:off x="6528048" y="4437112"/>
            <a:ext cx="1584176" cy="23316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" name="Picture 5"/>
          <p:cNvPicPr>
            <a:picLocks noChangeAspect="1" noChangeArrowheads="1"/>
          </p:cNvPicPr>
          <p:nvPr/>
        </p:nvPicPr>
        <p:blipFill>
          <a:blip r:embed="rId5" cstate="print"/>
          <a:srcRect t="17094" b="18762"/>
          <a:stretch>
            <a:fillRect/>
          </a:stretch>
        </p:blipFill>
        <p:spPr bwMode="auto">
          <a:xfrm rot="5400000">
            <a:off x="7846507" y="4774838"/>
            <a:ext cx="2285446" cy="1465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3573312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Teknik Malzemeler – Emniyet aletleri - Bakımı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10" name="9 İçerik Yer Tutucusu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tr-TR" sz="3000" dirty="0">
                <a:solidFill>
                  <a:srgbClr val="002060"/>
                </a:solidFill>
              </a:rPr>
              <a:t>1.5-2 m’den sert zemine düşerse onu bir daha kullanmayın.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Tozdan, topraktan, asitli sudan ve deniz suyundan uzak tutun.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Otomatik araçlarda zaman zaman mekanizmayı yağlayın.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D9C151-9FAA-4ABC-B561-503F30C10F36}" type="datetime1">
              <a:rPr lang="tr-TR" smtClean="0"/>
              <a:pPr/>
              <a:t>09.05.2020</a:t>
            </a:fld>
            <a:endParaRPr lang="tr-TR" dirty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33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2048608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Teknik Malzemeler – Emniyet aletleri - Bakımı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10" name="9 İçerik Yer Tutucusu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tr-TR" sz="3000" dirty="0">
                <a:solidFill>
                  <a:srgbClr val="002060"/>
                </a:solidFill>
              </a:rPr>
              <a:t>Gerektiğinde ılık suda deterjan kullanmadan yıkayın.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Zarar görmüş araçları kullanmayın.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Bazı düğümler bu aletlere alternatif olarak kullanılabilmektedir.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D9C151-9FAA-4ABC-B561-503F30C10F36}" type="datetime1">
              <a:rPr lang="tr-TR" smtClean="0"/>
              <a:pPr/>
              <a:t>09.05.2020</a:t>
            </a:fld>
            <a:endParaRPr lang="tr-TR" dirty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34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485899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Teknik Malzemeler – Kask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10" name="9 İçerik Yer Tutucusu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en-US" sz="3000" dirty="0">
                <a:solidFill>
                  <a:srgbClr val="002060"/>
                </a:solidFill>
              </a:rPr>
              <a:t>Do</a:t>
            </a:r>
            <a:r>
              <a:rPr lang="tr-TR" sz="3000" dirty="0" err="1">
                <a:solidFill>
                  <a:srgbClr val="002060"/>
                </a:solidFill>
              </a:rPr>
              <a:t>ğa</a:t>
            </a:r>
            <a:r>
              <a:rPr lang="tr-TR" sz="3000" dirty="0">
                <a:solidFill>
                  <a:srgbClr val="002060"/>
                </a:solidFill>
              </a:rPr>
              <a:t> sporlarında vazgeçilmez bir güvenlik malzemesidir.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Dış kaplamaları plastiktir. İçleri perlon banttan veya köpük malzemeden olabilmektedir.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D9C151-9FAA-4ABC-B561-503F30C10F36}" type="datetime1">
              <a:rPr lang="tr-TR" smtClean="0"/>
              <a:pPr/>
              <a:t>09.05.2020</a:t>
            </a:fld>
            <a:endParaRPr lang="tr-TR" dirty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35</a:t>
            </a:fld>
            <a:endParaRPr lang="tr-TR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60096" y="4221088"/>
            <a:ext cx="2138560" cy="21385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31704" y="4221088"/>
            <a:ext cx="2376264" cy="2376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4473805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Teknik Malzemeler – Kask – Seçimi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10" name="9 İçerik Yer Tutucusu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tr-TR" sz="3000" dirty="0">
                <a:solidFill>
                  <a:srgbClr val="002060"/>
                </a:solidFill>
              </a:rPr>
              <a:t>Hafif olmasına dikkat edin.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Yaptığınız işe uygun olmasına dikkat edin.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Kafanıza oturmasına dikkate din.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Ayarlanabilir olmasına dikkat edin.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D9C151-9FAA-4ABC-B561-503F30C10F36}" type="datetime1">
              <a:rPr lang="tr-TR" smtClean="0"/>
              <a:pPr/>
              <a:t>09.05.2020</a:t>
            </a:fld>
            <a:endParaRPr lang="tr-TR" dirty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36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34618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Teknik Malzemeler – Kask – Seçimi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10" name="9 İçerik Yer Tutucusu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tr-TR" sz="3000" dirty="0">
                <a:solidFill>
                  <a:srgbClr val="002060"/>
                </a:solidFill>
              </a:rPr>
              <a:t>Alın feneri takma yerlerinin olmasına dikkat edin.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D9C151-9FAA-4ABC-B561-503F30C10F36}" type="datetime1">
              <a:rPr lang="tr-TR" smtClean="0"/>
              <a:pPr/>
              <a:t>09.05.2020</a:t>
            </a:fld>
            <a:endParaRPr lang="tr-TR" dirty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37</a:t>
            </a:fld>
            <a:endParaRPr lang="tr-TR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40016" y="2708920"/>
            <a:ext cx="3168352" cy="31683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 cstate="print"/>
          <a:srcRect l="8823" r="6862" b="13581"/>
          <a:stretch>
            <a:fillRect/>
          </a:stretch>
        </p:blipFill>
        <p:spPr bwMode="auto">
          <a:xfrm>
            <a:off x="2999656" y="2636912"/>
            <a:ext cx="2935965" cy="259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9117972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Teknik Malzemeler – Kask – Bakımı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10" name="9 İçerik Yer Tutucusu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tr-TR" sz="3000" dirty="0">
                <a:solidFill>
                  <a:srgbClr val="002060"/>
                </a:solidFill>
              </a:rPr>
              <a:t>Kaskınız çok büyük bir darbe almışsa,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5 yıldan uzun süre aşırı şekilde güneş ışığına maruz kalmışsa ve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üzerinde çatlak, delik gibi hasarlar varsa onu bir daha asla kullanmayın.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D9C151-9FAA-4ABC-B561-503F30C10F36}" type="datetime1">
              <a:rPr lang="tr-TR" smtClean="0"/>
              <a:pPr/>
              <a:t>09.05.2020</a:t>
            </a:fld>
            <a:endParaRPr lang="tr-TR" dirty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38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2528257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Teknik Malzemeler – Baton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10" name="9 İçerik Yer Tutucusu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tr-TR" sz="3000" dirty="0">
                <a:solidFill>
                  <a:srgbClr val="002060"/>
                </a:solidFill>
              </a:rPr>
              <a:t>Baton kullanımı her türlü hava koşulunda daha dengeli olmamızı sağlar,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Bazı araştırmalara göre yükü % 20 oranında, bazılarına göre ise her adımda 5-8 kg bacaklardan alarak kollarımıza aktarır.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Sakatlanma riskini azaltır.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D9C151-9FAA-4ABC-B561-503F30C10F36}" type="datetime1">
              <a:rPr lang="tr-TR" smtClean="0"/>
              <a:pPr/>
              <a:t>09.05.2020</a:t>
            </a:fld>
            <a:endParaRPr lang="tr-TR" dirty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39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681823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Teknik Malzemeler – Karabinalar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10" name="9 İçerik Yer Tutucusu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tr-TR" sz="3000" dirty="0">
                <a:solidFill>
                  <a:srgbClr val="002060"/>
                </a:solidFill>
              </a:rPr>
              <a:t>Karabinalar farklı yerlerde kullanılmak üzere farklı şekillerde tasarlanmıştır.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D9C151-9FAA-4ABC-B561-503F30C10F36}" type="datetime1">
              <a:rPr lang="tr-TR" smtClean="0"/>
              <a:pPr/>
              <a:t>09.05.2020</a:t>
            </a:fld>
            <a:endParaRPr lang="tr-TR" dirty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4</a:t>
            </a:fld>
            <a:endParaRPr lang="tr-TR" dirty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79576" y="2996952"/>
            <a:ext cx="1104900" cy="1104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35761" y="2996952"/>
            <a:ext cx="71437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03912" y="3068960"/>
            <a:ext cx="1008112" cy="100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032104" y="2852936"/>
            <a:ext cx="954394" cy="14287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11 Metin kutusu"/>
          <p:cNvSpPr txBox="1"/>
          <p:nvPr/>
        </p:nvSpPr>
        <p:spPr>
          <a:xfrm>
            <a:off x="2542418" y="4149080"/>
            <a:ext cx="6012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Oval</a:t>
            </a:r>
          </a:p>
        </p:txBody>
      </p:sp>
      <p:sp>
        <p:nvSpPr>
          <p:cNvPr id="13" name="12 Metin kutusu"/>
          <p:cNvSpPr txBox="1"/>
          <p:nvPr/>
        </p:nvSpPr>
        <p:spPr>
          <a:xfrm>
            <a:off x="4151784" y="4149080"/>
            <a:ext cx="3273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D</a:t>
            </a:r>
          </a:p>
        </p:txBody>
      </p:sp>
      <p:sp>
        <p:nvSpPr>
          <p:cNvPr id="14" name="13 Metin kutusu"/>
          <p:cNvSpPr txBox="1"/>
          <p:nvPr/>
        </p:nvSpPr>
        <p:spPr>
          <a:xfrm>
            <a:off x="5231905" y="4149080"/>
            <a:ext cx="12686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Asimetrik D</a:t>
            </a:r>
          </a:p>
        </p:txBody>
      </p:sp>
      <p:sp>
        <p:nvSpPr>
          <p:cNvPr id="15" name="14 Metin kutusu"/>
          <p:cNvSpPr txBox="1"/>
          <p:nvPr/>
        </p:nvSpPr>
        <p:spPr>
          <a:xfrm>
            <a:off x="7192288" y="4149080"/>
            <a:ext cx="6319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HMS</a:t>
            </a:r>
          </a:p>
        </p:txBody>
      </p:sp>
    </p:spTree>
    <p:extLst>
      <p:ext uri="{BB962C8B-B14F-4D97-AF65-F5344CB8AC3E}">
        <p14:creationId xmlns:p14="http://schemas.microsoft.com/office/powerpoint/2010/main" xmlns="" val="15551229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Teknik Malzemeler – Baton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D9C151-9FAA-4ABC-B561-503F30C10F36}" type="datetime1">
              <a:rPr lang="tr-TR" smtClean="0"/>
              <a:pPr/>
              <a:t>09.05.2020</a:t>
            </a:fld>
            <a:endParaRPr lang="tr-TR" dirty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40</a:t>
            </a:fld>
            <a:endParaRPr lang="tr-TR" dirty="0"/>
          </a:p>
        </p:txBody>
      </p:sp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2462487">
            <a:off x="3967636" y="2438016"/>
            <a:ext cx="2652185" cy="28444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03513" y="1628800"/>
            <a:ext cx="2666997" cy="2000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 cstate="print"/>
          <a:srcRect l="16250" t="22500" r="16250" b="22500"/>
          <a:stretch>
            <a:fillRect/>
          </a:stretch>
        </p:blipFill>
        <p:spPr bwMode="auto">
          <a:xfrm>
            <a:off x="6240017" y="3140968"/>
            <a:ext cx="3800059" cy="30963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22044948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Teknik Malzemeler – Baton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10" name="9 İçerik Yer Tutucusu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tr-TR" sz="3000" dirty="0">
                <a:solidFill>
                  <a:srgbClr val="002060"/>
                </a:solidFill>
              </a:rPr>
              <a:t>Birçok farklı yapıda baton üretilmiştir. İki parça teleskopik modelleri en kullanışlı olanlarıdır.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Bunları hem taşıması kolaydır hem de bu modeller daha güvenilirdir ve bazen çığ sondası olarak da kullanılabilir.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D9C151-9FAA-4ABC-B561-503F30C10F36}" type="datetime1">
              <a:rPr lang="tr-TR" smtClean="0"/>
              <a:pPr/>
              <a:t>09.05.2020</a:t>
            </a:fld>
            <a:endParaRPr lang="tr-TR" dirty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41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1698250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Teknik Malzemeler – Baton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10" name="9 İçerik Yer Tutucusu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tr-TR" sz="3000" dirty="0">
                <a:solidFill>
                  <a:srgbClr val="002060"/>
                </a:solidFill>
              </a:rPr>
              <a:t>Batonlar hafif, sağlam ve ayarlanabilir olmalıdır.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Elden düşürmemek için tutma perlonları olmalıdır.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D9C151-9FAA-4ABC-B561-503F30C10F36}" type="datetime1">
              <a:rPr lang="tr-TR" smtClean="0"/>
              <a:pPr/>
              <a:t>09.05.2020</a:t>
            </a:fld>
            <a:endParaRPr lang="tr-TR" dirty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42</a:t>
            </a:fld>
            <a:endParaRPr lang="tr-TR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 l="29999" r="25001"/>
          <a:stretch>
            <a:fillRect/>
          </a:stretch>
        </p:blipFill>
        <p:spPr bwMode="auto">
          <a:xfrm>
            <a:off x="4799857" y="3143224"/>
            <a:ext cx="1671661" cy="371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 cstate="print"/>
          <a:srcRect l="35000" r="35000"/>
          <a:stretch>
            <a:fillRect/>
          </a:stretch>
        </p:blipFill>
        <p:spPr bwMode="auto">
          <a:xfrm rot="3323861">
            <a:off x="7662472" y="2947018"/>
            <a:ext cx="1293029" cy="431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4" cstate="print"/>
          <a:srcRect l="31724" r="37242" b="2758"/>
          <a:stretch>
            <a:fillRect/>
          </a:stretch>
        </p:blipFill>
        <p:spPr bwMode="auto">
          <a:xfrm>
            <a:off x="3024167" y="4357694"/>
            <a:ext cx="661181" cy="2071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3972965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6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Teknik Malzemeler – Baton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D9C151-9FAA-4ABC-B561-503F30C10F36}" type="datetime1">
              <a:rPr lang="tr-TR" smtClean="0"/>
              <a:pPr/>
              <a:t>09.05.2020</a:t>
            </a:fld>
            <a:endParaRPr lang="tr-TR" dirty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43</a:t>
            </a:fld>
            <a:endParaRPr lang="tr-TR" dirty="0"/>
          </a:p>
        </p:txBody>
      </p:sp>
      <p:pic>
        <p:nvPicPr>
          <p:cNvPr id="11" name="Picture 3" descr="C:\hfdn\fotos\çok resim\kzlarsivrisi\IMG_321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67608" y="1326008"/>
            <a:ext cx="7239748" cy="505532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469995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Teknik Malzemeler – Baton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10" name="9 İçerik Yer Tutucusu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tr-TR" sz="3000" dirty="0">
                <a:solidFill>
                  <a:srgbClr val="002060"/>
                </a:solidFill>
              </a:rPr>
              <a:t>Baton kullanılırken kollar dirseklerden 90 derece bükülü olmalıdır.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Bu açı eğim çıkarken de inerken de korunmalıdır</a:t>
            </a:r>
            <a:r>
              <a:rPr lang="tr-TR" sz="3000" dirty="0" smtClean="0">
                <a:solidFill>
                  <a:srgbClr val="002060"/>
                </a:solidFill>
              </a:rPr>
              <a:t>.</a:t>
            </a:r>
            <a:endParaRPr lang="tr-TR" sz="3000" smtClean="0">
              <a:solidFill>
                <a:srgbClr val="002060"/>
              </a:solidFill>
            </a:endParaRPr>
          </a:p>
          <a:p>
            <a:pPr algn="just"/>
            <a:endParaRPr lang="tr-TR" sz="3000" dirty="0" smtClean="0">
              <a:solidFill>
                <a:srgbClr val="002060"/>
              </a:solidFill>
            </a:endParaRPr>
          </a:p>
          <a:p>
            <a:pPr algn="just">
              <a:buNone/>
            </a:pPr>
            <a:r>
              <a:rPr lang="tr-TR" sz="32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                KAYNAK:</a:t>
            </a:r>
            <a:r>
              <a:rPr lang="tr-TR" sz="3200" dirty="0" err="1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Doç.Dr</a:t>
            </a:r>
            <a:r>
              <a:rPr lang="tr-TR" sz="32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.Öğret.üyesi </a:t>
            </a:r>
            <a:r>
              <a:rPr lang="tr-TR" sz="32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Dicle ARAS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D9C151-9FAA-4ABC-B561-503F30C10F36}" type="datetime1">
              <a:rPr lang="tr-TR" smtClean="0"/>
              <a:pPr/>
              <a:t>09.05.2020</a:t>
            </a:fld>
            <a:endParaRPr lang="tr-TR" dirty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44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83062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Teknik Malzemeler – Karabinalar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10" name="9 İçerik Yer Tutucusu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tr-TR" sz="3000" dirty="0">
                <a:solidFill>
                  <a:srgbClr val="002060"/>
                </a:solidFill>
              </a:rPr>
              <a:t>İki adet kilitsiz (</a:t>
            </a:r>
            <a:r>
              <a:rPr lang="tr-TR" sz="3000" dirty="0" err="1">
                <a:solidFill>
                  <a:srgbClr val="002060"/>
                </a:solidFill>
              </a:rPr>
              <a:t>free</a:t>
            </a:r>
            <a:r>
              <a:rPr lang="tr-TR" sz="3000" dirty="0">
                <a:solidFill>
                  <a:srgbClr val="002060"/>
                </a:solidFill>
              </a:rPr>
              <a:t>) karabinanın bir perlon bant ile birleşmesinden oluşmuştur. Bir ucu bolta takılırken bir ucuna da ip geçirilir.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D9C151-9FAA-4ABC-B561-503F30C10F36}" type="datetime1">
              <a:rPr lang="tr-TR" smtClean="0"/>
              <a:pPr/>
              <a:t>09.05.2020</a:t>
            </a:fld>
            <a:endParaRPr lang="tr-TR" dirty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5</a:t>
            </a:fld>
            <a:endParaRPr lang="tr-TR" dirty="0"/>
          </a:p>
        </p:txBody>
      </p:sp>
      <p:pic>
        <p:nvPicPr>
          <p:cNvPr id="16" name="Picture 6"/>
          <p:cNvPicPr>
            <a:picLocks noChangeAspect="1" noChangeArrowheads="1"/>
          </p:cNvPicPr>
          <p:nvPr/>
        </p:nvPicPr>
        <p:blipFill>
          <a:blip r:embed="rId2" cstate="print"/>
          <a:srcRect l="21724" r="26139"/>
          <a:stretch>
            <a:fillRect/>
          </a:stretch>
        </p:blipFill>
        <p:spPr bwMode="auto">
          <a:xfrm>
            <a:off x="2783632" y="3356993"/>
            <a:ext cx="864096" cy="16573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88450" name="Picture 2" descr="http://www.alpinsport-basis.de/bilder/produkte/gross/1354.jpg"/>
          <p:cNvPicPr>
            <a:picLocks noChangeAspect="1" noChangeArrowheads="1"/>
          </p:cNvPicPr>
          <p:nvPr/>
        </p:nvPicPr>
        <p:blipFill>
          <a:blip r:embed="rId3" cstate="print"/>
          <a:srcRect t="7911" b="9024"/>
          <a:stretch>
            <a:fillRect/>
          </a:stretch>
        </p:blipFill>
        <p:spPr bwMode="auto">
          <a:xfrm>
            <a:off x="3935761" y="3356992"/>
            <a:ext cx="1820467" cy="1512168"/>
          </a:xfrm>
          <a:prstGeom prst="rect">
            <a:avLst/>
          </a:prstGeom>
          <a:noFill/>
        </p:spPr>
      </p:pic>
      <p:pic>
        <p:nvPicPr>
          <p:cNvPr id="488454" name="Picture 6" descr="http://t3.gstatic.com/images?q=tbn:ANd9GcTNMxDbXW1f3ngmz1ig64443RCm7KF1kzhiUwcfaA0Zn5RIekOk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40016" y="3356993"/>
            <a:ext cx="1524000" cy="1524001"/>
          </a:xfrm>
          <a:prstGeom prst="rect">
            <a:avLst/>
          </a:prstGeom>
          <a:noFill/>
        </p:spPr>
      </p:pic>
      <p:pic>
        <p:nvPicPr>
          <p:cNvPr id="488456" name="Picture 8" descr="http://www.rockclimbing.com/images/gear/products/0/63460-large_work-Moses_Express_Set_Wire_Gate_87147_1.jpg"/>
          <p:cNvPicPr>
            <a:picLocks noChangeAspect="1" noChangeArrowheads="1"/>
          </p:cNvPicPr>
          <p:nvPr/>
        </p:nvPicPr>
        <p:blipFill>
          <a:blip r:embed="rId5" cstate="print"/>
          <a:srcRect l="30712" r="31488"/>
          <a:stretch>
            <a:fillRect/>
          </a:stretch>
        </p:blipFill>
        <p:spPr bwMode="auto">
          <a:xfrm>
            <a:off x="8112224" y="3212977"/>
            <a:ext cx="825504" cy="2183905"/>
          </a:xfrm>
          <a:prstGeom prst="rect">
            <a:avLst/>
          </a:prstGeom>
          <a:noFill/>
        </p:spPr>
      </p:pic>
      <p:pic>
        <p:nvPicPr>
          <p:cNvPr id="488458" name="Picture 10" descr="http://www.singingrock.com/Data/img/katalog/big/K6950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223793" y="5229200"/>
            <a:ext cx="1824203" cy="136815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6635761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Teknik Malzemeler – Karabinalar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10" name="9 İçerik Yer Tutucusu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tr-TR" sz="3000" dirty="0">
                <a:solidFill>
                  <a:srgbClr val="002060"/>
                </a:solidFill>
              </a:rPr>
              <a:t>Kapılarının yapısına göre de birbirlerinden ayrılırlar.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Kilitli kapılar, kilit olması güvenliği artırır, ancak kullanması çok pratik değildir. Farklı yapıda kilitler vardır.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D9C151-9FAA-4ABC-B561-503F30C10F36}" type="datetime1">
              <a:rPr lang="tr-TR" smtClean="0"/>
              <a:pPr/>
              <a:t>09.05.2020</a:t>
            </a:fld>
            <a:endParaRPr lang="tr-TR" dirty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6</a:t>
            </a:fld>
            <a:endParaRPr lang="tr-TR" dirty="0"/>
          </a:p>
        </p:txBody>
      </p:sp>
      <p:pic>
        <p:nvPicPr>
          <p:cNvPr id="11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23792" y="4581128"/>
            <a:ext cx="1785950" cy="178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" name="Picture 6"/>
          <p:cNvPicPr>
            <a:picLocks noChangeAspect="1" noChangeArrowheads="1"/>
          </p:cNvPicPr>
          <p:nvPr/>
        </p:nvPicPr>
        <p:blipFill>
          <a:blip r:embed="rId3" cstate="print"/>
          <a:srcRect t="17500" b="17500"/>
          <a:stretch>
            <a:fillRect/>
          </a:stretch>
        </p:blipFill>
        <p:spPr bwMode="auto">
          <a:xfrm>
            <a:off x="6152618" y="4724004"/>
            <a:ext cx="2500330" cy="1500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24981668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Teknik Malzemeler – Karabinalar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10" name="9 İçerik Yer Tutucusu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tr-TR" sz="3000" dirty="0">
                <a:solidFill>
                  <a:srgbClr val="002060"/>
                </a:solidFill>
              </a:rPr>
              <a:t>Tel kapılılar, en az diğerleri kadar sağlamdırlar ve donma problemi de yaşamazlar.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Eğik kapılılar, ip geçirmek daha kolaydır ancak doğru kullanılmadığında ipin içinden çıkma riski biraz daha fazladır.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D9C151-9FAA-4ABC-B561-503F30C10F36}" type="datetime1">
              <a:rPr lang="tr-TR" smtClean="0"/>
              <a:pPr/>
              <a:t>09.05.2020</a:t>
            </a:fld>
            <a:endParaRPr lang="tr-TR" dirty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7</a:t>
            </a:fld>
            <a:endParaRPr lang="tr-TR" dirty="0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5720" y="4725144"/>
            <a:ext cx="1928816" cy="19288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84033" y="4797153"/>
            <a:ext cx="1685933" cy="16859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3941131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Teknik Malzemeler – Karabinalar - Bakımı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10" name="9 İçerik Yer Tutucusu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tr-TR" sz="3000" dirty="0">
                <a:solidFill>
                  <a:srgbClr val="002060"/>
                </a:solidFill>
              </a:rPr>
              <a:t>Bir karabina 1.5-2 m’den sert zemine düşerse onu bir daha kullanmayın.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Tozdan, topraktan, asitli sudan ve deniz suyundan uzak tutun.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Kilidini çok sıkarak zorlamayın.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D9C151-9FAA-4ABC-B561-503F30C10F36}" type="datetime1">
              <a:rPr lang="tr-TR" smtClean="0"/>
              <a:pPr/>
              <a:t>09.05.2020</a:t>
            </a:fld>
            <a:endParaRPr lang="tr-TR" dirty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8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2189577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Teknik Malzemeler – Karabinalar - Bakımı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10" name="9 İçerik Yer Tutucusu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tr-TR" sz="3000" dirty="0">
                <a:solidFill>
                  <a:srgbClr val="002060"/>
                </a:solidFill>
              </a:rPr>
              <a:t>Zaman zaman kilitleri yağlayın.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Gerektiğinde ılık suda deterjan kullanmadan yıkayın.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Zarar görmüş karabinaları ve tanımadığınız karabinaları kullanmayın.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D9C151-9FAA-4ABC-B561-503F30C10F36}" type="datetime1">
              <a:rPr lang="tr-TR" smtClean="0"/>
              <a:pPr/>
              <a:t>09.05.2020</a:t>
            </a:fld>
            <a:endParaRPr lang="tr-TR" dirty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9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3738326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1326</Words>
  <Application>Microsoft Office PowerPoint</Application>
  <PresentationFormat>Özel</PresentationFormat>
  <Paragraphs>329</Paragraphs>
  <Slides>44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44</vt:i4>
      </vt:variant>
    </vt:vector>
  </HeadingPairs>
  <TitlesOfParts>
    <vt:vector size="45" baseType="lpstr">
      <vt:lpstr>Office Teması</vt:lpstr>
      <vt:lpstr>Teknik Malzemeler – Karabinalar</vt:lpstr>
      <vt:lpstr>Teknik Malzemeler – Karabinalar</vt:lpstr>
      <vt:lpstr>Teknik Malzemeler – Karabinalar</vt:lpstr>
      <vt:lpstr>Teknik Malzemeler – Karabinalar</vt:lpstr>
      <vt:lpstr>Teknik Malzemeler – Karabinalar</vt:lpstr>
      <vt:lpstr>Teknik Malzemeler – Karabinalar</vt:lpstr>
      <vt:lpstr>Teknik Malzemeler – Karabinalar</vt:lpstr>
      <vt:lpstr>Teknik Malzemeler – Karabinalar - Bakımı</vt:lpstr>
      <vt:lpstr>Teknik Malzemeler – Karabinalar - Bakımı</vt:lpstr>
      <vt:lpstr>Teknik Malzemeler – Perlon</vt:lpstr>
      <vt:lpstr>Teknik Malzemeler – Perlon</vt:lpstr>
      <vt:lpstr>Teknik Malzemeler – Perlon - Bakımı</vt:lpstr>
      <vt:lpstr>Teknik Malzemeler – Fener</vt:lpstr>
      <vt:lpstr>Teknik Malzemeler – Fener</vt:lpstr>
      <vt:lpstr>Teknik Malzemeler – Düdük</vt:lpstr>
      <vt:lpstr>Teknik Malzemeler – Düdük</vt:lpstr>
      <vt:lpstr>Teknik Malzemeler – Emniyet kemeri</vt:lpstr>
      <vt:lpstr>Teknik Malzemeler – Emniyet kemeri</vt:lpstr>
      <vt:lpstr>Teknik Malzemeler – Emniyet kemeri</vt:lpstr>
      <vt:lpstr>Teknik Malzemeler – Emniyet kemeri</vt:lpstr>
      <vt:lpstr>Teknik Malzemeler – Emniyet kemeri - Seçimi</vt:lpstr>
      <vt:lpstr>Teknik Malzemeler – Emniyet kemeri - Seçimi</vt:lpstr>
      <vt:lpstr>Teknik Malzemeler – Emniyet kemeri - Seçimi</vt:lpstr>
      <vt:lpstr>Teknik Malzemeler – Emniyet kemeri - Bakımı</vt:lpstr>
      <vt:lpstr>Teknik Malzemeler – Emniyet kemeri - Bakımı</vt:lpstr>
      <vt:lpstr>Teknik Malzemeler – Krampon</vt:lpstr>
      <vt:lpstr>Teknik Malzemeler – Krampon</vt:lpstr>
      <vt:lpstr>Teknik Malzemeler – Krampon</vt:lpstr>
      <vt:lpstr>Teknik Malzemeler – Krampon</vt:lpstr>
      <vt:lpstr>Teknik Malzemeler – Krampon - Bakımı</vt:lpstr>
      <vt:lpstr>Teknik Malzemeler – Emniyet aletleri</vt:lpstr>
      <vt:lpstr>Teknik Malzemeler – Emniyet aletleri</vt:lpstr>
      <vt:lpstr>Teknik Malzemeler – Emniyet aletleri - Bakımı</vt:lpstr>
      <vt:lpstr>Teknik Malzemeler – Emniyet aletleri - Bakımı</vt:lpstr>
      <vt:lpstr>Teknik Malzemeler – Kask</vt:lpstr>
      <vt:lpstr>Teknik Malzemeler – Kask – Seçimi</vt:lpstr>
      <vt:lpstr>Teknik Malzemeler – Kask – Seçimi</vt:lpstr>
      <vt:lpstr>Teknik Malzemeler – Kask – Bakımı</vt:lpstr>
      <vt:lpstr>Teknik Malzemeler – Baton</vt:lpstr>
      <vt:lpstr>Teknik Malzemeler – Baton</vt:lpstr>
      <vt:lpstr>Teknik Malzemeler – Baton</vt:lpstr>
      <vt:lpstr>Teknik Malzemeler – Baton</vt:lpstr>
      <vt:lpstr>Teknik Malzemeler – Baton</vt:lpstr>
      <vt:lpstr>Teknik Malzemeler – Baton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Teknik Malzemeler – Karabinalar</dc:title>
  <dc:creator>dicle aras</dc:creator>
  <cp:lastModifiedBy>User</cp:lastModifiedBy>
  <cp:revision>2</cp:revision>
  <dcterms:created xsi:type="dcterms:W3CDTF">2017-02-02T09:04:26Z</dcterms:created>
  <dcterms:modified xsi:type="dcterms:W3CDTF">2020-05-09T11:25:03Z</dcterms:modified>
</cp:coreProperties>
</file>