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59" r:id="rId5"/>
    <p:sldId id="261" r:id="rId6"/>
    <p:sldId id="271" r:id="rId7"/>
    <p:sldId id="262" r:id="rId8"/>
    <p:sldId id="263" r:id="rId9"/>
    <p:sldId id="272" r:id="rId10"/>
    <p:sldId id="273" r:id="rId11"/>
    <p:sldId id="274" r:id="rId12"/>
    <p:sldId id="264" r:id="rId13"/>
    <p:sldId id="275" r:id="rId14"/>
    <p:sldId id="276" r:id="rId15"/>
    <p:sldId id="27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10355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02341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288725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62256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545762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87240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155496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444268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72454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055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9545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45091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A34C55-1EE1-41E7-8FD4-564A97984A80}" type="datetimeFigureOut">
              <a:rPr lang="tr-TR" smtClean="0"/>
              <a:t>23.11.2017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36855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475907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62771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68198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230063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AA34C55-1EE1-41E7-8FD4-564A97984A80}" type="datetimeFigureOut">
              <a:rPr lang="tr-TR" smtClean="0"/>
              <a:t>23.11.2017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96F6032-37FE-4A88-AD63-703E268E5051}" type="slidenum">
              <a:rPr lang="tr-TR" smtClean="0"/>
              <a:t>‹#›</a:t>
            </a:fld>
            <a:endParaRPr lang="tr-TR"/>
          </a:p>
        </p:txBody>
      </p:sp>
    </p:spTree>
    <p:extLst>
      <p:ext uri="{BB962C8B-B14F-4D97-AF65-F5344CB8AC3E}">
        <p14:creationId xmlns:p14="http://schemas.microsoft.com/office/powerpoint/2010/main" val="349160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3200" dirty="0" smtClean="0"/>
              <a:t>Roma Yazını: Başlangıç Dönemi </a:t>
            </a:r>
            <a:r>
              <a:rPr lang="tr-TR" sz="3200" dirty="0" smtClean="0"/>
              <a:t>3. </a:t>
            </a:r>
            <a:r>
              <a:rPr lang="tr-TR" sz="3200" dirty="0" smtClean="0"/>
              <a:t>Hafta</a:t>
            </a:r>
            <a:endParaRPr lang="tr-TR" sz="3200" dirty="0"/>
          </a:p>
        </p:txBody>
      </p:sp>
      <p:sp>
        <p:nvSpPr>
          <p:cNvPr id="5" name="İçerik Yer Tutucusu 4"/>
          <p:cNvSpPr>
            <a:spLocks noGrp="1"/>
          </p:cNvSpPr>
          <p:nvPr>
            <p:ph idx="1"/>
          </p:nvPr>
        </p:nvSpPr>
        <p:spPr/>
        <p:txBody>
          <a:bodyPr/>
          <a:lstStyle/>
          <a:p>
            <a:pPr marL="0" indent="0" algn="ctr">
              <a:buNone/>
            </a:pPr>
            <a:endParaRPr lang="tr-TR" dirty="0" smtClean="0"/>
          </a:p>
          <a:p>
            <a:pPr marL="0" indent="0" algn="ctr">
              <a:buNone/>
            </a:pPr>
            <a:r>
              <a:rPr lang="tr-TR" b="1" dirty="0" err="1"/>
              <a:t>Lapis</a:t>
            </a:r>
            <a:r>
              <a:rPr lang="tr-TR" b="1" dirty="0"/>
              <a:t> </a:t>
            </a:r>
            <a:r>
              <a:rPr lang="tr-TR" b="1" dirty="0" err="1"/>
              <a:t>Satricanus</a:t>
            </a:r>
            <a:r>
              <a:rPr lang="tr-TR" b="1" dirty="0"/>
              <a:t> (İÖ 500)</a:t>
            </a:r>
          </a:p>
          <a:p>
            <a:pPr marL="0" indent="0" algn="ctr">
              <a:buNone/>
            </a:pPr>
            <a:endParaRPr lang="tr-TR" dirty="0" smtClean="0"/>
          </a:p>
          <a:p>
            <a:pPr marL="0" indent="0" algn="ctr">
              <a:buNone/>
            </a:pPr>
            <a:endParaRPr lang="tr-TR" dirty="0"/>
          </a:p>
          <a:p>
            <a:pPr marL="0" indent="0" algn="ctr">
              <a:buNone/>
            </a:pPr>
            <a:endParaRPr lang="tr-TR" dirty="0" smtClean="0"/>
          </a:p>
          <a:p>
            <a:pPr marL="0" indent="0" algn="ctr">
              <a:buNone/>
            </a:pPr>
            <a:r>
              <a:rPr lang="tr-TR" dirty="0" smtClean="0"/>
              <a:t>FOTOGRAF</a:t>
            </a:r>
          </a:p>
          <a:p>
            <a:pPr marL="0" indent="0" algn="ctr">
              <a:buNone/>
            </a:pPr>
            <a:endParaRPr lang="tr-TR" dirty="0"/>
          </a:p>
        </p:txBody>
      </p:sp>
    </p:spTree>
    <p:extLst>
      <p:ext uri="{BB962C8B-B14F-4D97-AF65-F5344CB8AC3E}">
        <p14:creationId xmlns:p14="http://schemas.microsoft.com/office/powerpoint/2010/main" val="2853111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Garigliano</a:t>
            </a:r>
            <a:r>
              <a:rPr lang="tr-TR" sz="2400" b="1" dirty="0"/>
              <a:t> Kâsesi</a:t>
            </a:r>
            <a:endParaRPr lang="tr-TR" sz="2400" dirty="0"/>
          </a:p>
        </p:txBody>
      </p:sp>
      <p:sp>
        <p:nvSpPr>
          <p:cNvPr id="4" name="İçerik Yer Tutucusu 3"/>
          <p:cNvSpPr>
            <a:spLocks noGrp="1"/>
          </p:cNvSpPr>
          <p:nvPr>
            <p:ph idx="1"/>
          </p:nvPr>
        </p:nvSpPr>
        <p:spPr/>
        <p:txBody>
          <a:bodyPr>
            <a:normAutofit/>
          </a:bodyPr>
          <a:lstStyle/>
          <a:p>
            <a:pPr algn="ctr"/>
            <a:r>
              <a:rPr lang="tr-TR" sz="2400" dirty="0"/>
              <a:t>Dış Yüzey:   </a:t>
            </a:r>
            <a:r>
              <a:rPr lang="tr-TR" sz="2400" b="1" dirty="0"/>
              <a:t>AHUIDIES</a:t>
            </a:r>
            <a:endParaRPr lang="tr-TR" sz="2400" dirty="0"/>
          </a:p>
          <a:p>
            <a:pPr algn="ctr"/>
            <a:r>
              <a:rPr lang="tr-TR" sz="2400" dirty="0"/>
              <a:t>Klasik Latince </a:t>
            </a:r>
            <a:r>
              <a:rPr lang="tr-TR" sz="2400" i="1" dirty="0" err="1"/>
              <a:t>Audii</a:t>
            </a:r>
            <a:r>
              <a:rPr lang="tr-TR" sz="2400" i="1" dirty="0"/>
              <a:t>/</a:t>
            </a:r>
            <a:r>
              <a:rPr lang="tr-TR" sz="2400" i="1" dirty="0" err="1"/>
              <a:t>Audeii</a:t>
            </a:r>
            <a:r>
              <a:rPr lang="tr-TR" sz="2400" i="1" dirty="0"/>
              <a:t>/</a:t>
            </a:r>
            <a:r>
              <a:rPr lang="tr-TR" sz="2400" i="1" dirty="0" err="1"/>
              <a:t>Avidi</a:t>
            </a:r>
            <a:r>
              <a:rPr lang="tr-TR" sz="2400" i="1" dirty="0"/>
              <a:t>.</a:t>
            </a:r>
            <a:endParaRPr lang="tr-TR" sz="2400" dirty="0"/>
          </a:p>
          <a:p>
            <a:pPr algn="ctr"/>
            <a:r>
              <a:rPr lang="tr-TR" sz="2400" dirty="0"/>
              <a:t>İç : </a:t>
            </a:r>
            <a:r>
              <a:rPr lang="tr-TR" sz="2400" b="1" dirty="0"/>
              <a:t>NEI PARI MED ESOM KOM MEOIS SOKIOIS TRIFOS AUDEOM DUO [M]</a:t>
            </a:r>
            <a:endParaRPr lang="tr-TR" sz="2400" dirty="0"/>
          </a:p>
          <a:p>
            <a:pPr algn="ctr"/>
            <a:r>
              <a:rPr lang="tr-TR" sz="2400" dirty="0"/>
              <a:t>Klasik Lat. : </a:t>
            </a:r>
            <a:r>
              <a:rPr lang="tr-TR" sz="2400" i="1" dirty="0"/>
              <a:t>ne pare (</a:t>
            </a:r>
            <a:r>
              <a:rPr lang="tr-TR" sz="2400" i="1" dirty="0" err="1"/>
              <a:t>noli</a:t>
            </a:r>
            <a:r>
              <a:rPr lang="tr-TR" sz="2400" i="1" dirty="0"/>
              <a:t> </a:t>
            </a:r>
            <a:r>
              <a:rPr lang="tr-TR" sz="2400" i="1" dirty="0" err="1"/>
              <a:t>capere</a:t>
            </a:r>
            <a:r>
              <a:rPr lang="tr-TR" sz="2400" i="1" dirty="0"/>
              <a:t>) me! </a:t>
            </a:r>
            <a:r>
              <a:rPr lang="tr-TR" sz="2400" i="1" dirty="0" err="1"/>
              <a:t>sum</a:t>
            </a:r>
            <a:r>
              <a:rPr lang="tr-TR" sz="2400" i="1" dirty="0"/>
              <a:t> cum </a:t>
            </a:r>
            <a:r>
              <a:rPr lang="tr-TR" sz="2400" i="1" dirty="0" err="1"/>
              <a:t>meis</a:t>
            </a:r>
            <a:r>
              <a:rPr lang="tr-TR" sz="2400" i="1" dirty="0"/>
              <a:t> </a:t>
            </a:r>
            <a:r>
              <a:rPr lang="tr-TR" sz="2400" i="1" dirty="0" err="1"/>
              <a:t>sociis</a:t>
            </a:r>
            <a:r>
              <a:rPr lang="tr-TR" sz="2400" i="1" dirty="0"/>
              <a:t> </a:t>
            </a:r>
            <a:r>
              <a:rPr lang="tr-TR" sz="2400" i="1" dirty="0" err="1"/>
              <a:t>tribus</a:t>
            </a:r>
            <a:r>
              <a:rPr lang="tr-TR" sz="2400" i="1" dirty="0"/>
              <a:t> </a:t>
            </a:r>
            <a:r>
              <a:rPr lang="tr-TR" sz="2400" i="1" dirty="0" err="1"/>
              <a:t>Audiōrum</a:t>
            </a:r>
            <a:r>
              <a:rPr lang="tr-TR" sz="2400" i="1" dirty="0"/>
              <a:t> </a:t>
            </a:r>
            <a:r>
              <a:rPr lang="tr-TR" sz="2400" i="1" dirty="0" err="1"/>
              <a:t>duōrum</a:t>
            </a:r>
            <a:endParaRPr lang="tr-TR" sz="2400" dirty="0"/>
          </a:p>
          <a:p>
            <a:pPr marL="0" indent="0">
              <a:buNone/>
            </a:pPr>
            <a:endParaRPr lang="tr-TR" sz="2400" dirty="0"/>
          </a:p>
        </p:txBody>
      </p:sp>
    </p:spTree>
    <p:extLst>
      <p:ext uri="{BB962C8B-B14F-4D97-AF65-F5344CB8AC3E}">
        <p14:creationId xmlns:p14="http://schemas.microsoft.com/office/powerpoint/2010/main" val="3243780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Garigliano</a:t>
            </a:r>
            <a:r>
              <a:rPr lang="tr-TR" sz="2400" b="1" dirty="0"/>
              <a:t> Kâsesi</a:t>
            </a:r>
            <a:endParaRPr lang="tr-TR" sz="2400" dirty="0"/>
          </a:p>
        </p:txBody>
      </p:sp>
      <p:sp>
        <p:nvSpPr>
          <p:cNvPr id="4" name="İçerik Yer Tutucusu 3"/>
          <p:cNvSpPr>
            <a:spLocks noGrp="1"/>
          </p:cNvSpPr>
          <p:nvPr>
            <p:ph idx="1"/>
          </p:nvPr>
        </p:nvSpPr>
        <p:spPr/>
        <p:txBody>
          <a:bodyPr>
            <a:normAutofit/>
          </a:bodyPr>
          <a:lstStyle/>
          <a:p>
            <a:pPr marL="0" indent="0">
              <a:buNone/>
            </a:pPr>
            <a:r>
              <a:rPr lang="tr-TR" sz="2400" dirty="0"/>
              <a:t>Latince </a:t>
            </a:r>
            <a:r>
              <a:rPr lang="tr-TR" sz="2400" dirty="0" err="1">
                <a:solidFill>
                  <a:srgbClr val="FFFF00"/>
                </a:solidFill>
              </a:rPr>
              <a:t>sum</a:t>
            </a:r>
            <a:r>
              <a:rPr lang="tr-TR" sz="2400" dirty="0"/>
              <a:t> fiilinin arkaik biçimi olan </a:t>
            </a:r>
            <a:r>
              <a:rPr lang="tr-TR" sz="2400" dirty="0" smtClean="0">
                <a:solidFill>
                  <a:srgbClr val="FF0000"/>
                </a:solidFill>
              </a:rPr>
              <a:t>ESOM</a:t>
            </a:r>
            <a:r>
              <a:rPr lang="tr-TR" sz="2400" dirty="0" smtClean="0"/>
              <a:t> örneği içerir. </a:t>
            </a:r>
          </a:p>
          <a:p>
            <a:pPr marL="0" indent="0">
              <a:buNone/>
            </a:pPr>
            <a:endParaRPr lang="tr-TR" sz="2400" dirty="0"/>
          </a:p>
          <a:p>
            <a:r>
              <a:rPr lang="tr-TR" sz="2400" dirty="0"/>
              <a:t>M. </a:t>
            </a:r>
            <a:r>
              <a:rPr lang="tr-TR" sz="2400" dirty="0" err="1"/>
              <a:t>Terentius</a:t>
            </a:r>
            <a:r>
              <a:rPr lang="tr-TR" sz="2400" dirty="0"/>
              <a:t> </a:t>
            </a:r>
            <a:r>
              <a:rPr lang="tr-TR" sz="2400" dirty="0" err="1" smtClean="0"/>
              <a:t>Varro</a:t>
            </a:r>
            <a:r>
              <a:rPr lang="tr-TR" sz="2400" dirty="0" smtClean="0"/>
              <a:t>, </a:t>
            </a:r>
            <a:r>
              <a:rPr lang="tr-TR" sz="2400" i="1" dirty="0"/>
              <a:t>De </a:t>
            </a:r>
            <a:r>
              <a:rPr lang="tr-TR" sz="2400" i="1" dirty="0" err="1"/>
              <a:t>lingua</a:t>
            </a:r>
            <a:r>
              <a:rPr lang="tr-TR" sz="2400" i="1" dirty="0"/>
              <a:t> </a:t>
            </a:r>
            <a:r>
              <a:rPr lang="tr-TR" sz="2400" i="1" dirty="0" err="1"/>
              <a:t>Latina</a:t>
            </a:r>
            <a:r>
              <a:rPr lang="tr-TR" sz="2400" i="1" dirty="0"/>
              <a:t> </a:t>
            </a:r>
            <a:r>
              <a:rPr lang="tr-TR" sz="2400" dirty="0"/>
              <a:t>(9.100</a:t>
            </a:r>
            <a:r>
              <a:rPr lang="tr-TR" sz="2400" dirty="0" smtClean="0"/>
              <a:t>):</a:t>
            </a:r>
          </a:p>
          <a:p>
            <a:r>
              <a:rPr lang="tr-TR" sz="2400" dirty="0" smtClean="0"/>
              <a:t>“...</a:t>
            </a:r>
            <a:r>
              <a:rPr lang="tr-TR" sz="2400" dirty="0" err="1">
                <a:solidFill>
                  <a:srgbClr val="FFFF00"/>
                </a:solidFill>
              </a:rPr>
              <a:t>sum</a:t>
            </a:r>
            <a:r>
              <a:rPr lang="tr-TR" sz="2400" dirty="0"/>
              <a:t> </a:t>
            </a:r>
            <a:r>
              <a:rPr lang="tr-TR" sz="2400" dirty="0" err="1"/>
              <a:t>quod</a:t>
            </a:r>
            <a:r>
              <a:rPr lang="tr-TR" sz="2400" dirty="0"/>
              <a:t> nunc </a:t>
            </a:r>
            <a:r>
              <a:rPr lang="tr-TR" sz="2400" dirty="0" err="1"/>
              <a:t>dicitur</a:t>
            </a:r>
            <a:r>
              <a:rPr lang="tr-TR" sz="2400" dirty="0"/>
              <a:t> </a:t>
            </a:r>
            <a:r>
              <a:rPr lang="tr-TR" sz="2400" dirty="0" err="1"/>
              <a:t>olim</a:t>
            </a:r>
            <a:r>
              <a:rPr lang="tr-TR" sz="2400" dirty="0"/>
              <a:t> </a:t>
            </a:r>
            <a:r>
              <a:rPr lang="tr-TR" sz="2400" dirty="0" err="1"/>
              <a:t>dicebatur</a:t>
            </a:r>
            <a:r>
              <a:rPr lang="tr-TR" sz="2400" dirty="0"/>
              <a:t> </a:t>
            </a:r>
            <a:r>
              <a:rPr lang="tr-TR" sz="2400" dirty="0" err="1">
                <a:solidFill>
                  <a:srgbClr val="FF0000"/>
                </a:solidFill>
              </a:rPr>
              <a:t>esum</a:t>
            </a:r>
            <a:r>
              <a:rPr lang="tr-TR" sz="2400" dirty="0"/>
              <a:t> et in </a:t>
            </a:r>
            <a:r>
              <a:rPr lang="tr-TR" sz="2400" dirty="0" err="1"/>
              <a:t>omnibus</a:t>
            </a:r>
            <a:r>
              <a:rPr lang="tr-TR" sz="2400" dirty="0"/>
              <a:t> </a:t>
            </a:r>
            <a:r>
              <a:rPr lang="tr-TR" sz="2400" dirty="0" err="1"/>
              <a:t>personis</a:t>
            </a:r>
            <a:r>
              <a:rPr lang="tr-TR" sz="2400" dirty="0"/>
              <a:t> </a:t>
            </a:r>
            <a:r>
              <a:rPr lang="tr-TR" sz="2400" dirty="0" err="1"/>
              <a:t>constabat</a:t>
            </a:r>
            <a:r>
              <a:rPr lang="tr-TR" sz="2400" dirty="0"/>
              <a:t>, </a:t>
            </a:r>
            <a:r>
              <a:rPr lang="tr-TR" sz="2400" dirty="0" err="1"/>
              <a:t>quod</a:t>
            </a:r>
            <a:r>
              <a:rPr lang="tr-TR" sz="2400" dirty="0"/>
              <a:t> </a:t>
            </a:r>
            <a:r>
              <a:rPr lang="tr-TR" sz="2400" dirty="0" err="1"/>
              <a:t>dicebatur</a:t>
            </a:r>
            <a:r>
              <a:rPr lang="tr-TR" sz="2400" dirty="0" smtClean="0"/>
              <a:t>­ </a:t>
            </a:r>
            <a:r>
              <a:rPr lang="tr-TR" sz="2400" dirty="0" err="1" smtClean="0"/>
              <a:t>esum</a:t>
            </a:r>
            <a:r>
              <a:rPr lang="tr-TR" sz="2400" dirty="0" smtClean="0"/>
              <a:t> </a:t>
            </a:r>
            <a:r>
              <a:rPr lang="tr-TR" sz="2400" dirty="0"/>
              <a:t>es est, </a:t>
            </a:r>
            <a:r>
              <a:rPr lang="tr-TR" sz="2400" dirty="0" err="1"/>
              <a:t>eram</a:t>
            </a:r>
            <a:r>
              <a:rPr lang="tr-TR" sz="2400" dirty="0"/>
              <a:t> </a:t>
            </a:r>
            <a:r>
              <a:rPr lang="tr-TR" sz="2400" dirty="0" err="1"/>
              <a:t>eras</a:t>
            </a:r>
            <a:r>
              <a:rPr lang="tr-TR" sz="2400" dirty="0"/>
              <a:t> erat, </a:t>
            </a:r>
            <a:r>
              <a:rPr lang="tr-TR" sz="2400" dirty="0" err="1"/>
              <a:t>ero</a:t>
            </a:r>
            <a:r>
              <a:rPr lang="tr-TR" sz="2400" dirty="0"/>
              <a:t> </a:t>
            </a:r>
            <a:r>
              <a:rPr lang="tr-TR" sz="2400" dirty="0" err="1"/>
              <a:t>eris</a:t>
            </a:r>
            <a:r>
              <a:rPr lang="tr-TR" sz="2400" dirty="0"/>
              <a:t> erit</a:t>
            </a:r>
            <a:r>
              <a:rPr lang="tr-TR" sz="2400" dirty="0" smtClean="0"/>
              <a:t>.»</a:t>
            </a:r>
            <a:endParaRPr lang="tr-TR" sz="2400" dirty="0"/>
          </a:p>
          <a:p>
            <a:pPr marL="0" indent="0">
              <a:buNone/>
            </a:pPr>
            <a:endParaRPr lang="tr-TR" sz="2400" dirty="0"/>
          </a:p>
        </p:txBody>
      </p:sp>
    </p:spTree>
    <p:extLst>
      <p:ext uri="{BB962C8B-B14F-4D97-AF65-F5344CB8AC3E}">
        <p14:creationId xmlns:p14="http://schemas.microsoft.com/office/powerpoint/2010/main" val="1285720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Cista</a:t>
            </a:r>
            <a:r>
              <a:rPr lang="tr-TR" sz="2400" b="1" dirty="0"/>
              <a:t> </a:t>
            </a:r>
            <a:r>
              <a:rPr lang="tr-TR" sz="2400" b="1" dirty="0" err="1"/>
              <a:t>Ficoroni</a:t>
            </a:r>
            <a:r>
              <a:rPr lang="tr-TR" sz="2400" b="1" dirty="0"/>
              <a:t> </a:t>
            </a:r>
            <a:endParaRPr lang="tr-TR" sz="2400" dirty="0"/>
          </a:p>
        </p:txBody>
      </p:sp>
      <p:sp>
        <p:nvSpPr>
          <p:cNvPr id="3" name="İçerik Yer Tutucusu 2"/>
          <p:cNvSpPr>
            <a:spLocks noGrp="1"/>
          </p:cNvSpPr>
          <p:nvPr>
            <p:ph idx="1"/>
          </p:nvPr>
        </p:nvSpPr>
        <p:spPr/>
        <p:txBody>
          <a:bodyPr/>
          <a:lstStyle/>
          <a:p>
            <a:pPr lvl="8"/>
            <a:endParaRPr lang="tr-TR" dirty="0"/>
          </a:p>
          <a:p>
            <a:pPr lvl="8"/>
            <a:endParaRPr lang="tr-TR" dirty="0" smtClean="0"/>
          </a:p>
          <a:p>
            <a:pPr lvl="8"/>
            <a:endParaRPr lang="tr-TR" dirty="0"/>
          </a:p>
          <a:p>
            <a:pPr lvl="8"/>
            <a:endParaRPr lang="tr-TR" dirty="0" smtClean="0"/>
          </a:p>
          <a:p>
            <a:pPr lvl="8"/>
            <a:r>
              <a:rPr lang="tr-TR" sz="4800" dirty="0" smtClean="0"/>
              <a:t>  FOTOGRAF</a:t>
            </a:r>
          </a:p>
        </p:txBody>
      </p:sp>
    </p:spTree>
    <p:extLst>
      <p:ext uri="{BB962C8B-B14F-4D97-AF65-F5344CB8AC3E}">
        <p14:creationId xmlns:p14="http://schemas.microsoft.com/office/powerpoint/2010/main" val="1017617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4400" b="1" dirty="0" err="1"/>
              <a:t>Cista</a:t>
            </a:r>
            <a:r>
              <a:rPr lang="tr-TR" sz="4400" b="1" dirty="0"/>
              <a:t> </a:t>
            </a:r>
            <a:r>
              <a:rPr lang="tr-TR" sz="4400" b="1" dirty="0" err="1"/>
              <a:t>Ficoroni</a:t>
            </a:r>
            <a:r>
              <a:rPr lang="tr-TR" sz="4400" b="1" dirty="0"/>
              <a:t> </a:t>
            </a:r>
            <a:endParaRPr lang="tr-TR" dirty="0"/>
          </a:p>
        </p:txBody>
      </p:sp>
      <p:sp>
        <p:nvSpPr>
          <p:cNvPr id="5" name="İçerik Yer Tutucusu 4"/>
          <p:cNvSpPr>
            <a:spLocks noGrp="1"/>
          </p:cNvSpPr>
          <p:nvPr>
            <p:ph idx="1"/>
          </p:nvPr>
        </p:nvSpPr>
        <p:spPr/>
        <p:txBody>
          <a:bodyPr>
            <a:normAutofit/>
          </a:bodyPr>
          <a:lstStyle/>
          <a:p>
            <a:r>
              <a:rPr lang="tr-TR" dirty="0"/>
              <a:t>B</a:t>
            </a:r>
            <a:r>
              <a:rPr lang="tr-TR" dirty="0" smtClean="0"/>
              <a:t>ronzdan </a:t>
            </a:r>
            <a:r>
              <a:rPr lang="tr-TR" dirty="0"/>
              <a:t>yapılmış silindir biçiminde mücevher </a:t>
            </a:r>
            <a:r>
              <a:rPr lang="tr-TR" dirty="0" smtClean="0"/>
              <a:t>kabıdır. </a:t>
            </a:r>
          </a:p>
          <a:p>
            <a:r>
              <a:rPr lang="tr-TR" dirty="0" err="1" smtClean="0"/>
              <a:t>Francesco</a:t>
            </a:r>
            <a:r>
              <a:rPr lang="tr-TR" dirty="0" smtClean="0"/>
              <a:t> </a:t>
            </a:r>
            <a:r>
              <a:rPr lang="tr-TR" dirty="0" err="1"/>
              <a:t>di</a:t>
            </a:r>
            <a:r>
              <a:rPr lang="tr-TR" dirty="0"/>
              <a:t> </a:t>
            </a:r>
            <a:r>
              <a:rPr lang="tr-TR" dirty="0" err="1"/>
              <a:t>Ficaroni</a:t>
            </a:r>
            <a:r>
              <a:rPr lang="tr-TR" dirty="0"/>
              <a:t> tarafından 1738 yılında Roma yakınlarında bulunmuştur.  </a:t>
            </a:r>
            <a:endParaRPr lang="tr-TR" dirty="0" smtClean="0"/>
          </a:p>
          <a:p>
            <a:r>
              <a:rPr lang="tr-TR" dirty="0" smtClean="0"/>
              <a:t>Şu </a:t>
            </a:r>
            <a:r>
              <a:rPr lang="tr-TR" dirty="0"/>
              <a:t>anda Roma’daki </a:t>
            </a:r>
            <a:r>
              <a:rPr lang="tr-TR" dirty="0" err="1"/>
              <a:t>Museo</a:t>
            </a:r>
            <a:r>
              <a:rPr lang="tr-TR" dirty="0"/>
              <a:t> </a:t>
            </a:r>
            <a:r>
              <a:rPr lang="tr-TR" dirty="0" err="1"/>
              <a:t>Nazionale</a:t>
            </a:r>
            <a:r>
              <a:rPr lang="tr-TR" dirty="0"/>
              <a:t> </a:t>
            </a:r>
            <a:r>
              <a:rPr lang="tr-TR" dirty="0" err="1"/>
              <a:t>Etrusco</a:t>
            </a:r>
            <a:r>
              <a:rPr lang="tr-TR" dirty="0"/>
              <a:t> da sergilenmektedir. </a:t>
            </a:r>
            <a:endParaRPr lang="tr-TR" dirty="0" smtClean="0"/>
          </a:p>
          <a:p>
            <a:r>
              <a:rPr lang="tr-TR" dirty="0" smtClean="0"/>
              <a:t>Etrüsk- </a:t>
            </a:r>
            <a:r>
              <a:rPr lang="tr-TR" dirty="0"/>
              <a:t>İtalik </a:t>
            </a:r>
            <a:r>
              <a:rPr lang="tr-TR" dirty="0" err="1"/>
              <a:t>cista</a:t>
            </a:r>
            <a:r>
              <a:rPr lang="tr-TR" dirty="0"/>
              <a:t> geleneğinin en eski ve en iyi bilinen örneğidir. </a:t>
            </a:r>
          </a:p>
          <a:p>
            <a:pPr marL="0" indent="0">
              <a:buNone/>
            </a:pPr>
            <a:endParaRPr lang="tr-TR" dirty="0"/>
          </a:p>
          <a:p>
            <a:pPr marL="0" indent="0">
              <a:buNone/>
            </a:pPr>
            <a:r>
              <a:rPr lang="tr-TR" dirty="0"/>
              <a:t>İÖ. 4. Yüzyılda yapıldığı düşünülen bu kabın kapağı ustaca yontulmuş üç küçük heykelcikle süslenmiştir. </a:t>
            </a:r>
            <a:endParaRPr lang="tr-TR" dirty="0" smtClean="0"/>
          </a:p>
          <a:p>
            <a:pPr>
              <a:buFontTx/>
              <a:buChar char="-"/>
            </a:pPr>
            <a:endParaRPr lang="tr-TR" dirty="0"/>
          </a:p>
        </p:txBody>
      </p:sp>
    </p:spTree>
    <p:extLst>
      <p:ext uri="{BB962C8B-B14F-4D97-AF65-F5344CB8AC3E}">
        <p14:creationId xmlns:p14="http://schemas.microsoft.com/office/powerpoint/2010/main" val="1480376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4400" b="1" dirty="0" err="1"/>
              <a:t>Cista</a:t>
            </a:r>
            <a:r>
              <a:rPr lang="tr-TR" sz="4400" b="1" dirty="0"/>
              <a:t> </a:t>
            </a:r>
            <a:r>
              <a:rPr lang="tr-TR" sz="4400" b="1" dirty="0" err="1"/>
              <a:t>Ficoroni</a:t>
            </a:r>
            <a:r>
              <a:rPr lang="tr-TR" sz="4400" b="1" dirty="0"/>
              <a:t> </a:t>
            </a:r>
            <a:endParaRPr lang="tr-TR" dirty="0"/>
          </a:p>
        </p:txBody>
      </p:sp>
      <p:sp>
        <p:nvSpPr>
          <p:cNvPr id="5" name="İçerik Yer Tutucusu 4"/>
          <p:cNvSpPr>
            <a:spLocks noGrp="1"/>
          </p:cNvSpPr>
          <p:nvPr>
            <p:ph idx="1"/>
          </p:nvPr>
        </p:nvSpPr>
        <p:spPr/>
        <p:txBody>
          <a:bodyPr>
            <a:normAutofit/>
          </a:bodyPr>
          <a:lstStyle/>
          <a:p>
            <a:pPr marL="0" indent="0">
              <a:buNone/>
            </a:pPr>
            <a:r>
              <a:rPr lang="tr-TR" dirty="0" smtClean="0"/>
              <a:t>Kapağında yer alan yazıttan </a:t>
            </a:r>
            <a:r>
              <a:rPr lang="tr-TR" dirty="0" err="1" smtClean="0"/>
              <a:t>Praenestenin</a:t>
            </a:r>
            <a:r>
              <a:rPr lang="tr-TR" dirty="0" smtClean="0"/>
              <a:t> </a:t>
            </a:r>
            <a:r>
              <a:rPr lang="tr-TR" dirty="0"/>
              <a:t>soylu ailelerinden birinin üyesi olan </a:t>
            </a:r>
            <a:r>
              <a:rPr lang="tr-TR" dirty="0" err="1"/>
              <a:t>Didia</a:t>
            </a:r>
            <a:r>
              <a:rPr lang="tr-TR" dirty="0"/>
              <a:t> </a:t>
            </a:r>
            <a:r>
              <a:rPr lang="tr-TR" dirty="0" err="1"/>
              <a:t>Malconia</a:t>
            </a:r>
            <a:r>
              <a:rPr lang="tr-TR" dirty="0"/>
              <a:t> adındaki soylu bir kadının kızına hediyesi </a:t>
            </a:r>
            <a:r>
              <a:rPr lang="tr-TR" dirty="0" smtClean="0"/>
              <a:t>olduğu anlaşılmaktadır</a:t>
            </a:r>
            <a:r>
              <a:rPr lang="tr-TR" dirty="0"/>
              <a:t>: </a:t>
            </a:r>
            <a:endParaRPr lang="tr-TR" dirty="0" smtClean="0"/>
          </a:p>
          <a:p>
            <a:pPr marL="0" indent="0">
              <a:buNone/>
            </a:pPr>
            <a:endParaRPr lang="tr-TR" dirty="0"/>
          </a:p>
          <a:p>
            <a:r>
              <a:rPr lang="tr-TR" dirty="0"/>
              <a:t>DINDIA MACOLNIA FILEAI DEDIT</a:t>
            </a:r>
          </a:p>
          <a:p>
            <a:r>
              <a:rPr lang="tr-TR" dirty="0"/>
              <a:t>NOVIOS PLAUTIOS MED ROMAI FECID</a:t>
            </a:r>
          </a:p>
          <a:p>
            <a:pPr marL="0" indent="0">
              <a:buNone/>
            </a:pPr>
            <a:endParaRPr lang="tr-TR" dirty="0"/>
          </a:p>
          <a:p>
            <a:pPr marL="0" indent="0">
              <a:buNone/>
            </a:pPr>
            <a:r>
              <a:rPr lang="tr-TR" dirty="0"/>
              <a:t>Klasik Latincesi şu şekildedir: </a:t>
            </a:r>
          </a:p>
          <a:p>
            <a:r>
              <a:rPr lang="tr-TR" dirty="0"/>
              <a:t>DINDIA MACOLNIA FILIAE DEDIT</a:t>
            </a:r>
          </a:p>
          <a:p>
            <a:r>
              <a:rPr lang="tr-TR" dirty="0"/>
              <a:t>NOVIUS PLAUTIUS ME ROMAE FECIT</a:t>
            </a:r>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116294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4400" b="1" dirty="0" err="1"/>
              <a:t>Cista</a:t>
            </a:r>
            <a:r>
              <a:rPr lang="tr-TR" sz="4400" b="1" dirty="0"/>
              <a:t> </a:t>
            </a:r>
            <a:r>
              <a:rPr lang="tr-TR" sz="4400" b="1" dirty="0" err="1"/>
              <a:t>Ficoroni</a:t>
            </a:r>
            <a:r>
              <a:rPr lang="tr-TR" sz="4400" b="1" dirty="0"/>
              <a:t> </a:t>
            </a:r>
            <a:endParaRPr lang="tr-TR" dirty="0"/>
          </a:p>
        </p:txBody>
      </p:sp>
      <p:sp>
        <p:nvSpPr>
          <p:cNvPr id="5" name="İçerik Yer Tutucusu 4"/>
          <p:cNvSpPr>
            <a:spLocks noGrp="1"/>
          </p:cNvSpPr>
          <p:nvPr>
            <p:ph idx="1"/>
          </p:nvPr>
        </p:nvSpPr>
        <p:spPr/>
        <p:txBody>
          <a:bodyPr>
            <a:normAutofit/>
          </a:bodyPr>
          <a:lstStyle/>
          <a:p>
            <a:pPr marL="0" indent="0">
              <a:buNone/>
            </a:pPr>
            <a:r>
              <a:rPr lang="tr-TR" dirty="0"/>
              <a:t>Kabın gövde kısmında kabartmayla </a:t>
            </a:r>
            <a:r>
              <a:rPr lang="tr-TR" dirty="0" err="1"/>
              <a:t>Arganautlarla</a:t>
            </a:r>
            <a:r>
              <a:rPr lang="tr-TR" dirty="0"/>
              <a:t> ilişkili sahneler tasvir edilmiştir. </a:t>
            </a:r>
            <a:endParaRPr lang="tr-TR" dirty="0" smtClean="0"/>
          </a:p>
          <a:p>
            <a:pPr marL="0" indent="0">
              <a:buNone/>
            </a:pPr>
            <a:endParaRPr lang="tr-TR" dirty="0" smtClean="0"/>
          </a:p>
          <a:p>
            <a:pPr marL="0" indent="0">
              <a:buNone/>
            </a:pPr>
            <a:r>
              <a:rPr lang="tr-TR" dirty="0" smtClean="0"/>
              <a:t>1</a:t>
            </a:r>
            <a:r>
              <a:rPr lang="tr-TR" dirty="0"/>
              <a:t>. Sahnede Yunan mitolojisinde de yer alan, </a:t>
            </a:r>
            <a:r>
              <a:rPr lang="tr-TR" dirty="0" err="1"/>
              <a:t>Poseidon</a:t>
            </a:r>
            <a:r>
              <a:rPr lang="tr-TR" dirty="0"/>
              <a:t> ve </a:t>
            </a:r>
            <a:r>
              <a:rPr lang="tr-TR" dirty="0" err="1"/>
              <a:t>Melia’nın</a:t>
            </a:r>
            <a:r>
              <a:rPr lang="tr-TR" dirty="0"/>
              <a:t> oğlu </a:t>
            </a:r>
            <a:r>
              <a:rPr lang="tr-TR" dirty="0" err="1"/>
              <a:t>Amycus</a:t>
            </a:r>
            <a:r>
              <a:rPr lang="tr-TR" dirty="0"/>
              <a:t> ağaca bağlanmış bir biçimde görülmektedir. </a:t>
            </a:r>
            <a:r>
              <a:rPr lang="tr-TR" dirty="0" err="1"/>
              <a:t>Amycus</a:t>
            </a:r>
            <a:r>
              <a:rPr lang="tr-TR" dirty="0"/>
              <a:t>, </a:t>
            </a:r>
            <a:r>
              <a:rPr lang="tr-TR" dirty="0" err="1"/>
              <a:t>Bitynia’nın</a:t>
            </a:r>
            <a:r>
              <a:rPr lang="tr-TR" dirty="0"/>
              <a:t> efsanevi halkı  </a:t>
            </a:r>
            <a:r>
              <a:rPr lang="tr-TR" dirty="0" err="1"/>
              <a:t>Bebryces’lerin</a:t>
            </a:r>
            <a:r>
              <a:rPr lang="tr-TR" dirty="0"/>
              <a:t>  kralıdır.</a:t>
            </a:r>
            <a:endParaRPr lang="tr-TR" dirty="0" smtClean="0"/>
          </a:p>
          <a:p>
            <a:pPr marL="0" indent="0">
              <a:buNone/>
            </a:pPr>
            <a:endParaRPr lang="tr-TR" dirty="0"/>
          </a:p>
          <a:p>
            <a:pPr marL="0" indent="0">
              <a:buNone/>
            </a:pPr>
            <a:r>
              <a:rPr lang="tr-TR" dirty="0"/>
              <a:t>2. sahnede bir kaynağın önünde dinlenen, sohbet eden ve yerdeki </a:t>
            </a:r>
            <a:r>
              <a:rPr lang="tr-TR" dirty="0" err="1"/>
              <a:t>amphoralardan</a:t>
            </a:r>
            <a:r>
              <a:rPr lang="tr-TR" dirty="0"/>
              <a:t> anlaşıldığı kadarıyla şarap içmiş olan </a:t>
            </a:r>
            <a:r>
              <a:rPr lang="tr-TR" dirty="0" err="1"/>
              <a:t>Argonautlar</a:t>
            </a:r>
            <a:r>
              <a:rPr lang="tr-TR" dirty="0"/>
              <a:t> tasvir edilmiştir. </a:t>
            </a:r>
            <a:endParaRPr lang="tr-TR" dirty="0" smtClean="0"/>
          </a:p>
          <a:p>
            <a:pPr marL="0" indent="0">
              <a:buNone/>
            </a:pPr>
            <a:r>
              <a:rPr lang="tr-TR" dirty="0"/>
              <a:t>3. sahnede ise bir argo gemisinin pruvası işlenmiştir. </a:t>
            </a:r>
            <a:endParaRPr lang="tr-TR" dirty="0" smtClean="0"/>
          </a:p>
          <a:p>
            <a:pPr marL="0" indent="0">
              <a:buNone/>
            </a:pPr>
            <a:endParaRPr lang="tr-TR" dirty="0"/>
          </a:p>
        </p:txBody>
      </p:sp>
    </p:spTree>
    <p:extLst>
      <p:ext uri="{BB962C8B-B14F-4D97-AF65-F5344CB8AC3E}">
        <p14:creationId xmlns:p14="http://schemas.microsoft.com/office/powerpoint/2010/main" val="327350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smtClean="0"/>
              <a:t>Roma Yazını: Başlangıç Dönemi </a:t>
            </a:r>
            <a:r>
              <a:rPr lang="tr-TR" sz="2800" dirty="0" smtClean="0"/>
              <a:t>3. </a:t>
            </a:r>
            <a:r>
              <a:rPr lang="tr-TR" sz="2800" dirty="0" smtClean="0"/>
              <a:t>Hafta</a:t>
            </a:r>
            <a:endParaRPr lang="tr-TR" sz="2800" dirty="0"/>
          </a:p>
        </p:txBody>
      </p:sp>
      <p:sp>
        <p:nvSpPr>
          <p:cNvPr id="5" name="İçerik Yer Tutucusu 4"/>
          <p:cNvSpPr>
            <a:spLocks noGrp="1"/>
          </p:cNvSpPr>
          <p:nvPr>
            <p:ph idx="1"/>
          </p:nvPr>
        </p:nvSpPr>
        <p:spPr/>
        <p:txBody>
          <a:bodyPr>
            <a:normAutofit/>
          </a:bodyPr>
          <a:lstStyle/>
          <a:p>
            <a:pPr marL="0" indent="0">
              <a:buNone/>
            </a:pPr>
            <a:r>
              <a:rPr lang="tr-TR" dirty="0" err="1" smtClean="0"/>
              <a:t>Lapis</a:t>
            </a:r>
            <a:r>
              <a:rPr lang="tr-TR" dirty="0" smtClean="0"/>
              <a:t> </a:t>
            </a:r>
            <a:r>
              <a:rPr lang="tr-TR" dirty="0" err="1" smtClean="0"/>
              <a:t>Satricanus</a:t>
            </a:r>
            <a:endParaRPr lang="tr-TR" dirty="0" smtClean="0"/>
          </a:p>
          <a:p>
            <a:pPr marL="0" indent="0">
              <a:buNone/>
            </a:pPr>
            <a:endParaRPr lang="tr-TR" dirty="0" smtClean="0"/>
          </a:p>
          <a:p>
            <a:r>
              <a:rPr lang="tr-TR" dirty="0"/>
              <a:t>1977 yılında M. </a:t>
            </a:r>
            <a:r>
              <a:rPr lang="tr-TR" dirty="0" err="1"/>
              <a:t>Stibbe</a:t>
            </a:r>
            <a:r>
              <a:rPr lang="tr-TR" dirty="0"/>
              <a:t> tarafından Roma’nın 60 km güneydoğusundaki </a:t>
            </a:r>
            <a:r>
              <a:rPr lang="tr-TR" dirty="0" err="1"/>
              <a:t>Satricum</a:t>
            </a:r>
            <a:r>
              <a:rPr lang="tr-TR" dirty="0"/>
              <a:t> antik kentinde yürütülen kazı çalışmalarında bulunmuş ve adını bu kentten almıştır</a:t>
            </a:r>
            <a:r>
              <a:rPr lang="tr-TR" dirty="0" smtClean="0"/>
              <a:t>.</a:t>
            </a:r>
          </a:p>
          <a:p>
            <a:pPr marL="0" indent="0">
              <a:buNone/>
            </a:pPr>
            <a:r>
              <a:rPr lang="tr-TR" dirty="0" smtClean="0"/>
              <a:t>*Yazıtta </a:t>
            </a:r>
            <a:r>
              <a:rPr lang="tr-TR" dirty="0" err="1"/>
              <a:t>Osk</a:t>
            </a:r>
            <a:r>
              <a:rPr lang="tr-TR" dirty="0"/>
              <a:t>, </a:t>
            </a:r>
            <a:r>
              <a:rPr lang="tr-TR" dirty="0" err="1"/>
              <a:t>Falisk</a:t>
            </a:r>
            <a:r>
              <a:rPr lang="tr-TR" dirty="0"/>
              <a:t> ve </a:t>
            </a:r>
            <a:r>
              <a:rPr lang="tr-TR" dirty="0" err="1"/>
              <a:t>Volsk</a:t>
            </a:r>
            <a:r>
              <a:rPr lang="tr-TR" dirty="0"/>
              <a:t> etkileri olduğu da ileri sürülmektedir (</a:t>
            </a:r>
            <a:r>
              <a:rPr lang="tr-TR" dirty="0" err="1"/>
              <a:t>Coleman</a:t>
            </a:r>
            <a:r>
              <a:rPr lang="tr-TR" dirty="0"/>
              <a:t> 1986: 120-122</a:t>
            </a:r>
            <a:r>
              <a:rPr lang="tr-TR" dirty="0" smtClean="0"/>
              <a:t>).</a:t>
            </a:r>
          </a:p>
          <a:p>
            <a:pPr>
              <a:buFont typeface="Arial" panose="020B0604020202020204" pitchFamily="34" charset="0"/>
              <a:buChar char="•"/>
            </a:pPr>
            <a:r>
              <a:rPr lang="tr-TR" dirty="0" err="1" smtClean="0"/>
              <a:t>Genitivus</a:t>
            </a:r>
            <a:r>
              <a:rPr lang="tr-TR" dirty="0" smtClean="0"/>
              <a:t> </a:t>
            </a:r>
            <a:r>
              <a:rPr lang="tr-TR" dirty="0"/>
              <a:t>tekil biçimi olan </a:t>
            </a:r>
            <a:r>
              <a:rPr lang="tr-TR" i="1" dirty="0"/>
              <a:t>–</a:t>
            </a:r>
            <a:r>
              <a:rPr lang="tr-TR" i="1" dirty="0" err="1"/>
              <a:t>osio</a:t>
            </a:r>
            <a:r>
              <a:rPr lang="tr-TR" dirty="0"/>
              <a:t> bitimine sahip </a:t>
            </a:r>
            <a:r>
              <a:rPr lang="tr-TR" dirty="0" smtClean="0"/>
              <a:t>tek </a:t>
            </a:r>
            <a:r>
              <a:rPr lang="tr-TR" dirty="0"/>
              <a:t>Latince </a:t>
            </a:r>
            <a:r>
              <a:rPr lang="tr-TR" dirty="0" smtClean="0"/>
              <a:t>yazıt.</a:t>
            </a:r>
          </a:p>
          <a:p>
            <a:pPr>
              <a:buFont typeface="Arial" panose="020B0604020202020204" pitchFamily="34" charset="0"/>
              <a:buChar char="•"/>
            </a:pPr>
            <a:r>
              <a:rPr lang="tr-TR" dirty="0" err="1"/>
              <a:t>Poplios</a:t>
            </a:r>
            <a:r>
              <a:rPr lang="tr-TR" dirty="0"/>
              <a:t> </a:t>
            </a:r>
            <a:r>
              <a:rPr lang="tr-TR" dirty="0" err="1"/>
              <a:t>Valesios</a:t>
            </a:r>
            <a:r>
              <a:rPr lang="tr-TR" dirty="0"/>
              <a:t> </a:t>
            </a:r>
            <a:r>
              <a:rPr lang="tr-TR" dirty="0" smtClean="0"/>
              <a:t>= </a:t>
            </a:r>
            <a:r>
              <a:rPr lang="tr-TR" dirty="0"/>
              <a:t>Publius </a:t>
            </a:r>
            <a:r>
              <a:rPr lang="tr-TR" dirty="0" err="1" smtClean="0"/>
              <a:t>Valerius</a:t>
            </a:r>
            <a:r>
              <a:rPr lang="tr-TR" dirty="0" smtClean="0"/>
              <a:t> </a:t>
            </a:r>
            <a:r>
              <a:rPr lang="tr-TR" dirty="0" err="1" smtClean="0"/>
              <a:t>Publicola</a:t>
            </a:r>
            <a:r>
              <a:rPr lang="tr-TR" dirty="0" smtClean="0"/>
              <a:t> ?</a:t>
            </a:r>
            <a:endParaRPr lang="tr-TR" dirty="0"/>
          </a:p>
        </p:txBody>
      </p:sp>
    </p:spTree>
    <p:extLst>
      <p:ext uri="{BB962C8B-B14F-4D97-AF65-F5344CB8AC3E}">
        <p14:creationId xmlns:p14="http://schemas.microsoft.com/office/powerpoint/2010/main" val="1707383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smtClean="0"/>
              <a:t>Roma Yazını: Başlangıç Dönemi </a:t>
            </a:r>
            <a:r>
              <a:rPr lang="tr-TR" sz="2800" dirty="0" smtClean="0"/>
              <a:t>3. </a:t>
            </a:r>
            <a:r>
              <a:rPr lang="tr-TR" sz="2800" dirty="0" smtClean="0"/>
              <a:t>Hafta</a:t>
            </a:r>
            <a:endParaRPr lang="tr-TR" sz="2800" dirty="0"/>
          </a:p>
        </p:txBody>
      </p:sp>
      <p:sp>
        <p:nvSpPr>
          <p:cNvPr id="5" name="İçerik Yer Tutucusu 4"/>
          <p:cNvSpPr>
            <a:spLocks noGrp="1"/>
          </p:cNvSpPr>
          <p:nvPr>
            <p:ph idx="1"/>
          </p:nvPr>
        </p:nvSpPr>
        <p:spPr/>
        <p:txBody>
          <a:bodyPr>
            <a:normAutofit/>
          </a:bodyPr>
          <a:lstStyle/>
          <a:p>
            <a:pPr marL="0" indent="0" algn="ctr">
              <a:buNone/>
            </a:pPr>
            <a:r>
              <a:rPr lang="tr-TR" dirty="0" err="1" smtClean="0"/>
              <a:t>Lapis</a:t>
            </a:r>
            <a:r>
              <a:rPr lang="tr-TR" dirty="0" smtClean="0"/>
              <a:t> </a:t>
            </a:r>
            <a:r>
              <a:rPr lang="tr-TR" dirty="0" err="1" smtClean="0"/>
              <a:t>Satricanus</a:t>
            </a:r>
            <a:endParaRPr lang="tr-TR" dirty="0" smtClean="0"/>
          </a:p>
          <a:p>
            <a:pPr marL="0" indent="0" algn="ctr">
              <a:buNone/>
            </a:pPr>
            <a:endParaRPr lang="tr-TR" dirty="0" smtClean="0"/>
          </a:p>
          <a:p>
            <a:pPr marL="0" indent="0" algn="ctr">
              <a:buNone/>
            </a:pPr>
            <a:r>
              <a:rPr lang="tr-TR" i="1" dirty="0"/>
              <a:t>(?)IEI STETERAI </a:t>
            </a:r>
            <a:r>
              <a:rPr lang="tr-TR" i="1" dirty="0">
                <a:solidFill>
                  <a:srgbClr val="FFFF00"/>
                </a:solidFill>
              </a:rPr>
              <a:t>POPLIOSIO VALESIOSIO</a:t>
            </a:r>
            <a:endParaRPr lang="tr-TR" dirty="0">
              <a:solidFill>
                <a:srgbClr val="FFFF00"/>
              </a:solidFill>
            </a:endParaRPr>
          </a:p>
          <a:p>
            <a:pPr marL="0" indent="0" algn="ctr">
              <a:buNone/>
            </a:pPr>
            <a:r>
              <a:rPr lang="tr-TR" i="1" dirty="0"/>
              <a:t>SVODALES MAMARTEI</a:t>
            </a:r>
            <a:endParaRPr lang="tr-TR" dirty="0"/>
          </a:p>
          <a:p>
            <a:pPr marL="0" indent="0">
              <a:buNone/>
            </a:pPr>
            <a:endParaRPr lang="tr-TR" dirty="0" smtClean="0"/>
          </a:p>
          <a:p>
            <a:r>
              <a:rPr lang="tr-TR" dirty="0"/>
              <a:t>	</a:t>
            </a:r>
            <a:r>
              <a:rPr lang="tr-TR" dirty="0" smtClean="0"/>
              <a:t>		</a:t>
            </a:r>
            <a:endParaRPr lang="tr-TR" dirty="0"/>
          </a:p>
        </p:txBody>
      </p:sp>
    </p:spTree>
    <p:extLst>
      <p:ext uri="{BB962C8B-B14F-4D97-AF65-F5344CB8AC3E}">
        <p14:creationId xmlns:p14="http://schemas.microsoft.com/office/powerpoint/2010/main" val="3672333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Castor</a:t>
            </a:r>
            <a:r>
              <a:rPr lang="tr-TR" sz="2400" b="1" dirty="0"/>
              <a:t> ve </a:t>
            </a:r>
            <a:r>
              <a:rPr lang="tr-TR" sz="2400" b="1" dirty="0" err="1"/>
              <a:t>Pollux</a:t>
            </a:r>
            <a:r>
              <a:rPr lang="tr-TR" sz="2400" b="1" dirty="0"/>
              <a:t> </a:t>
            </a:r>
            <a:r>
              <a:rPr lang="tr-TR" sz="2400" b="1" dirty="0" smtClean="0"/>
              <a:t>Adağı (Yaklaşık olarak İÖ 6.yy. ikinci yarısı) </a:t>
            </a:r>
            <a:endParaRPr lang="tr-TR" sz="2400" dirty="0"/>
          </a:p>
        </p:txBody>
      </p:sp>
      <p:sp>
        <p:nvSpPr>
          <p:cNvPr id="3" name="İçerik Yer Tutucusu 2"/>
          <p:cNvSpPr>
            <a:spLocks noGrp="1"/>
          </p:cNvSpPr>
          <p:nvPr>
            <p:ph idx="1"/>
          </p:nvPr>
        </p:nvSpPr>
        <p:spPr/>
        <p:txBody>
          <a:bodyPr/>
          <a:lstStyle/>
          <a:p>
            <a:pPr lvl="8"/>
            <a:endParaRPr lang="tr-TR" dirty="0"/>
          </a:p>
          <a:p>
            <a:pPr lvl="8"/>
            <a:endParaRPr lang="tr-TR" dirty="0" smtClean="0"/>
          </a:p>
          <a:p>
            <a:pPr lvl="8"/>
            <a:endParaRPr lang="tr-TR" dirty="0"/>
          </a:p>
          <a:p>
            <a:pPr lvl="8"/>
            <a:endParaRPr lang="tr-TR" dirty="0" smtClean="0"/>
          </a:p>
          <a:p>
            <a:pPr lvl="8"/>
            <a:r>
              <a:rPr lang="tr-TR" sz="4800" dirty="0" smtClean="0"/>
              <a:t>  FOTOGRAF</a:t>
            </a:r>
          </a:p>
        </p:txBody>
      </p:sp>
    </p:spTree>
    <p:extLst>
      <p:ext uri="{BB962C8B-B14F-4D97-AF65-F5344CB8AC3E}">
        <p14:creationId xmlns:p14="http://schemas.microsoft.com/office/powerpoint/2010/main" val="4087780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400" b="1" dirty="0" err="1"/>
              <a:t>Castor</a:t>
            </a:r>
            <a:r>
              <a:rPr lang="tr-TR" sz="2400" b="1" dirty="0"/>
              <a:t> ve </a:t>
            </a:r>
            <a:r>
              <a:rPr lang="tr-TR" sz="2400" b="1" dirty="0" err="1"/>
              <a:t>Pollux</a:t>
            </a:r>
            <a:r>
              <a:rPr lang="tr-TR" sz="2400" b="1" dirty="0"/>
              <a:t> Adağı (Yaklaşık olarak İÖ 6.yy. ikinci yarısı) </a:t>
            </a:r>
            <a:endParaRPr lang="tr-TR" sz="2400" dirty="0"/>
          </a:p>
        </p:txBody>
      </p:sp>
      <p:sp>
        <p:nvSpPr>
          <p:cNvPr id="5" name="İçerik Yer Tutucusu 4"/>
          <p:cNvSpPr>
            <a:spLocks noGrp="1"/>
          </p:cNvSpPr>
          <p:nvPr>
            <p:ph idx="1"/>
          </p:nvPr>
        </p:nvSpPr>
        <p:spPr/>
        <p:txBody>
          <a:bodyPr/>
          <a:lstStyle/>
          <a:p>
            <a:pPr marL="0" indent="0">
              <a:buNone/>
            </a:pPr>
            <a:r>
              <a:rPr lang="tr-TR" dirty="0"/>
              <a:t>1958 yılında Roma’ya yaklaşık 30 km uzaklıkta eski bir dinsel yerleşim alanı olan </a:t>
            </a:r>
            <a:r>
              <a:rPr lang="tr-TR" dirty="0" err="1"/>
              <a:t>Lanuvium’da</a:t>
            </a:r>
            <a:r>
              <a:rPr lang="tr-TR" dirty="0"/>
              <a:t> bir tapınak kazısı sırasında bulunmuştur. Roma mitolojisinde ve dini törenlerinde (</a:t>
            </a:r>
            <a:r>
              <a:rPr lang="tr-TR" dirty="0" err="1"/>
              <a:t>krşl</a:t>
            </a:r>
            <a:r>
              <a:rPr lang="tr-TR" dirty="0"/>
              <a:t>. törenlerde söylenen </a:t>
            </a:r>
            <a:r>
              <a:rPr lang="tr-TR" b="1" dirty="0" err="1"/>
              <a:t>edepol</a:t>
            </a:r>
            <a:r>
              <a:rPr lang="tr-TR" b="1" dirty="0"/>
              <a:t> </a:t>
            </a:r>
            <a:r>
              <a:rPr lang="tr-TR" dirty="0"/>
              <a:t>ve </a:t>
            </a:r>
            <a:r>
              <a:rPr lang="tr-TR" b="1" dirty="0" err="1"/>
              <a:t>mecastor</a:t>
            </a:r>
            <a:r>
              <a:rPr lang="tr-TR" dirty="0"/>
              <a:t> sözcükleri) önemli bir yer tutan </a:t>
            </a:r>
            <a:r>
              <a:rPr lang="tr-TR" dirty="0" err="1"/>
              <a:t>Dioskurlar</a:t>
            </a:r>
            <a:r>
              <a:rPr lang="tr-TR" dirty="0"/>
              <a:t> </a:t>
            </a:r>
            <a:r>
              <a:rPr lang="tr-TR" dirty="0" err="1"/>
              <a:t>Castor</a:t>
            </a:r>
            <a:r>
              <a:rPr lang="tr-TR" dirty="0"/>
              <a:t> ve </a:t>
            </a:r>
            <a:r>
              <a:rPr lang="tr-TR" dirty="0" err="1"/>
              <a:t>Pollux’e</a:t>
            </a:r>
            <a:r>
              <a:rPr lang="tr-TR" dirty="0"/>
              <a:t> adanmış bronz bir levhadır. </a:t>
            </a:r>
            <a:r>
              <a:rPr lang="tr-TR" dirty="0" smtClean="0"/>
              <a:t> YAZIT ŞÖYLEDİR: </a:t>
            </a:r>
          </a:p>
          <a:p>
            <a:pPr marL="0" indent="0">
              <a:buNone/>
            </a:pPr>
            <a:endParaRPr lang="tr-TR" dirty="0"/>
          </a:p>
          <a:p>
            <a:pPr marL="0" indent="0">
              <a:buNone/>
            </a:pPr>
            <a:r>
              <a:rPr lang="tr-TR" i="1" dirty="0"/>
              <a:t>CASTOREI PODLOVQVEIQVE QUVROIS </a:t>
            </a:r>
            <a:endParaRPr lang="tr-TR" dirty="0"/>
          </a:p>
          <a:p>
            <a:pPr marL="0" indent="0">
              <a:buNone/>
            </a:pPr>
            <a:endParaRPr lang="tr-TR" dirty="0"/>
          </a:p>
        </p:txBody>
      </p:sp>
    </p:spTree>
    <p:extLst>
      <p:ext uri="{BB962C8B-B14F-4D97-AF65-F5344CB8AC3E}">
        <p14:creationId xmlns:p14="http://schemas.microsoft.com/office/powerpoint/2010/main" val="3130515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400" b="1" dirty="0" err="1"/>
              <a:t>Castor</a:t>
            </a:r>
            <a:r>
              <a:rPr lang="tr-TR" sz="2400" b="1" dirty="0"/>
              <a:t> ve </a:t>
            </a:r>
            <a:r>
              <a:rPr lang="tr-TR" sz="2400" b="1" dirty="0" err="1"/>
              <a:t>Pollux</a:t>
            </a:r>
            <a:r>
              <a:rPr lang="tr-TR" sz="2400" b="1" dirty="0"/>
              <a:t> Adağı (Yaklaşık olarak İÖ 6.yy. ikinci yarısı) </a:t>
            </a:r>
            <a:endParaRPr lang="tr-TR" sz="2400" dirty="0"/>
          </a:p>
        </p:txBody>
      </p:sp>
      <p:sp>
        <p:nvSpPr>
          <p:cNvPr id="5" name="İçerik Yer Tutucusu 4"/>
          <p:cNvSpPr>
            <a:spLocks noGrp="1"/>
          </p:cNvSpPr>
          <p:nvPr>
            <p:ph idx="1"/>
          </p:nvPr>
        </p:nvSpPr>
        <p:spPr/>
        <p:txBody>
          <a:bodyPr/>
          <a:lstStyle/>
          <a:p>
            <a:pPr marL="0" indent="0">
              <a:buNone/>
            </a:pPr>
            <a:endParaRPr lang="tr-TR" dirty="0"/>
          </a:p>
          <a:p>
            <a:pPr marL="0" indent="0">
              <a:buNone/>
            </a:pPr>
            <a:r>
              <a:rPr lang="tr-TR" i="1" dirty="0"/>
              <a:t>CASTOREI PODLOVQVEIQVE QUVROIS </a:t>
            </a:r>
            <a:endParaRPr lang="tr-TR" dirty="0" smtClean="0"/>
          </a:p>
          <a:p>
            <a:pPr marL="0" indent="0">
              <a:buNone/>
            </a:pPr>
            <a:endParaRPr lang="tr-TR" dirty="0"/>
          </a:p>
          <a:p>
            <a:pPr marL="0" indent="0">
              <a:buNone/>
            </a:pPr>
            <a:r>
              <a:rPr lang="tr-TR" dirty="0" smtClean="0"/>
              <a:t>*</a:t>
            </a:r>
            <a:r>
              <a:rPr lang="tr-TR" dirty="0"/>
              <a:t>Yunanca </a:t>
            </a:r>
            <a:r>
              <a:rPr lang="tr-TR" dirty="0" err="1" smtClean="0"/>
              <a:t>Πολυδεύκης</a:t>
            </a:r>
            <a:r>
              <a:rPr lang="tr-TR" dirty="0" smtClean="0"/>
              <a:t>        PODLOVQVEI. Bu </a:t>
            </a:r>
            <a:r>
              <a:rPr lang="tr-TR" dirty="0"/>
              <a:t>isim daha sonra </a:t>
            </a:r>
            <a:r>
              <a:rPr lang="tr-TR" dirty="0" err="1"/>
              <a:t>Pollux</a:t>
            </a:r>
            <a:r>
              <a:rPr lang="tr-TR" dirty="0"/>
              <a:t> biçimini alacaktır</a:t>
            </a:r>
            <a:r>
              <a:rPr lang="tr-TR" dirty="0" smtClean="0"/>
              <a:t>.</a:t>
            </a:r>
          </a:p>
          <a:p>
            <a:pPr marL="0" indent="0">
              <a:buNone/>
            </a:pPr>
            <a:r>
              <a:rPr lang="tr-TR" dirty="0" smtClean="0"/>
              <a:t>*Yunanca  </a:t>
            </a:r>
            <a:r>
              <a:rPr lang="tr-TR" dirty="0" err="1" smtClean="0"/>
              <a:t>kούροις</a:t>
            </a:r>
            <a:r>
              <a:rPr lang="tr-TR" dirty="0"/>
              <a:t> </a:t>
            </a:r>
            <a:r>
              <a:rPr lang="tr-TR" dirty="0" smtClean="0"/>
              <a:t>       </a:t>
            </a:r>
            <a:r>
              <a:rPr lang="tr-TR" i="1" dirty="0"/>
              <a:t>QUVROIS </a:t>
            </a:r>
            <a:r>
              <a:rPr lang="tr-TR" dirty="0" smtClean="0"/>
              <a:t>çoğul </a:t>
            </a:r>
            <a:r>
              <a:rPr lang="tr-TR" dirty="0" err="1"/>
              <a:t>dativus</a:t>
            </a:r>
            <a:r>
              <a:rPr lang="tr-TR" dirty="0"/>
              <a:t> biçiminin korunarak aktarıldığı görülmektedir. </a:t>
            </a:r>
            <a:endParaRPr lang="tr-TR" dirty="0" smtClean="0"/>
          </a:p>
          <a:p>
            <a:pPr marL="0" indent="0">
              <a:buNone/>
            </a:pPr>
            <a:r>
              <a:rPr lang="tr-TR" dirty="0" smtClean="0"/>
              <a:t>*</a:t>
            </a:r>
            <a:r>
              <a:rPr lang="tr-TR" dirty="0"/>
              <a:t>Arkaik Latincedeki 3. isim çekimi tekil </a:t>
            </a:r>
            <a:r>
              <a:rPr lang="tr-TR" dirty="0" err="1"/>
              <a:t>dativus</a:t>
            </a:r>
            <a:r>
              <a:rPr lang="tr-TR" dirty="0"/>
              <a:t> biçimi –</a:t>
            </a:r>
            <a:r>
              <a:rPr lang="tr-TR" dirty="0" err="1" smtClean="0"/>
              <a:t>ei</a:t>
            </a:r>
            <a:r>
              <a:rPr lang="tr-TR" dirty="0" smtClean="0"/>
              <a:t> örneği </a:t>
            </a:r>
            <a:endParaRPr lang="tr-TR" dirty="0"/>
          </a:p>
          <a:p>
            <a:pPr marL="0" indent="0">
              <a:buNone/>
            </a:pPr>
            <a:endParaRPr lang="tr-TR" dirty="0"/>
          </a:p>
        </p:txBody>
      </p:sp>
      <p:sp>
        <p:nvSpPr>
          <p:cNvPr id="2" name="Sağ Ok 1"/>
          <p:cNvSpPr/>
          <p:nvPr/>
        </p:nvSpPr>
        <p:spPr>
          <a:xfrm>
            <a:off x="4039738" y="3370997"/>
            <a:ext cx="382138" cy="3411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3537045" y="4150658"/>
            <a:ext cx="382138" cy="3411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59920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Garigliano</a:t>
            </a:r>
            <a:r>
              <a:rPr lang="tr-TR" sz="2400" b="1" dirty="0"/>
              <a:t> Kâsesi</a:t>
            </a:r>
            <a:endParaRPr lang="tr-TR" sz="2400" dirty="0"/>
          </a:p>
        </p:txBody>
      </p:sp>
      <p:sp>
        <p:nvSpPr>
          <p:cNvPr id="3" name="İçerik Yer Tutucusu 2"/>
          <p:cNvSpPr>
            <a:spLocks noGrp="1"/>
          </p:cNvSpPr>
          <p:nvPr>
            <p:ph idx="1"/>
          </p:nvPr>
        </p:nvSpPr>
        <p:spPr/>
        <p:txBody>
          <a:bodyPr/>
          <a:lstStyle/>
          <a:p>
            <a:pPr lvl="8"/>
            <a:endParaRPr lang="tr-TR" dirty="0"/>
          </a:p>
          <a:p>
            <a:pPr lvl="8"/>
            <a:endParaRPr lang="tr-TR" dirty="0" smtClean="0"/>
          </a:p>
          <a:p>
            <a:pPr lvl="8"/>
            <a:endParaRPr lang="tr-TR" dirty="0"/>
          </a:p>
          <a:p>
            <a:pPr lvl="8"/>
            <a:endParaRPr lang="tr-TR" dirty="0" smtClean="0"/>
          </a:p>
          <a:p>
            <a:pPr lvl="8"/>
            <a:r>
              <a:rPr lang="tr-TR" sz="4800" dirty="0" smtClean="0"/>
              <a:t>  FOTOGRAF</a:t>
            </a:r>
          </a:p>
        </p:txBody>
      </p:sp>
    </p:spTree>
    <p:extLst>
      <p:ext uri="{BB962C8B-B14F-4D97-AF65-F5344CB8AC3E}">
        <p14:creationId xmlns:p14="http://schemas.microsoft.com/office/powerpoint/2010/main" val="3363847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Garigliano</a:t>
            </a:r>
            <a:r>
              <a:rPr lang="tr-TR" sz="2400" b="1" dirty="0"/>
              <a:t> Kâsesi</a:t>
            </a:r>
            <a:endParaRPr lang="tr-TR" sz="2400" dirty="0"/>
          </a:p>
        </p:txBody>
      </p:sp>
      <p:sp>
        <p:nvSpPr>
          <p:cNvPr id="4" name="İçerik Yer Tutucusu 3"/>
          <p:cNvSpPr>
            <a:spLocks noGrp="1"/>
          </p:cNvSpPr>
          <p:nvPr>
            <p:ph idx="1"/>
          </p:nvPr>
        </p:nvSpPr>
        <p:spPr/>
        <p:txBody>
          <a:bodyPr>
            <a:normAutofit/>
          </a:bodyPr>
          <a:lstStyle/>
          <a:p>
            <a:pPr algn="just"/>
            <a:r>
              <a:rPr lang="tr-TR" sz="2400" dirty="0" err="1"/>
              <a:t>Lazio</a:t>
            </a:r>
            <a:r>
              <a:rPr lang="tr-TR" sz="2400" dirty="0"/>
              <a:t> ve </a:t>
            </a:r>
            <a:r>
              <a:rPr lang="tr-TR" sz="2400" dirty="0" err="1"/>
              <a:t>Campania</a:t>
            </a:r>
            <a:r>
              <a:rPr lang="tr-TR" sz="2400" dirty="0"/>
              <a:t> bölgeleri arasındaki </a:t>
            </a:r>
            <a:r>
              <a:rPr lang="tr-TR" sz="2400" dirty="0" err="1"/>
              <a:t>Garigliano</a:t>
            </a:r>
            <a:r>
              <a:rPr lang="tr-TR" sz="2400" dirty="0"/>
              <a:t> nehrinin kıyısında bulunduğu düşünülen bir kâsedir. Adını bu nehirden almıştır. Bu nehrin kenarındaki tanrıça </a:t>
            </a:r>
            <a:r>
              <a:rPr lang="tr-TR" sz="2400" dirty="0" err="1"/>
              <a:t>Marica</a:t>
            </a:r>
            <a:r>
              <a:rPr lang="tr-TR" sz="2400" dirty="0"/>
              <a:t> </a:t>
            </a:r>
            <a:r>
              <a:rPr lang="tr-TR" sz="2400" dirty="0" err="1"/>
              <a:t>tağınağının</a:t>
            </a:r>
            <a:r>
              <a:rPr lang="tr-TR" sz="2400" dirty="0"/>
              <a:t> kazıları sırasında bulunduğu belirtir. Bilim dünyasına ilk olarak 1996 yılında </a:t>
            </a:r>
            <a:r>
              <a:rPr lang="tr-TR" sz="2400" dirty="0" err="1"/>
              <a:t>M.Cristofoni</a:t>
            </a:r>
            <a:r>
              <a:rPr lang="tr-TR" sz="2400" dirty="0"/>
              <a:t> tarafından tanıtılmıştır.  Eser şu anda Napoli’de </a:t>
            </a:r>
            <a:r>
              <a:rPr lang="tr-TR" sz="2400" dirty="0" err="1"/>
              <a:t>Museo</a:t>
            </a:r>
            <a:r>
              <a:rPr lang="tr-TR" sz="2400" dirty="0"/>
              <a:t> </a:t>
            </a:r>
            <a:r>
              <a:rPr lang="tr-TR" sz="2400" dirty="0" err="1"/>
              <a:t>Archeologico</a:t>
            </a:r>
            <a:r>
              <a:rPr lang="tr-TR" sz="2400" dirty="0"/>
              <a:t> </a:t>
            </a:r>
            <a:r>
              <a:rPr lang="tr-TR" sz="2400" dirty="0" err="1"/>
              <a:t>Nazionale’de</a:t>
            </a:r>
            <a:r>
              <a:rPr lang="tr-TR" sz="2400" dirty="0"/>
              <a:t> bulunmaktadır. </a:t>
            </a:r>
            <a:r>
              <a:rPr lang="tr-TR" sz="2400" dirty="0" err="1"/>
              <a:t>Cristofoni</a:t>
            </a:r>
            <a:r>
              <a:rPr lang="tr-TR" sz="2400" dirty="0"/>
              <a:t> kâsenin iç ve dış yüzeyinde bulunan yazıttan yola çıkarak kâsenin İÖ 5. yüzyılın ilk yarısına ait olduğunu belirtir</a:t>
            </a:r>
            <a:r>
              <a:rPr lang="tr-TR" sz="2400" dirty="0" smtClean="0"/>
              <a:t>. Bu tarihin daha erken dönemlere götürülebileceğini belirtenler de vardır. </a:t>
            </a:r>
          </a:p>
          <a:p>
            <a:endParaRPr lang="tr-TR" sz="2400" dirty="0"/>
          </a:p>
        </p:txBody>
      </p:sp>
    </p:spTree>
    <p:extLst>
      <p:ext uri="{BB962C8B-B14F-4D97-AF65-F5344CB8AC3E}">
        <p14:creationId xmlns:p14="http://schemas.microsoft.com/office/powerpoint/2010/main" val="1240985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err="1"/>
              <a:t>Garigliano</a:t>
            </a:r>
            <a:r>
              <a:rPr lang="tr-TR" sz="2400" b="1" dirty="0"/>
              <a:t> Kâsesi</a:t>
            </a:r>
            <a:endParaRPr lang="tr-TR" sz="2400" dirty="0"/>
          </a:p>
        </p:txBody>
      </p:sp>
      <p:sp>
        <p:nvSpPr>
          <p:cNvPr id="4" name="İçerik Yer Tutucusu 3"/>
          <p:cNvSpPr>
            <a:spLocks noGrp="1"/>
          </p:cNvSpPr>
          <p:nvPr>
            <p:ph idx="1"/>
          </p:nvPr>
        </p:nvSpPr>
        <p:spPr/>
        <p:txBody>
          <a:bodyPr>
            <a:normAutofit/>
          </a:bodyPr>
          <a:lstStyle/>
          <a:p>
            <a:pPr algn="just"/>
            <a:r>
              <a:rPr lang="tr-TR" sz="2400" dirty="0"/>
              <a:t>Üzerinde henüz bir uzlaşma sağlanamamış çok sayıda okunamayan harf içermektedir. </a:t>
            </a:r>
            <a:r>
              <a:rPr lang="tr-TR" sz="2400" dirty="0" smtClean="0"/>
              <a:t>Yazıt </a:t>
            </a:r>
            <a:r>
              <a:rPr lang="tr-TR" sz="2400" dirty="0"/>
              <a:t>kâsenin iç ve dış yüzeyine kazınmıştır. Dış yüzeydeki yazıt kasenin sahibinin ya da adayan kişinin olduğu düşünülen tek bir isim içermektedir. İç yüzeydeki yazıt ise daha uzundur ve ilginç arkaik harfler içermektedir. Aralıksız ve daire biçiminde yazılmıştır. Her iki yüzeydeki yazıt da soldan sağa okunmaktadır. Yazıt şu biçimdedir:   </a:t>
            </a:r>
          </a:p>
          <a:p>
            <a:pPr marL="0" indent="0">
              <a:buNone/>
            </a:pPr>
            <a:endParaRPr lang="tr-TR" sz="2400" dirty="0"/>
          </a:p>
        </p:txBody>
      </p:sp>
    </p:spTree>
    <p:extLst>
      <p:ext uri="{BB962C8B-B14F-4D97-AF65-F5344CB8AC3E}">
        <p14:creationId xmlns:p14="http://schemas.microsoft.com/office/powerpoint/2010/main" val="1012040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188</TotalTime>
  <Words>665</Words>
  <Application>Microsoft Office PowerPoint</Application>
  <PresentationFormat>Geniş ekran</PresentationFormat>
  <Paragraphs>88</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İyon</vt:lpstr>
      <vt:lpstr>Roma Yazını: Başlangıç Dönemi 3. Hafta</vt:lpstr>
      <vt:lpstr>Roma Yazını: Başlangıç Dönemi 3. Hafta</vt:lpstr>
      <vt:lpstr>Roma Yazını: Başlangıç Dönemi 3. Hafta</vt:lpstr>
      <vt:lpstr>Castor ve Pollux Adağı (Yaklaşık olarak İÖ 6.yy. ikinci yarısı) </vt:lpstr>
      <vt:lpstr>Castor ve Pollux Adağı (Yaklaşık olarak İÖ 6.yy. ikinci yarısı) </vt:lpstr>
      <vt:lpstr>Castor ve Pollux Adağı (Yaklaşık olarak İÖ 6.yy. ikinci yarısı) </vt:lpstr>
      <vt:lpstr>Garigliano Kâsesi</vt:lpstr>
      <vt:lpstr>Garigliano Kâsesi</vt:lpstr>
      <vt:lpstr>Garigliano Kâsesi</vt:lpstr>
      <vt:lpstr>Garigliano Kâsesi</vt:lpstr>
      <vt:lpstr>Garigliano Kâsesi</vt:lpstr>
      <vt:lpstr>Cista Ficoroni </vt:lpstr>
      <vt:lpstr>Cista Ficoroni </vt:lpstr>
      <vt:lpstr>Cista Ficoroni </vt:lpstr>
      <vt:lpstr>Cista Ficoroni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Yazını: Başlangıç Dönemi 1. Hafta</dc:title>
  <dc:creator>pc</dc:creator>
  <cp:lastModifiedBy>pc</cp:lastModifiedBy>
  <cp:revision>18</cp:revision>
  <dcterms:created xsi:type="dcterms:W3CDTF">2017-11-23T15:25:46Z</dcterms:created>
  <dcterms:modified xsi:type="dcterms:W3CDTF">2017-11-23T19:01:01Z</dcterms:modified>
</cp:coreProperties>
</file>