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69" r:id="rId2"/>
    <p:sldId id="268" r:id="rId3"/>
    <p:sldId id="258" r:id="rId4"/>
    <p:sldId id="259" r:id="rId5"/>
    <p:sldId id="260" r:id="rId6"/>
    <p:sldId id="261" r:id="rId7"/>
    <p:sldId id="262" r:id="rId8"/>
    <p:sldId id="263" r:id="rId9"/>
    <p:sldId id="270" r:id="rId10"/>
    <p:sldId id="271" r:id="rId11"/>
    <p:sldId id="272" r:id="rId12"/>
    <p:sldId id="273" r:id="rId13"/>
    <p:sldId id="274" r:id="rId14"/>
    <p:sldId id="275" r:id="rId15"/>
    <p:sldId id="276" r:id="rId16"/>
    <p:sldId id="284"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78" autoAdjust="0"/>
    <p:restoredTop sz="94624"/>
  </p:normalViewPr>
  <p:slideViewPr>
    <p:cSldViewPr snapToGrid="0">
      <p:cViewPr varScale="1">
        <p:scale>
          <a:sx n="106" d="100"/>
          <a:sy n="106" d="100"/>
        </p:scale>
        <p:origin x="96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102272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137367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110717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459850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tıklatın</a:t>
            </a:r>
          </a:p>
        </p:txBody>
      </p:sp>
      <p:sp>
        <p:nvSpPr>
          <p:cNvPr id="4" name="Veri Yer Tutucusu 3"/>
          <p:cNvSpPr>
            <a:spLocks noGrp="1"/>
          </p:cNvSpPr>
          <p:nvPr>
            <p:ph type="dt" sz="half" idx="10"/>
          </p:nvPr>
        </p:nvSpPr>
        <p:spPr/>
        <p:txBody>
          <a:bodyPr/>
          <a:lstStyle/>
          <a:p>
            <a:fld id="{253E3EFF-273B-479C-B535-039B289B34A5}"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62954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026897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53E3EFF-273B-479C-B535-039B289B34A5}"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42850037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53E3EFF-273B-479C-B535-039B289B34A5}"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23926788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53E3EFF-273B-479C-B535-039B289B34A5}"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957194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10709600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tıklatın</a:t>
            </a:r>
          </a:p>
        </p:txBody>
      </p:sp>
      <p:sp>
        <p:nvSpPr>
          <p:cNvPr id="5" name="Veri Yer Tutucusu 4"/>
          <p:cNvSpPr>
            <a:spLocks noGrp="1"/>
          </p:cNvSpPr>
          <p:nvPr>
            <p:ph type="dt" sz="half" idx="10"/>
          </p:nvPr>
        </p:nvSpPr>
        <p:spPr/>
        <p:txBody>
          <a:bodyPr/>
          <a:lstStyle/>
          <a:p>
            <a:fld id="{253E3EFF-273B-479C-B535-039B289B34A5}"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A55A56FD-4809-4B02-86CB-ED0EF99E2773}" type="slidenum">
              <a:rPr lang="tr-TR" smtClean="0"/>
              <a:t>‹#›</a:t>
            </a:fld>
            <a:endParaRPr lang="tr-TR"/>
          </a:p>
        </p:txBody>
      </p:sp>
    </p:spTree>
    <p:extLst>
      <p:ext uri="{BB962C8B-B14F-4D97-AF65-F5344CB8AC3E}">
        <p14:creationId xmlns:p14="http://schemas.microsoft.com/office/powerpoint/2010/main" val="3689676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3E3EFF-273B-479C-B535-039B289B34A5}"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5A56FD-4809-4B02-86CB-ED0EF99E2773}" type="slidenum">
              <a:rPr lang="tr-TR" smtClean="0"/>
              <a:t>‹#›</a:t>
            </a:fld>
            <a:endParaRPr lang="tr-TR"/>
          </a:p>
        </p:txBody>
      </p:sp>
    </p:spTree>
    <p:extLst>
      <p:ext uri="{BB962C8B-B14F-4D97-AF65-F5344CB8AC3E}">
        <p14:creationId xmlns:p14="http://schemas.microsoft.com/office/powerpoint/2010/main" val="33977427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BEBA8EAE-BF5A-486C-A8C5-ECC9F3942E4B}">
                <a14:imgProps xmlns:a14="http://schemas.microsoft.com/office/drawing/2010/main">
                  <a14:imgLayer r:embed="rId3">
                    <a14:imgEffect>
                      <a14:backgroundRemoval t="0" b="99494" l="20563" r="79975">
                        <a14:foregroundMark x1="33306" y1="10918" x2="33306" y2="10918"/>
                        <a14:foregroundMark x1="33306" y1="10918" x2="33306" y2="10918"/>
                        <a14:foregroundMark x1="38726" y1="13666" x2="38726" y2="13666"/>
                        <a14:foregroundMark x1="38726" y1="13666" x2="38726" y2="13666"/>
                        <a14:foregroundMark x1="38726" y1="13666" x2="38726" y2="13666"/>
                        <a14:foregroundMark x1="38726" y1="5423" x2="38726" y2="5423"/>
                        <a14:foregroundMark x1="67646" y1="9544" x2="67646" y2="9544"/>
                        <a14:foregroundMark x1="66570" y1="13160" x2="66570" y2="13160"/>
                        <a14:foregroundMark x1="73066" y1="28633" x2="73066" y2="28633"/>
                        <a14:foregroundMark x1="74514" y1="45481" x2="74514" y2="45481"/>
                        <a14:foregroundMark x1="69466" y1="73174" x2="69466" y2="73174"/>
                        <a14:foregroundMark x1="68018" y1="80477" x2="68018" y2="80477"/>
                        <a14:foregroundMark x1="51014" y1="90022" x2="51014" y2="90022"/>
                        <a14:foregroundMark x1="30037" y1="74548" x2="30037" y2="74548"/>
                        <a14:foregroundMark x1="32189" y1="23210" x2="32189" y2="23210"/>
                        <a14:foregroundMark x1="29293" y1="33189" x2="29293" y2="33189"/>
                        <a14:foregroundMark x1="27141" y1="42733" x2="27141" y2="42733"/>
                        <a14:foregroundMark x1="26769" y1="44541" x2="26769" y2="44541"/>
                        <a14:foregroundMark x1="25693" y1="39118" x2="25693" y2="39118"/>
                        <a14:foregroundMark x1="26769" y1="50036" x2="26769" y2="50036"/>
                        <a14:foregroundMark x1="24948" y1="50036" x2="24948" y2="50036"/>
                        <a14:foregroundMark x1="27844" y1="53651" x2="27844" y2="53651"/>
                        <a14:foregroundMark x1="27844" y1="60014" x2="27844" y2="60014"/>
                        <a14:foregroundMark x1="29293" y1="64064" x2="29293" y2="64064"/>
                        <a14:foregroundMark x1="29665" y1="66811" x2="29665" y2="66811"/>
                        <a14:foregroundMark x1="32189" y1="77296" x2="32189" y2="77296"/>
                        <a14:foregroundMark x1="39801" y1="83225" x2="39801" y2="83225"/>
                        <a14:foregroundMark x1="42325" y1="89588" x2="42325" y2="89588"/>
                        <a14:foregroundMark x1="42325" y1="89588" x2="42325" y2="89588"/>
                        <a14:foregroundMark x1="48118" y1="90022" x2="48118" y2="90022"/>
                        <a14:foregroundMark x1="54986" y1="90889" x2="54986" y2="90889"/>
                        <a14:foregroundMark x1="61523" y1="87274" x2="61523" y2="87274"/>
                        <a14:foregroundMark x1="72362" y1="60882" x2="72362" y2="60882"/>
                        <a14:foregroundMark x1="75631" y1="61822" x2="75631" y2="61822"/>
                        <a14:foregroundMark x1="74514" y1="53218" x2="74514" y2="53218"/>
                        <a14:foregroundMark x1="72735" y1="36804" x2="72735" y2="36804"/>
                        <a14:foregroundMark x1="71618" y1="29573" x2="71618" y2="29573"/>
                        <a14:foregroundMark x1="55358" y1="9978" x2="55358" y2="9978"/>
                        <a14:foregroundMark x1="52462" y1="6797" x2="52462" y2="6797"/>
                        <a14:foregroundMark x1="48118" y1="8171" x2="48118" y2="8171"/>
                        <a14:foregroundMark x1="43070" y1="10484" x2="43070" y2="10484"/>
                        <a14:foregroundMark x1="37609" y1="17715" x2="37609" y2="17715"/>
                        <a14:foregroundMark x1="36161" y1="18655" x2="36161" y2="18655"/>
                        <a14:foregroundMark x1="60778" y1="13160" x2="60778" y2="13160"/>
                        <a14:foregroundMark x1="64750" y1="19089" x2="64750" y2="19089"/>
                        <a14:foregroundMark x1="68763" y1="24078" x2="68763" y2="24078"/>
                        <a14:foregroundMark x1="41249" y1="13160" x2="41249" y2="13160"/>
                        <a14:foregroundMark x1="41249" y1="5929" x2="41249" y2="5929"/>
                        <a14:foregroundMark x1="73438" y1="66377" x2="73438" y2="66377"/>
                        <a14:foregroundMark x1="69839" y1="70427" x2="69839" y2="70427"/>
                        <a14:foregroundMark x1="36533" y1="82285" x2="36533" y2="82285"/>
                        <a14:foregroundMark x1="31485" y1="18655" x2="31485" y2="18655"/>
                        <a14:foregroundMark x1="47042" y1="3181" x2="47042" y2="3181"/>
                        <a14:foregroundMark x1="47042" y1="3615" x2="47042" y2="3615"/>
                        <a14:foregroundMark x1="47042" y1="3615" x2="47042" y2="3615"/>
                        <a14:foregroundMark x1="55358" y1="7737" x2="55358" y2="7737"/>
                        <a14:foregroundMark x1="70542" y1="64570" x2="70542" y2="64570"/>
                        <a14:foregroundMark x1="65867" y1="78670" x2="65867" y2="78670"/>
                        <a14:foregroundMark x1="65867" y1="78670" x2="65867" y2="78670"/>
                        <a14:foregroundMark x1="64750" y1="80911" x2="64750" y2="80911"/>
                        <a14:foregroundMark x1="64046" y1="84093" x2="64046" y2="84093"/>
                        <a14:foregroundMark x1="62598" y1="92263" x2="62598" y2="92263"/>
                        <a14:foregroundMark x1="61150" y1="94577" x2="61150" y2="94577"/>
                        <a14:foregroundMark x1="52089" y1="96819" x2="52089" y2="96819"/>
                        <a14:foregroundMark x1="43070" y1="92769" x2="43070" y2="92769"/>
                        <a14:foregroundMark x1="58254" y1="13160" x2="58254" y2="13160"/>
                        <a14:foregroundMark x1="56434" y1="23210" x2="56434" y2="23210"/>
                        <a14:foregroundMark x1="49566" y1="40926" x2="49566" y2="40926"/>
                        <a14:foregroundMark x1="42325" y1="80477" x2="42325" y2="80477"/>
                        <a14:foregroundMark x1="32933" y1="74114" x2="32933" y2="74114"/>
                        <a14:foregroundMark x1="73811" y1="38178" x2="73811" y2="38178"/>
                        <a14:foregroundMark x1="73811" y1="44107" x2="73811" y2="44107"/>
                        <a14:foregroundMark x1="73811" y1="39118" x2="73811" y2="39118"/>
                        <a14:foregroundMark x1="69839" y1="19089" x2="69839" y2="19089"/>
                        <a14:foregroundMark x1="60074" y1="7303" x2="60074" y2="7303"/>
                        <a14:foregroundMark x1="26396" y1="27260" x2="26396" y2="27260"/>
                        <a14:foregroundMark x1="44849" y1="14100" x2="44849" y2="14100"/>
                        <a14:foregroundMark x1="48862" y1="11352" x2="48862" y2="11352"/>
                        <a14:foregroundMark x1="46669" y1="11786" x2="46669" y2="11786"/>
                        <a14:foregroundMark x1="46669" y1="11786" x2="46669" y2="11786"/>
                        <a14:foregroundMark x1="64750" y1="87274" x2="64750" y2="87274"/>
                        <a14:foregroundMark x1="66570" y1="82285" x2="66570" y2="82285"/>
                        <a14:foregroundMark x1="71990" y1="72307" x2="71990" y2="72307"/>
                        <a14:foregroundMark x1="59702" y1="84093" x2="59702" y2="84093"/>
                        <a14:foregroundMark x1="59702" y1="84093" x2="59702" y2="84093"/>
                        <a14:foregroundMark x1="35085" y1="79103" x2="35085" y2="79103"/>
                        <a14:foregroundMark x1="32933" y1="82719" x2="32933" y2="82719"/>
                        <a14:foregroundMark x1="26769" y1="66377" x2="26769" y2="66377"/>
                        <a14:foregroundMark x1="24948" y1="57701" x2="24948" y2="57701"/>
                        <a14:foregroundMark x1="26065" y1="39552" x2="26065" y2="39552"/>
                        <a14:foregroundMark x1="30037" y1="29573" x2="30037" y2="29573"/>
                        <a14:foregroundMark x1="36533" y1="13666" x2="36533" y2="13666"/>
                        <a14:foregroundMark x1="29293" y1="73608" x2="29293" y2="73608"/>
                        <a14:foregroundMark x1="26769" y1="69125" x2="26769" y2="69125"/>
                        <a14:foregroundMark x1="27513" y1="74982" x2="27513" y2="74982"/>
                        <a14:foregroundMark x1="36905" y1="87274" x2="36905" y2="87274"/>
                        <a14:foregroundMark x1="45594" y1="86406" x2="45594" y2="86406"/>
                        <a14:foregroundMark x1="49938" y1="94071" x2="49938" y2="94071"/>
                        <a14:foregroundMark x1="59330" y1="87274" x2="59330" y2="87274"/>
                        <a14:foregroundMark x1="54613" y1="4989" x2="54613" y2="4989"/>
                        <a14:foregroundMark x1="53537" y1="13160" x2="53537" y2="13160"/>
                        <a14:foregroundMark x1="30741" y1="22704" x2="30741" y2="22704"/>
                        <a14:foregroundMark x1="27141" y1="33189" x2="27141" y2="33189"/>
                        <a14:foregroundMark x1="27844" y1="37744" x2="27844" y2="37744"/>
                        <a14:foregroundMark x1="23873" y1="48662" x2="23873" y2="48662"/>
                        <a14:foregroundMark x1="24948" y1="58641" x2="24948" y2="58641"/>
                        <a14:foregroundMark x1="24948" y1="58641" x2="24948" y2="58641"/>
                        <a14:foregroundMark x1="27513" y1="47289" x2="27513" y2="47289"/>
                        <a14:foregroundMark x1="27513" y1="47289" x2="27513" y2="47289"/>
                        <a14:foregroundMark x1="28217" y1="24512" x2="28217" y2="24512"/>
                        <a14:foregroundMark x1="63674" y1="14100" x2="63674" y2="14100"/>
                        <a14:foregroundMark x1="68391" y1="21837" x2="68391" y2="21837"/>
                        <a14:foregroundMark x1="70914" y1="25018" x2="70914" y2="25018"/>
                        <a14:foregroundMark x1="73811" y1="32249" x2="73811" y2="32249"/>
                        <a14:foregroundMark x1="73811" y1="51844" x2="73811" y2="51844"/>
                        <a14:foregroundMark x1="76334" y1="59074" x2="76334" y2="59074"/>
                        <a14:foregroundMark x1="75962" y1="50470" x2="75962" y2="50470"/>
                        <a14:foregroundMark x1="67646" y1="30947" x2="67646" y2="30947"/>
                        <a14:foregroundMark x1="71287" y1="35430" x2="71287" y2="35430"/>
                      </a14:backgroundRemoval>
                    </a14:imgEffect>
                  </a14:imgLayer>
                </a14:imgProps>
              </a:ext>
              <a:ext uri="{28A0092B-C50C-407E-A947-70E740481C1C}">
                <a14:useLocalDpi xmlns:a14="http://schemas.microsoft.com/office/drawing/2010/main" val="0"/>
              </a:ext>
            </a:extLst>
          </a:blip>
          <a:stretch>
            <a:fillRect/>
          </a:stretch>
        </p:blipFill>
        <p:spPr>
          <a:xfrm>
            <a:off x="-585787" y="114300"/>
            <a:ext cx="3557400" cy="1980000"/>
          </a:xfrm>
          <a:prstGeom prst="rect">
            <a:avLst/>
          </a:prstGeom>
        </p:spPr>
      </p:pic>
      <p:pic>
        <p:nvPicPr>
          <p:cNvPr id="5" name="Resim 4"/>
          <p:cNvPicPr>
            <a:picLocks noChangeAspect="1"/>
          </p:cNvPicPr>
          <p:nvPr/>
        </p:nvPicPr>
        <p:blipFill>
          <a:blip r:embed="rId4" cstate="print">
            <a:extLst>
              <a:ext uri="{BEBA8EAE-BF5A-486C-A8C5-ECC9F3942E4B}">
                <a14:imgProps xmlns:a14="http://schemas.microsoft.com/office/drawing/2010/main">
                  <a14:imgLayer r:embed="rId5">
                    <a14:imgEffect>
                      <a14:backgroundRemoval t="3352" b="94972" l="1897" r="94851"/>
                    </a14:imgEffect>
                  </a14:imgLayer>
                </a14:imgProps>
              </a:ext>
              <a:ext uri="{28A0092B-C50C-407E-A947-70E740481C1C}">
                <a14:useLocalDpi xmlns:a14="http://schemas.microsoft.com/office/drawing/2010/main" val="0"/>
              </a:ext>
            </a:extLst>
          </a:blip>
          <a:stretch>
            <a:fillRect/>
          </a:stretch>
        </p:blipFill>
        <p:spPr>
          <a:xfrm>
            <a:off x="9800720" y="0"/>
            <a:ext cx="2391280" cy="2232000"/>
          </a:xfrm>
          <a:prstGeom prst="rect">
            <a:avLst/>
          </a:prstGeom>
        </p:spPr>
      </p:pic>
      <p:sp>
        <p:nvSpPr>
          <p:cNvPr id="6" name="Dikdörtgen 5"/>
          <p:cNvSpPr/>
          <p:nvPr/>
        </p:nvSpPr>
        <p:spPr>
          <a:xfrm>
            <a:off x="2122667" y="524174"/>
            <a:ext cx="8121471" cy="2585323"/>
          </a:xfrm>
          <a:prstGeom prst="rect">
            <a:avLst/>
          </a:prstGeom>
          <a:noFill/>
        </p:spPr>
        <p:txBody>
          <a:bodyPr wrap="square" lIns="91440" tIns="45720" rIns="91440" bIns="45720">
            <a:spAutoFit/>
          </a:bodyPr>
          <a:lstStyle/>
          <a:p>
            <a:pPr algn="ctr"/>
            <a:r>
              <a:rPr lang="tr-TR"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rPr>
              <a:t>Erken Çocukluk Döneminde </a:t>
            </a:r>
          </a:p>
          <a:p>
            <a:pPr algn="ctr"/>
            <a:r>
              <a:rPr lang="tr-TR" sz="5400" b="1"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rPr>
              <a:t>Fen Ve Matematik</a:t>
            </a:r>
            <a:endParaRPr lang="tr-TR" sz="54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Jokerman" panose="04090605060D06020702" pitchFamily="82" charset="0"/>
            </a:endParaRPr>
          </a:p>
        </p:txBody>
      </p:sp>
      <p:sp>
        <p:nvSpPr>
          <p:cNvPr id="7" name="Dikdörtgen 6"/>
          <p:cNvSpPr/>
          <p:nvPr/>
        </p:nvSpPr>
        <p:spPr>
          <a:xfrm>
            <a:off x="2498726" y="3850838"/>
            <a:ext cx="7537448" cy="1569660"/>
          </a:xfrm>
          <a:prstGeom prst="rect">
            <a:avLst/>
          </a:prstGeom>
          <a:noFill/>
        </p:spPr>
        <p:txBody>
          <a:bodyPr wrap="none" lIns="91440" tIns="45720" rIns="91440" bIns="45720">
            <a:spAutoFit/>
          </a:bodyPr>
          <a:lstStyle/>
          <a:p>
            <a:pPr algn="ctr"/>
            <a:r>
              <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rial Rounded MT Bold" panose="020F0704030504030204" pitchFamily="34" charset="0"/>
              </a:rPr>
              <a:t>Sağlık Bilimleri Fakültesi </a:t>
            </a:r>
          </a:p>
          <a:p>
            <a:pPr algn="ctr"/>
            <a:r>
              <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latin typeface="Arial Rounded MT Bold" panose="020F0704030504030204" pitchFamily="34" charset="0"/>
              </a:rPr>
              <a:t>Çocuk Gelişimi Bölümü</a:t>
            </a:r>
            <a:endParaRPr lang="tr-TR" sz="4800" b="1" cap="none" spc="0" dirty="0">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4189784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42900" y="469106"/>
            <a:ext cx="11415712" cy="5632311"/>
          </a:xfrm>
          <a:prstGeom prst="rect">
            <a:avLst/>
          </a:prstGeom>
        </p:spPr>
        <p:txBody>
          <a:bodyPr wrap="square">
            <a:spAutoFit/>
          </a:bodyPr>
          <a:lstStyle/>
          <a:p>
            <a:r>
              <a:rPr lang="tr-TR" sz="2400" b="1" dirty="0">
                <a:solidFill>
                  <a:srgbClr val="000000"/>
                </a:solidFill>
                <a:latin typeface="Times New Roman" panose="02020603050405020304" pitchFamily="18" charset="0"/>
              </a:rPr>
              <a:t>ÖĞRENME SÜRECİ </a:t>
            </a:r>
            <a:endParaRPr lang="tr-TR" sz="2400" dirty="0">
              <a:solidFill>
                <a:srgbClr val="000000"/>
              </a:solidFill>
              <a:latin typeface="Times New Roman" panose="02020603050405020304" pitchFamily="18" charset="0"/>
            </a:endParaRP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Çocuklarla atkestanesi ağacının altına gidilir. Ağacın yapraklarına, boyuna, bu ağacın kaç yaşında olabileceğine dikkatleri çekilir. Yere bakmaları istenir. Yere dökülmüş üstünde dikeni olan atkestanelerine dikkatleri çekilir. Biri dikenli kapsülün içinde kaç tane kestane olduğunu inceleyip sayarlar.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Ellerine torbalar verilir. Bu torbalardan birine kestaneleri, diğerine dikenli kapsülleri koymaları istenir.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Kestane ve kapsül toplama işleminden sonra sınıfa girilir.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Kestaneler sınıfın ortasına bir çocuğun yardımı ile dökülür.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Her çocuğun bu kestanelerden onar tane alması istenir.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Öğretmen plastik rakamları eline alır. 1 sayısını yere koyar.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Çocuklardan birinin gözlerinin içine bakıp yanına çağırır ve elindeki kestanelerden kaç tanesini bu sayının yanına koyması gerektiğini sorar. Çocuktan yanıt aldıktan sonra yönergeyi uygulamasını ister. İşlem, başka çocukların öğretmen tarafından çağırılıp sorularla uygulamanın yapılması ile tamamlanır. </a:t>
            </a:r>
          </a:p>
        </p:txBody>
      </p:sp>
    </p:spTree>
    <p:extLst>
      <p:ext uri="{BB962C8B-B14F-4D97-AF65-F5344CB8AC3E}">
        <p14:creationId xmlns:p14="http://schemas.microsoft.com/office/powerpoint/2010/main" val="3317990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7174" y="425470"/>
            <a:ext cx="11501437" cy="6432530"/>
          </a:xfrm>
          <a:prstGeom prst="rect">
            <a:avLst/>
          </a:prstGeom>
        </p:spPr>
        <p:txBody>
          <a:bodyPr wrap="square">
            <a:spAutoFit/>
          </a:bodyPr>
          <a:lstStyle/>
          <a:p>
            <a:r>
              <a:rPr lang="tr-TR" sz="2000" b="1" dirty="0">
                <a:solidFill>
                  <a:srgbClr val="000000"/>
                </a:solidFill>
                <a:latin typeface="Times New Roman" panose="02020603050405020304" pitchFamily="18" charset="0"/>
              </a:rPr>
              <a:t>ETKİNLİK ADI: </a:t>
            </a:r>
            <a:r>
              <a:rPr lang="tr-TR" sz="2000" dirty="0">
                <a:solidFill>
                  <a:srgbClr val="000000"/>
                </a:solidFill>
                <a:latin typeface="Times New Roman" panose="02020603050405020304" pitchFamily="18" charset="0"/>
              </a:rPr>
              <a:t>Grafik Hazırlayalım </a:t>
            </a:r>
          </a:p>
          <a:p>
            <a:r>
              <a:rPr lang="tr-TR" sz="2000" b="1" dirty="0">
                <a:solidFill>
                  <a:srgbClr val="000000"/>
                </a:solidFill>
                <a:latin typeface="Times New Roman" panose="02020603050405020304" pitchFamily="18" charset="0"/>
              </a:rPr>
              <a:t>ETKİNLİK TÜRÜ: FEN MATEMATİK ETKİNLİĞİ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Motor Alan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Kazanım 1: </a:t>
            </a:r>
            <a:r>
              <a:rPr lang="tr-TR" sz="2000" dirty="0">
                <a:solidFill>
                  <a:srgbClr val="000000"/>
                </a:solidFill>
                <a:latin typeface="Times New Roman" panose="02020603050405020304" pitchFamily="18" charset="0"/>
              </a:rPr>
              <a:t>El ve göz koordinasyonu gerektiren belirli hareketleri yapabilir.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El becerilerini gerektiren bazı araçları kullanır. </a:t>
            </a:r>
          </a:p>
          <a:p>
            <a:r>
              <a:rPr lang="tr-TR" sz="2000" dirty="0">
                <a:solidFill>
                  <a:srgbClr val="000000"/>
                </a:solidFill>
                <a:latin typeface="Times New Roman" panose="02020603050405020304" pitchFamily="18" charset="0"/>
              </a:rPr>
              <a:t>Malzemeleri istenilen nitelikte yapıştırır. </a:t>
            </a:r>
          </a:p>
          <a:p>
            <a:r>
              <a:rPr lang="tr-TR" sz="2000" b="1" dirty="0">
                <a:solidFill>
                  <a:srgbClr val="000000"/>
                </a:solidFill>
                <a:latin typeface="Times New Roman" panose="02020603050405020304" pitchFamily="18" charset="0"/>
              </a:rPr>
              <a:t>Sosyal Duygusal Alan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Kazanım 1: </a:t>
            </a:r>
            <a:r>
              <a:rPr lang="tr-TR" sz="2000" dirty="0">
                <a:solidFill>
                  <a:srgbClr val="000000"/>
                </a:solidFill>
                <a:latin typeface="Times New Roman" panose="02020603050405020304" pitchFamily="18" charset="0"/>
              </a:rPr>
              <a:t>Kendini tanıyabilir.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Fiziksel özelliklerini söyler. </a:t>
            </a:r>
          </a:p>
          <a:p>
            <a:r>
              <a:rPr lang="tr-TR" sz="2000" b="1" dirty="0">
                <a:solidFill>
                  <a:srgbClr val="000000"/>
                </a:solidFill>
                <a:latin typeface="Times New Roman" panose="02020603050405020304" pitchFamily="18" charset="0"/>
              </a:rPr>
              <a:t>Kazanım 2: </a:t>
            </a:r>
            <a:r>
              <a:rPr lang="tr-TR" sz="2000" dirty="0">
                <a:solidFill>
                  <a:srgbClr val="000000"/>
                </a:solidFill>
                <a:latin typeface="Times New Roman" panose="02020603050405020304" pitchFamily="18" charset="0"/>
              </a:rPr>
              <a:t>Kendi kendini güdüleyebilir.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Kendiliğinden bir işe başlar. </a:t>
            </a:r>
          </a:p>
          <a:p>
            <a:r>
              <a:rPr lang="tr-TR" sz="2000" dirty="0">
                <a:solidFill>
                  <a:srgbClr val="000000"/>
                </a:solidFill>
                <a:latin typeface="Times New Roman" panose="02020603050405020304" pitchFamily="18" charset="0"/>
              </a:rPr>
              <a:t>Başladığı işi bitirme çabası gösterir.</a:t>
            </a:r>
          </a:p>
          <a:p>
            <a:pPr lvl="0"/>
            <a:r>
              <a:rPr lang="tr-TR" sz="2000" dirty="0">
                <a:solidFill>
                  <a:srgbClr val="000000"/>
                </a:solidFill>
                <a:latin typeface="Times New Roman" panose="02020603050405020304" pitchFamily="18" charset="0"/>
              </a:rPr>
              <a:t> </a:t>
            </a:r>
            <a:r>
              <a:rPr lang="tr-TR" sz="2000" b="1" dirty="0">
                <a:solidFill>
                  <a:srgbClr val="000000"/>
                </a:solidFill>
                <a:latin typeface="Times New Roman" panose="02020603050405020304" pitchFamily="18" charset="0"/>
              </a:rPr>
              <a:t>Kazanım 3: </a:t>
            </a:r>
            <a:r>
              <a:rPr lang="tr-TR" sz="2000" dirty="0">
                <a:solidFill>
                  <a:srgbClr val="000000"/>
                </a:solidFill>
                <a:latin typeface="Times New Roman" panose="02020603050405020304" pitchFamily="18" charset="0"/>
              </a:rPr>
              <a:t>Farklılıklara saygı gösterebilir. </a:t>
            </a:r>
          </a:p>
          <a:p>
            <a:pPr lvl="0"/>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pPr lvl="0"/>
            <a:r>
              <a:rPr lang="nb-NO" sz="2000" dirty="0">
                <a:solidFill>
                  <a:srgbClr val="000000"/>
                </a:solidFill>
                <a:latin typeface="Times New Roman" panose="02020603050405020304" pitchFamily="18" charset="0"/>
              </a:rPr>
              <a:t>Kendisinin farklı özelliklerini kabul eder. </a:t>
            </a:r>
          </a:p>
          <a:p>
            <a:pPr lvl="0"/>
            <a:r>
              <a:rPr lang="tr-TR" sz="2000" dirty="0">
                <a:solidFill>
                  <a:srgbClr val="000000"/>
                </a:solidFill>
                <a:latin typeface="Times New Roman" panose="02020603050405020304" pitchFamily="18" charset="0"/>
              </a:rPr>
              <a:t>Başkalarının farklı özelliklerini kabul eder</a:t>
            </a:r>
            <a:r>
              <a:rPr lang="tr-TR" sz="2000" b="1" dirty="0">
                <a:solidFill>
                  <a:srgbClr val="000000"/>
                </a:solidFill>
                <a:latin typeface="Times New Roman" panose="02020603050405020304" pitchFamily="18" charset="0"/>
              </a:rPr>
              <a:t>. </a:t>
            </a:r>
            <a:endParaRPr lang="tr-TR" sz="2000" dirty="0">
              <a:solidFill>
                <a:srgbClr val="000000"/>
              </a:solidFill>
              <a:latin typeface="Times New Roman" panose="02020603050405020304" pitchFamily="18" charset="0"/>
            </a:endParaRPr>
          </a:p>
          <a:p>
            <a:endParaRPr lang="tr-TR" sz="3600" dirty="0"/>
          </a:p>
        </p:txBody>
      </p:sp>
    </p:spTree>
    <p:extLst>
      <p:ext uri="{BB962C8B-B14F-4D97-AF65-F5344CB8AC3E}">
        <p14:creationId xmlns:p14="http://schemas.microsoft.com/office/powerpoint/2010/main" val="32548759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33362" y="0"/>
            <a:ext cx="11958638" cy="6863417"/>
          </a:xfrm>
          <a:prstGeom prst="rect">
            <a:avLst/>
          </a:prstGeom>
        </p:spPr>
        <p:txBody>
          <a:bodyPr wrap="square">
            <a:spAutoFit/>
          </a:bodyPr>
          <a:lstStyle/>
          <a:p>
            <a:r>
              <a:rPr lang="tr-TR" sz="2000" b="1" dirty="0">
                <a:solidFill>
                  <a:srgbClr val="000000"/>
                </a:solidFill>
                <a:latin typeface="Times New Roman" panose="02020603050405020304" pitchFamily="18" charset="0"/>
              </a:rPr>
              <a:t>Dil Alanı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Kazanım 1: </a:t>
            </a:r>
            <a:r>
              <a:rPr lang="tr-TR" sz="2000" dirty="0">
                <a:solidFill>
                  <a:srgbClr val="000000"/>
                </a:solidFill>
                <a:latin typeface="Times New Roman" panose="02020603050405020304" pitchFamily="18" charset="0"/>
              </a:rPr>
              <a:t>Türkçeyi doğru kullanabilir.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Konuşmalarında söz dizimi kurallarını doğru olarak kullanır. </a:t>
            </a:r>
          </a:p>
          <a:p>
            <a:r>
              <a:rPr lang="tr-TR" sz="2000" dirty="0">
                <a:solidFill>
                  <a:srgbClr val="000000"/>
                </a:solidFill>
                <a:latin typeface="Times New Roman" panose="02020603050405020304" pitchFamily="18" charset="0"/>
              </a:rPr>
              <a:t>Konuşmalarında temel dil bilgisi kurallarına uygun konuşur. </a:t>
            </a:r>
          </a:p>
          <a:p>
            <a:r>
              <a:rPr lang="tr-TR" sz="2000" b="1" dirty="0">
                <a:solidFill>
                  <a:srgbClr val="000000"/>
                </a:solidFill>
                <a:latin typeface="Times New Roman" panose="02020603050405020304" pitchFamily="18" charset="0"/>
              </a:rPr>
              <a:t>Kazanım 2: </a:t>
            </a:r>
            <a:r>
              <a:rPr lang="tr-TR" sz="2000" dirty="0">
                <a:solidFill>
                  <a:srgbClr val="000000"/>
                </a:solidFill>
                <a:latin typeface="Times New Roman" panose="02020603050405020304" pitchFamily="18" charset="0"/>
              </a:rPr>
              <a:t>Dinlediklerini çeşitli yollarla ifade edebilir.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Dinlediklerine ilişkin sorular sorar. </a:t>
            </a:r>
          </a:p>
          <a:p>
            <a:r>
              <a:rPr lang="tr-TR" sz="2000" dirty="0">
                <a:solidFill>
                  <a:srgbClr val="000000"/>
                </a:solidFill>
                <a:latin typeface="Times New Roman" panose="02020603050405020304" pitchFamily="18" charset="0"/>
              </a:rPr>
              <a:t>Dinlediklerine ilişkin sorulara cevap verir. </a:t>
            </a:r>
          </a:p>
          <a:p>
            <a:r>
              <a:rPr lang="tr-TR" sz="2000" b="1" dirty="0">
                <a:solidFill>
                  <a:srgbClr val="000000"/>
                </a:solidFill>
                <a:latin typeface="Times New Roman" panose="02020603050405020304" pitchFamily="18" charset="0"/>
              </a:rPr>
              <a:t>Kazanım 3: </a:t>
            </a:r>
            <a:r>
              <a:rPr lang="tr-TR" sz="2000" dirty="0">
                <a:solidFill>
                  <a:srgbClr val="000000"/>
                </a:solidFill>
                <a:latin typeface="Times New Roman" panose="02020603050405020304" pitchFamily="18" charset="0"/>
              </a:rPr>
              <a:t>Sözcük dağarcığını geliştirebilir.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Dinlediklerinde yeni olan sözcükleri fark eder. </a:t>
            </a:r>
          </a:p>
          <a:p>
            <a:r>
              <a:rPr lang="tr-TR" sz="2000" dirty="0">
                <a:solidFill>
                  <a:srgbClr val="000000"/>
                </a:solidFill>
                <a:latin typeface="Times New Roman" panose="02020603050405020304" pitchFamily="18" charset="0"/>
              </a:rPr>
              <a:t>Yeni sözcüklerin anlamlarını sorar. </a:t>
            </a:r>
          </a:p>
          <a:p>
            <a:r>
              <a:rPr lang="tr-TR" sz="2000" dirty="0">
                <a:solidFill>
                  <a:srgbClr val="000000"/>
                </a:solidFill>
                <a:latin typeface="Times New Roman" panose="02020603050405020304" pitchFamily="18" charset="0"/>
              </a:rPr>
              <a:t>Verilen sözcüğün anlamını açıklar. </a:t>
            </a:r>
          </a:p>
          <a:p>
            <a:r>
              <a:rPr lang="tr-TR" sz="2000" dirty="0">
                <a:solidFill>
                  <a:srgbClr val="000000"/>
                </a:solidFill>
                <a:latin typeface="Times New Roman" panose="02020603050405020304" pitchFamily="18" charset="0"/>
              </a:rPr>
              <a:t>Yeni öğrendiği sözcükleri anlamlarına uygun olarak kullanır. </a:t>
            </a:r>
          </a:p>
          <a:p>
            <a:r>
              <a:rPr lang="tr-TR" sz="2000" b="1" dirty="0">
                <a:solidFill>
                  <a:srgbClr val="000000"/>
                </a:solidFill>
                <a:latin typeface="Times New Roman" panose="02020603050405020304" pitchFamily="18" charset="0"/>
              </a:rPr>
              <a:t>Kazanım 4: </a:t>
            </a:r>
            <a:r>
              <a:rPr lang="tr-TR" sz="2000" dirty="0">
                <a:solidFill>
                  <a:srgbClr val="000000"/>
                </a:solidFill>
                <a:latin typeface="Times New Roman" panose="02020603050405020304" pitchFamily="18" charset="0"/>
              </a:rPr>
              <a:t>Görsel materyalleri okuyabilir.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Görsel materyalleri inceler. </a:t>
            </a:r>
          </a:p>
          <a:p>
            <a:r>
              <a:rPr lang="tr-TR" sz="2000" dirty="0">
                <a:solidFill>
                  <a:srgbClr val="000000"/>
                </a:solidFill>
                <a:latin typeface="Times New Roman" panose="02020603050405020304" pitchFamily="18" charset="0"/>
              </a:rPr>
              <a:t>Görsel materyallerle ilgili sorular sorar. </a:t>
            </a:r>
          </a:p>
          <a:p>
            <a:r>
              <a:rPr lang="tr-TR" sz="2000" dirty="0">
                <a:solidFill>
                  <a:srgbClr val="000000"/>
                </a:solidFill>
                <a:latin typeface="Times New Roman" panose="02020603050405020304" pitchFamily="18" charset="0"/>
              </a:rPr>
              <a:t>Görsel materyallerle ilgili sorulara cevap verir. </a:t>
            </a:r>
          </a:p>
          <a:p>
            <a:r>
              <a:rPr lang="tr-TR" sz="2000" dirty="0">
                <a:solidFill>
                  <a:srgbClr val="000000"/>
                </a:solidFill>
                <a:latin typeface="Times New Roman" panose="02020603050405020304" pitchFamily="18" charset="0"/>
              </a:rPr>
              <a:t>Görsel materyalleri açıklar. </a:t>
            </a:r>
          </a:p>
          <a:p>
            <a:r>
              <a:rPr lang="tr-TR" sz="2000" dirty="0">
                <a:solidFill>
                  <a:srgbClr val="000000"/>
                </a:solidFill>
                <a:latin typeface="Times New Roman" panose="02020603050405020304" pitchFamily="18" charset="0"/>
              </a:rPr>
              <a:t>Görsel materyalleri özenle kullanır. </a:t>
            </a:r>
            <a:endParaRPr lang="tr-TR" sz="2000" dirty="0"/>
          </a:p>
        </p:txBody>
      </p:sp>
    </p:spTree>
    <p:extLst>
      <p:ext uri="{BB962C8B-B14F-4D97-AF65-F5344CB8AC3E}">
        <p14:creationId xmlns:p14="http://schemas.microsoft.com/office/powerpoint/2010/main" val="3172808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447674" y="0"/>
            <a:ext cx="9667875" cy="6863417"/>
          </a:xfrm>
          <a:prstGeom prst="rect">
            <a:avLst/>
          </a:prstGeom>
        </p:spPr>
        <p:txBody>
          <a:bodyPr wrap="square">
            <a:spAutoFit/>
          </a:bodyPr>
          <a:lstStyle/>
          <a:p>
            <a:r>
              <a:rPr lang="tr-TR" sz="2000" b="1" dirty="0">
                <a:solidFill>
                  <a:srgbClr val="000000"/>
                </a:solidFill>
                <a:latin typeface="Times New Roman" panose="02020603050405020304" pitchFamily="18" charset="0"/>
              </a:rPr>
              <a:t>Bilişsel Alan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Kazanım 1: </a:t>
            </a:r>
            <a:r>
              <a:rPr lang="tr-TR" sz="2000" dirty="0">
                <a:solidFill>
                  <a:srgbClr val="000000"/>
                </a:solidFill>
                <a:latin typeface="Times New Roman" panose="02020603050405020304" pitchFamily="18" charset="0"/>
              </a:rPr>
              <a:t>Kendisi ve ailesi ile ilgili bilgileri kavrayabilir.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Kendisi ile ilgili bilgileri açıklar. </a:t>
            </a:r>
          </a:p>
          <a:p>
            <a:r>
              <a:rPr lang="tr-TR" sz="2000" b="1" dirty="0">
                <a:solidFill>
                  <a:srgbClr val="000000"/>
                </a:solidFill>
                <a:latin typeface="Times New Roman" panose="02020603050405020304" pitchFamily="18" charset="0"/>
              </a:rPr>
              <a:t>Kazanım 2: </a:t>
            </a:r>
            <a:r>
              <a:rPr lang="tr-TR" sz="2000" dirty="0">
                <a:solidFill>
                  <a:srgbClr val="000000"/>
                </a:solidFill>
                <a:latin typeface="Times New Roman" panose="02020603050405020304" pitchFamily="18" charset="0"/>
              </a:rPr>
              <a:t>Olay ya da varlıkların çeşitli özelliklerini gözlemleyebilir.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Olay ya da varlıkların özelliklerini söyler. </a:t>
            </a:r>
          </a:p>
          <a:p>
            <a:r>
              <a:rPr lang="tr-TR" sz="2000" dirty="0">
                <a:solidFill>
                  <a:srgbClr val="000000"/>
                </a:solidFill>
                <a:latin typeface="Times New Roman" panose="02020603050405020304" pitchFamily="18" charset="0"/>
              </a:rPr>
              <a:t>Olay ya da varlıkların özelliklerini karşılaştırır. </a:t>
            </a:r>
          </a:p>
          <a:p>
            <a:r>
              <a:rPr lang="tr-TR" sz="2000" b="1" dirty="0">
                <a:solidFill>
                  <a:srgbClr val="000000"/>
                </a:solidFill>
                <a:latin typeface="Times New Roman" panose="02020603050405020304" pitchFamily="18" charset="0"/>
              </a:rPr>
              <a:t>Kazanım 3: </a:t>
            </a:r>
            <a:r>
              <a:rPr lang="tr-TR" sz="2000" dirty="0">
                <a:solidFill>
                  <a:srgbClr val="000000"/>
                </a:solidFill>
                <a:latin typeface="Times New Roman" panose="02020603050405020304" pitchFamily="18" charset="0"/>
              </a:rPr>
              <a:t>Dikkatini toplayabilir.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Dikkat edilmesi gereken nesneyi / durumu / olayı fark eder. </a:t>
            </a:r>
          </a:p>
          <a:p>
            <a:r>
              <a:rPr lang="tr-TR" sz="2000" dirty="0">
                <a:solidFill>
                  <a:srgbClr val="000000"/>
                </a:solidFill>
                <a:latin typeface="Times New Roman" panose="02020603050405020304" pitchFamily="18" charset="0"/>
              </a:rPr>
              <a:t>Dikkatini nesne /durum / olay üzerinde yoğunlaştırır. </a:t>
            </a:r>
          </a:p>
          <a:p>
            <a:r>
              <a:rPr lang="tr-TR" sz="2000" dirty="0">
                <a:solidFill>
                  <a:srgbClr val="000000"/>
                </a:solidFill>
                <a:latin typeface="Times New Roman" panose="02020603050405020304" pitchFamily="18" charset="0"/>
              </a:rPr>
              <a:t>Dikkat edilmesi gereken nesneyi / durumu / olayı söyler. </a:t>
            </a:r>
          </a:p>
          <a:p>
            <a:r>
              <a:rPr lang="tr-TR" sz="2000" b="1" dirty="0">
                <a:solidFill>
                  <a:srgbClr val="000000"/>
                </a:solidFill>
                <a:latin typeface="Times New Roman" panose="02020603050405020304" pitchFamily="18" charset="0"/>
              </a:rPr>
              <a:t>4. Nesneyi / durumu / olayı ayrıntılarıyla açıklar. </a:t>
            </a:r>
            <a:endParaRPr lang="tr-TR" sz="2000" dirty="0">
              <a:solidFill>
                <a:srgbClr val="000000"/>
              </a:solidFill>
              <a:latin typeface="Times New Roman" panose="02020603050405020304" pitchFamily="18" charset="0"/>
            </a:endParaRPr>
          </a:p>
          <a:p>
            <a:r>
              <a:rPr lang="tr-TR" sz="2000" b="1" dirty="0">
                <a:solidFill>
                  <a:srgbClr val="000000"/>
                </a:solidFill>
                <a:latin typeface="Times New Roman" panose="02020603050405020304" pitchFamily="18" charset="0"/>
              </a:rPr>
              <a:t>Kazanım 4</a:t>
            </a:r>
            <a:r>
              <a:rPr lang="tr-TR" sz="2000" dirty="0">
                <a:solidFill>
                  <a:srgbClr val="000000"/>
                </a:solidFill>
                <a:latin typeface="Times New Roman" panose="02020603050405020304" pitchFamily="18" charset="0"/>
              </a:rPr>
              <a:t>: Algıladıklarını hatırlayabilir. </a:t>
            </a:r>
          </a:p>
          <a:p>
            <a:r>
              <a:rPr lang="tr-TR" sz="2000" b="1" dirty="0">
                <a:solidFill>
                  <a:srgbClr val="000000"/>
                </a:solidFill>
                <a:latin typeface="Times New Roman" panose="02020603050405020304" pitchFamily="18" charset="0"/>
              </a:rPr>
              <a:t>Göstergeleri: </a:t>
            </a:r>
          </a:p>
          <a:p>
            <a:r>
              <a:rPr lang="tr-TR" sz="2000" dirty="0">
                <a:solidFill>
                  <a:srgbClr val="000000"/>
                </a:solidFill>
                <a:latin typeface="Times New Roman" panose="02020603050405020304" pitchFamily="18" charset="0"/>
              </a:rPr>
              <a:t>Varlıkların sayısını söyler. </a:t>
            </a:r>
          </a:p>
          <a:p>
            <a:r>
              <a:rPr lang="tr-TR" sz="2000" b="1" dirty="0">
                <a:solidFill>
                  <a:srgbClr val="000000"/>
                </a:solidFill>
                <a:latin typeface="Times New Roman" panose="02020603050405020304" pitchFamily="18" charset="0"/>
              </a:rPr>
              <a:t>Kazanım 5</a:t>
            </a:r>
            <a:r>
              <a:rPr lang="tr-TR" sz="2000" dirty="0">
                <a:solidFill>
                  <a:srgbClr val="000000"/>
                </a:solidFill>
                <a:latin typeface="Times New Roman" panose="02020603050405020304" pitchFamily="18" charset="0"/>
              </a:rPr>
              <a:t>: Nesneleri sayabilir.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nn-NO" sz="2000" dirty="0">
                <a:solidFill>
                  <a:srgbClr val="000000"/>
                </a:solidFill>
                <a:latin typeface="Times New Roman" panose="02020603050405020304" pitchFamily="18" charset="0"/>
              </a:rPr>
              <a:t>Gösterilen belli sayıdaki nesneyi doğru olarak sayar. </a:t>
            </a:r>
          </a:p>
          <a:p>
            <a:r>
              <a:rPr lang="tr-TR" sz="2000" dirty="0">
                <a:solidFill>
                  <a:srgbClr val="000000"/>
                </a:solidFill>
                <a:latin typeface="Times New Roman" panose="02020603050405020304" pitchFamily="18" charset="0"/>
              </a:rPr>
              <a:t>Karar verdiği çözüm yolunun gerekçelerini açıklar. </a:t>
            </a:r>
          </a:p>
          <a:p>
            <a:r>
              <a:rPr lang="tr-TR" sz="2000" b="1" dirty="0">
                <a:solidFill>
                  <a:srgbClr val="000000"/>
                </a:solidFill>
                <a:latin typeface="Times New Roman" panose="02020603050405020304" pitchFamily="18" charset="0"/>
              </a:rPr>
              <a:t>Kazanım 7: </a:t>
            </a:r>
            <a:r>
              <a:rPr lang="tr-TR" sz="2000" dirty="0">
                <a:solidFill>
                  <a:srgbClr val="000000"/>
                </a:solidFill>
                <a:latin typeface="Times New Roman" panose="02020603050405020304" pitchFamily="18" charset="0"/>
              </a:rPr>
              <a:t>Nesne grafiği hazırlayabilir. </a:t>
            </a:r>
            <a:endParaRPr lang="tr-TR" sz="2000" dirty="0"/>
          </a:p>
        </p:txBody>
      </p:sp>
    </p:spTree>
    <p:extLst>
      <p:ext uri="{BB962C8B-B14F-4D97-AF65-F5344CB8AC3E}">
        <p14:creationId xmlns:p14="http://schemas.microsoft.com/office/powerpoint/2010/main" val="950851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04786" y="471488"/>
            <a:ext cx="10696575" cy="4401205"/>
          </a:xfrm>
          <a:prstGeom prst="rect">
            <a:avLst/>
          </a:prstGeom>
        </p:spPr>
        <p:txBody>
          <a:bodyPr wrap="square">
            <a:spAutoFit/>
          </a:bodyPr>
          <a:lstStyle/>
          <a:p>
            <a:pPr lvl="0"/>
            <a:r>
              <a:rPr lang="tr-TR" sz="2000" b="1" dirty="0">
                <a:solidFill>
                  <a:srgbClr val="000000"/>
                </a:solidFill>
                <a:latin typeface="Times New Roman" panose="02020603050405020304" pitchFamily="18" charset="0"/>
              </a:rPr>
              <a:t>Kazanım 6: </a:t>
            </a:r>
            <a:r>
              <a:rPr lang="tr-TR" sz="2000" dirty="0">
                <a:solidFill>
                  <a:srgbClr val="000000"/>
                </a:solidFill>
                <a:latin typeface="Times New Roman" panose="02020603050405020304" pitchFamily="18" charset="0"/>
              </a:rPr>
              <a:t>Problem çözebilir. </a:t>
            </a:r>
          </a:p>
          <a:p>
            <a:pPr lvl="0"/>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pPr lvl="0"/>
            <a:r>
              <a:rPr lang="tr-TR" sz="2000" dirty="0">
                <a:solidFill>
                  <a:srgbClr val="000000"/>
                </a:solidFill>
                <a:latin typeface="Times New Roman" panose="02020603050405020304" pitchFamily="18" charset="0"/>
              </a:rPr>
              <a:t>Problemi söyler. </a:t>
            </a:r>
          </a:p>
          <a:p>
            <a:pPr lvl="0"/>
            <a:r>
              <a:rPr lang="tr-TR" sz="2000" dirty="0">
                <a:solidFill>
                  <a:srgbClr val="000000"/>
                </a:solidFill>
                <a:latin typeface="Times New Roman" panose="02020603050405020304" pitchFamily="18" charset="0"/>
              </a:rPr>
              <a:t>Probleme çeşitli çözüm yolları önerir. </a:t>
            </a:r>
          </a:p>
          <a:p>
            <a:pPr lvl="0"/>
            <a:r>
              <a:rPr lang="tr-TR" sz="2000" dirty="0">
                <a:solidFill>
                  <a:srgbClr val="000000"/>
                </a:solidFill>
                <a:latin typeface="Times New Roman" panose="02020603050405020304" pitchFamily="18" charset="0"/>
              </a:rPr>
              <a:t>Çözüm yolları içinden en uygun olanlarını seçer. </a:t>
            </a:r>
          </a:p>
          <a:p>
            <a:pPr lvl="0"/>
            <a:r>
              <a:rPr lang="tr-TR" sz="2000" dirty="0">
                <a:solidFill>
                  <a:srgbClr val="000000"/>
                </a:solidFill>
                <a:latin typeface="Times New Roman" panose="02020603050405020304" pitchFamily="18" charset="0"/>
              </a:rPr>
              <a:t>Seçilen çözüm yollarını dener. </a:t>
            </a:r>
          </a:p>
          <a:p>
            <a:pPr lvl="0"/>
            <a:r>
              <a:rPr lang="tr-TR" sz="2000" dirty="0">
                <a:solidFill>
                  <a:srgbClr val="000000"/>
                </a:solidFill>
                <a:latin typeface="Times New Roman" panose="02020603050405020304" pitchFamily="18" charset="0"/>
              </a:rPr>
              <a:t>En uygun çözüm yoluna karar verir. </a:t>
            </a:r>
          </a:p>
          <a:p>
            <a:r>
              <a:rPr lang="tr-TR" sz="2000" b="1" dirty="0">
                <a:solidFill>
                  <a:srgbClr val="000000"/>
                </a:solidFill>
                <a:latin typeface="Times New Roman" panose="02020603050405020304" pitchFamily="18" charset="0"/>
              </a:rPr>
              <a:t>Kazanım 7: </a:t>
            </a:r>
            <a:r>
              <a:rPr lang="tr-TR" sz="2000" dirty="0">
                <a:solidFill>
                  <a:srgbClr val="000000"/>
                </a:solidFill>
                <a:latin typeface="Times New Roman" panose="02020603050405020304" pitchFamily="18" charset="0"/>
              </a:rPr>
              <a:t>Nesne grafiği hazırlayabilir. </a:t>
            </a:r>
          </a:p>
          <a:p>
            <a:r>
              <a:rPr lang="tr-TR" sz="2000" b="1" dirty="0">
                <a:solidFill>
                  <a:srgbClr val="000000"/>
                </a:solidFill>
                <a:latin typeface="Times New Roman" panose="02020603050405020304" pitchFamily="18" charset="0"/>
              </a:rPr>
              <a:t>Göstergeleri: </a:t>
            </a:r>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Nesneleri kullanarak grafik oluşturur. </a:t>
            </a:r>
          </a:p>
          <a:p>
            <a:r>
              <a:rPr lang="tr-TR" sz="2000" dirty="0">
                <a:solidFill>
                  <a:srgbClr val="000000"/>
                </a:solidFill>
                <a:latin typeface="Times New Roman" panose="02020603050405020304" pitchFamily="18" charset="0"/>
              </a:rPr>
              <a:t>Nesneleri sembollerle gösterir. </a:t>
            </a:r>
          </a:p>
          <a:p>
            <a:r>
              <a:rPr lang="tr-TR" sz="2000" dirty="0">
                <a:solidFill>
                  <a:srgbClr val="000000"/>
                </a:solidFill>
                <a:latin typeface="Times New Roman" panose="02020603050405020304" pitchFamily="18" charset="0"/>
              </a:rPr>
              <a:t>Hazırlanmış nesne grafiği çerçevesine sembolleri yerleştirir. </a:t>
            </a:r>
          </a:p>
          <a:p>
            <a:r>
              <a:rPr lang="nb-NO" sz="2000" dirty="0">
                <a:solidFill>
                  <a:srgbClr val="000000"/>
                </a:solidFill>
                <a:latin typeface="Times New Roman" panose="02020603050405020304" pitchFamily="18" charset="0"/>
              </a:rPr>
              <a:t>Grafikte yer alan nesneleri sayar. </a:t>
            </a:r>
          </a:p>
          <a:p>
            <a:r>
              <a:rPr lang="tr-TR" sz="2000" dirty="0">
                <a:solidFill>
                  <a:srgbClr val="000000"/>
                </a:solidFill>
                <a:latin typeface="Times New Roman" panose="02020603050405020304" pitchFamily="18" charset="0"/>
              </a:rPr>
              <a:t>Grafiği inceleyerek sonuçları söyler. </a:t>
            </a:r>
          </a:p>
        </p:txBody>
      </p:sp>
    </p:spTree>
    <p:extLst>
      <p:ext uri="{BB962C8B-B14F-4D97-AF65-F5344CB8AC3E}">
        <p14:creationId xmlns:p14="http://schemas.microsoft.com/office/powerpoint/2010/main" val="31564123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42888" y="431676"/>
            <a:ext cx="11572875" cy="5293757"/>
          </a:xfrm>
          <a:prstGeom prst="rect">
            <a:avLst/>
          </a:prstGeom>
        </p:spPr>
        <p:txBody>
          <a:bodyPr wrap="square">
            <a:spAutoFit/>
          </a:bodyPr>
          <a:lstStyle/>
          <a:p>
            <a:r>
              <a:rPr lang="tr-TR" sz="2000" b="1" dirty="0">
                <a:solidFill>
                  <a:srgbClr val="000000"/>
                </a:solidFill>
                <a:latin typeface="Times New Roman" panose="02020603050405020304" pitchFamily="18" charset="0"/>
              </a:rPr>
              <a:t>ÖĞRENME SÜRECİ: </a:t>
            </a:r>
            <a:endParaRPr lang="tr-TR" sz="2000" dirty="0">
              <a:solidFill>
                <a:srgbClr val="000000"/>
              </a:solidFill>
              <a:latin typeface="Times New Roman" panose="02020603050405020304" pitchFamily="18" charset="0"/>
            </a:endParaRP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Öğretmen boş bir grafik hazırlar.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Grafikte kız ve erkekleri, açık ve koyu renk saçlıları, açık ve koyu renk gözlü çocukları, gözlüklüleri kart yapıştıracakları satırlar bulunur.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Bunların karşısına çocukların yapıştıracağı kartlar hazırlar.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Çocuklar grafiğin karşısına alınarak grafikte neler gördükleri üzerinde konuşulur.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Grafik, çocuklarla birlikte hazırlanan kartlarla doldurulur.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Hazırlanan kartlar özelliklere göre sınıflandırılarak ve kartlar grafiklere yapıştırılarak grafik tamamlanır. </a:t>
            </a:r>
          </a:p>
          <a:p>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Etkinliğin bitiminde öğretmen çocuklara şöyle sorular sorar. </a:t>
            </a:r>
          </a:p>
          <a:p>
            <a:endParaRPr lang="tr-TR" sz="2000" dirty="0">
              <a:solidFill>
                <a:srgbClr val="000000"/>
              </a:solidFill>
              <a:latin typeface="Times New Roman" panose="02020603050405020304" pitchFamily="18" charset="0"/>
            </a:endParaRPr>
          </a:p>
          <a:p>
            <a:r>
              <a:rPr lang="tr-TR" sz="2000" dirty="0">
                <a:solidFill>
                  <a:srgbClr val="000000"/>
                </a:solidFill>
                <a:latin typeface="Times New Roman" panose="02020603050405020304" pitchFamily="18" charset="0"/>
              </a:rPr>
              <a:t> Sınıfımızda kaç tane kız çocuk var? </a:t>
            </a:r>
          </a:p>
          <a:p>
            <a:r>
              <a:rPr lang="tr-TR" sz="2000" dirty="0">
                <a:solidFill>
                  <a:srgbClr val="000000"/>
                </a:solidFill>
                <a:latin typeface="Times New Roman" panose="02020603050405020304" pitchFamily="18" charset="0"/>
              </a:rPr>
              <a:t> Sınıfımızda kaç tane erkek çocuk var? </a:t>
            </a:r>
          </a:p>
          <a:p>
            <a:r>
              <a:rPr lang="tr-TR" sz="2000" dirty="0">
                <a:solidFill>
                  <a:srgbClr val="000000"/>
                </a:solidFill>
                <a:latin typeface="Times New Roman" panose="02020603050405020304" pitchFamily="18" charset="0"/>
              </a:rPr>
              <a:t> Sınıfımızda kaç tane çocuk gözlük takıyor? </a:t>
            </a:r>
          </a:p>
          <a:p>
            <a:r>
              <a:rPr lang="tr-TR" sz="2000" dirty="0">
                <a:solidFill>
                  <a:srgbClr val="000000"/>
                </a:solidFill>
                <a:latin typeface="Times New Roman" panose="02020603050405020304" pitchFamily="18" charset="0"/>
              </a:rPr>
              <a:t> Sınıfımızda kaç tane çocuk açık renk saçlı? Sınıfımızda kaç tane çocuk koyu renk saçlı? </a:t>
            </a:r>
          </a:p>
          <a:p>
            <a:r>
              <a:rPr lang="tr-TR" sz="2000" dirty="0">
                <a:solidFill>
                  <a:srgbClr val="000000"/>
                </a:solidFill>
                <a:latin typeface="Times New Roman" panose="02020603050405020304" pitchFamily="18" charset="0"/>
              </a:rPr>
              <a:t> Sınıfımızda kaç tane çocuğun açık renk gözü var? </a:t>
            </a:r>
          </a:p>
          <a:p>
            <a:r>
              <a:rPr lang="tr-TR" sz="2000" dirty="0">
                <a:solidFill>
                  <a:srgbClr val="000000"/>
                </a:solidFill>
                <a:latin typeface="Times New Roman" panose="02020603050405020304" pitchFamily="18" charset="0"/>
              </a:rPr>
              <a:t> Sınıfımızda kaç tane çocuğun koyu renk gözü var? </a:t>
            </a:r>
          </a:p>
          <a:p>
            <a:endParaRPr lang="tr-TR" sz="2000" dirty="0">
              <a:solidFill>
                <a:srgbClr val="000000"/>
              </a:solidFill>
              <a:latin typeface="Times New Roman" panose="02020603050405020304" pitchFamily="18" charset="0"/>
            </a:endParaRPr>
          </a:p>
        </p:txBody>
      </p:sp>
      <p:sp>
        <p:nvSpPr>
          <p:cNvPr id="4" name="Dikdörtgen 3"/>
          <p:cNvSpPr/>
          <p:nvPr/>
        </p:nvSpPr>
        <p:spPr>
          <a:xfrm>
            <a:off x="291361" y="5984245"/>
            <a:ext cx="9326849" cy="400110"/>
          </a:xfrm>
          <a:prstGeom prst="rect">
            <a:avLst/>
          </a:prstGeom>
        </p:spPr>
        <p:txBody>
          <a:bodyPr wrap="none">
            <a:spAutoFit/>
          </a:bodyPr>
          <a:lstStyle/>
          <a:p>
            <a:r>
              <a:rPr lang="tr-TR" sz="2000" dirty="0">
                <a:solidFill>
                  <a:srgbClr val="000000"/>
                </a:solidFill>
                <a:latin typeface="Times New Roman" panose="02020603050405020304" pitchFamily="18" charset="0"/>
              </a:rPr>
              <a:t>Sınıfta bulunan çocukların özelliklerine göre grafikte yer alacak özellikler çoğaltılabilir. </a:t>
            </a:r>
            <a:endParaRPr lang="tr-TR" sz="3600" dirty="0"/>
          </a:p>
        </p:txBody>
      </p:sp>
    </p:spTree>
    <p:extLst>
      <p:ext uri="{BB962C8B-B14F-4D97-AF65-F5344CB8AC3E}">
        <p14:creationId xmlns:p14="http://schemas.microsoft.com/office/powerpoint/2010/main" val="2295083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FBEEC77-60AF-0D49-B84F-BA2807A965F6}"/>
              </a:ext>
            </a:extLst>
          </p:cNvPr>
          <p:cNvSpPr>
            <a:spLocks noGrp="1"/>
          </p:cNvSpPr>
          <p:nvPr>
            <p:ph type="title"/>
          </p:nvPr>
        </p:nvSpPr>
        <p:spPr/>
        <p:txBody>
          <a:bodyPr/>
          <a:lstStyle/>
          <a:p>
            <a:r>
              <a:rPr lang="tr-TR" dirty="0"/>
              <a:t>Kaynakça</a:t>
            </a:r>
          </a:p>
        </p:txBody>
      </p:sp>
      <p:graphicFrame>
        <p:nvGraphicFramePr>
          <p:cNvPr id="3" name="Tablo 2">
            <a:extLst>
              <a:ext uri="{FF2B5EF4-FFF2-40B4-BE49-F238E27FC236}">
                <a16:creationId xmlns:a16="http://schemas.microsoft.com/office/drawing/2014/main" id="{C8DBF680-A13B-4E48-B976-F5684DD65302}"/>
              </a:ext>
            </a:extLst>
          </p:cNvPr>
          <p:cNvGraphicFramePr>
            <a:graphicFrameLocks noGrp="1"/>
          </p:cNvGraphicFramePr>
          <p:nvPr/>
        </p:nvGraphicFramePr>
        <p:xfrm>
          <a:off x="838200" y="3178334"/>
          <a:ext cx="10515600" cy="1645920"/>
        </p:xfrm>
        <a:graphic>
          <a:graphicData uri="http://schemas.openxmlformats.org/drawingml/2006/table">
            <a:tbl>
              <a:tblPr/>
              <a:tblGrid>
                <a:gridCol w="10515600">
                  <a:extLst>
                    <a:ext uri="{9D8B030D-6E8A-4147-A177-3AD203B41FA5}">
                      <a16:colId xmlns:a16="http://schemas.microsoft.com/office/drawing/2014/main" val="1610760487"/>
                    </a:ext>
                  </a:extLst>
                </a:gridCol>
              </a:tblGrid>
              <a:tr h="0">
                <a:tc>
                  <a:txBody>
                    <a:bodyPr/>
                    <a:lstStyle/>
                    <a:p>
                      <a:r>
                        <a:rPr lang="tr-TR">
                          <a:effectLst/>
                        </a:rPr>
                        <a:t>Aktaş Arnas ,Y., Bilaloğlu Günay, R. ve Aslan D. 2007. Okul Öncesi Dönemde Fen Eğitimi, Kök Yayıncılık, Ankara </a:t>
                      </a:r>
                    </a:p>
                  </a:txBody>
                  <a:tcPr marL="0" marR="0" marT="0" marB="0" anchor="ctr">
                    <a:lnL>
                      <a:noFill/>
                    </a:lnL>
                    <a:lnR>
                      <a:noFill/>
                    </a:lnR>
                    <a:lnT>
                      <a:noFill/>
                    </a:lnT>
                    <a:lnB>
                      <a:noFill/>
                    </a:lnB>
                  </a:tcPr>
                </a:tc>
                <a:extLst>
                  <a:ext uri="{0D108BD9-81ED-4DB2-BD59-A6C34878D82A}">
                    <a16:rowId xmlns:a16="http://schemas.microsoft.com/office/drawing/2014/main" val="3792142961"/>
                  </a:ext>
                </a:extLst>
              </a:tr>
              <a:tr h="0">
                <a:tc>
                  <a:txBody>
                    <a:bodyPr/>
                    <a:lstStyle/>
                    <a:p>
                      <a:r>
                        <a:rPr lang="tr-TR">
                          <a:effectLst/>
                        </a:rPr>
                        <a:t>Aktaş Arnas,Y. 2005. Fen ve Matematik Öğreniyorum. Morpa Yayınevi, İstanbul </a:t>
                      </a:r>
                    </a:p>
                  </a:txBody>
                  <a:tcPr marL="0" marR="0" marT="0" marB="0" anchor="ctr">
                    <a:lnL>
                      <a:noFill/>
                    </a:lnL>
                    <a:lnR>
                      <a:noFill/>
                    </a:lnR>
                    <a:lnT>
                      <a:noFill/>
                    </a:lnT>
                    <a:lnB>
                      <a:noFill/>
                    </a:lnB>
                  </a:tcPr>
                </a:tc>
                <a:extLst>
                  <a:ext uri="{0D108BD9-81ED-4DB2-BD59-A6C34878D82A}">
                    <a16:rowId xmlns:a16="http://schemas.microsoft.com/office/drawing/2014/main" val="781654168"/>
                  </a:ext>
                </a:extLst>
              </a:tr>
              <a:tr h="0">
                <a:tc>
                  <a:txBody>
                    <a:bodyPr/>
                    <a:lstStyle/>
                    <a:p>
                      <a:r>
                        <a:rPr lang="tr-TR">
                          <a:effectLst/>
                        </a:rPr>
                        <a:t>Aktaş Arnas,Y. 2006. Okulöncesi Dönemde Matematik Öğretimi. Adana Nobel Tıp Kitabevi, Genişletilmiş 3. Baskı, Adana. </a:t>
                      </a:r>
                    </a:p>
                  </a:txBody>
                  <a:tcPr marL="0" marR="0" marT="0" marB="0" anchor="ctr">
                    <a:lnL>
                      <a:noFill/>
                    </a:lnL>
                    <a:lnR>
                      <a:noFill/>
                    </a:lnR>
                    <a:lnT>
                      <a:noFill/>
                    </a:lnT>
                    <a:lnB>
                      <a:noFill/>
                    </a:lnB>
                  </a:tcPr>
                </a:tc>
                <a:extLst>
                  <a:ext uri="{0D108BD9-81ED-4DB2-BD59-A6C34878D82A}">
                    <a16:rowId xmlns:a16="http://schemas.microsoft.com/office/drawing/2014/main" val="1589975403"/>
                  </a:ext>
                </a:extLst>
              </a:tr>
              <a:tr h="0">
                <a:tc>
                  <a:txBody>
                    <a:bodyPr/>
                    <a:lstStyle/>
                    <a:p>
                      <a:r>
                        <a:rPr lang="tr-TR">
                          <a:effectLst/>
                        </a:rPr>
                        <a:t>Güven, Y.1999. Okulöncesinde Matematik. Ya-Pa Yayınları, İstanbul. </a:t>
                      </a:r>
                    </a:p>
                  </a:txBody>
                  <a:tcPr marL="0" marR="0" marT="0" marB="0" anchor="ctr">
                    <a:lnL>
                      <a:noFill/>
                    </a:lnL>
                    <a:lnR>
                      <a:noFill/>
                    </a:lnR>
                    <a:lnT>
                      <a:noFill/>
                    </a:lnT>
                    <a:lnB>
                      <a:noFill/>
                    </a:lnB>
                  </a:tcPr>
                </a:tc>
                <a:extLst>
                  <a:ext uri="{0D108BD9-81ED-4DB2-BD59-A6C34878D82A}">
                    <a16:rowId xmlns:a16="http://schemas.microsoft.com/office/drawing/2014/main" val="1176838403"/>
                  </a:ext>
                </a:extLst>
              </a:tr>
              <a:tr h="0">
                <a:tc>
                  <a:txBody>
                    <a:bodyPr/>
                    <a:lstStyle/>
                    <a:p>
                      <a:r>
                        <a:rPr lang="tr-TR" dirty="0">
                          <a:effectLst/>
                        </a:rPr>
                        <a:t>Metin, N. 1992. Okulöncesi Dönemdeki Çocuklarda Matematik Kavramların Gelişimi. Ya-</a:t>
                      </a:r>
                      <a:r>
                        <a:rPr lang="tr-TR" dirty="0" err="1">
                          <a:effectLst/>
                        </a:rPr>
                        <a:t>Pa</a:t>
                      </a:r>
                      <a:r>
                        <a:rPr lang="tr-TR" dirty="0">
                          <a:effectLst/>
                        </a:rPr>
                        <a:t> Yayınları, İstanbul. </a:t>
                      </a:r>
                    </a:p>
                  </a:txBody>
                  <a:tcPr marL="0" marR="0" marT="0" marB="0" anchor="ctr">
                    <a:lnL>
                      <a:noFill/>
                    </a:lnL>
                    <a:lnR>
                      <a:noFill/>
                    </a:lnR>
                    <a:lnT>
                      <a:noFill/>
                    </a:lnT>
                    <a:lnB>
                      <a:noFill/>
                    </a:lnB>
                  </a:tcPr>
                </a:tc>
                <a:extLst>
                  <a:ext uri="{0D108BD9-81ED-4DB2-BD59-A6C34878D82A}">
                    <a16:rowId xmlns:a16="http://schemas.microsoft.com/office/drawing/2014/main" val="1053573558"/>
                  </a:ext>
                </a:extLst>
              </a:tr>
            </a:tbl>
          </a:graphicData>
        </a:graphic>
      </p:graphicFrame>
    </p:spTree>
    <p:extLst>
      <p:ext uri="{BB962C8B-B14F-4D97-AF65-F5344CB8AC3E}">
        <p14:creationId xmlns:p14="http://schemas.microsoft.com/office/powerpoint/2010/main" val="2034261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ulut Belirtme Çizgisi 1"/>
          <p:cNvSpPr/>
          <p:nvPr/>
        </p:nvSpPr>
        <p:spPr>
          <a:xfrm>
            <a:off x="371475" y="428625"/>
            <a:ext cx="11458575" cy="5286375"/>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000" b="1" dirty="0">
                <a:solidFill>
                  <a:srgbClr val="666666"/>
                </a:solidFill>
                <a:latin typeface="Arial TUR" panose="020B0604020202020204" pitchFamily="34" charset="0"/>
              </a:rPr>
              <a:t>Erken Çocukluk Döneminde Fen Ve Matematik Etkinlik Örnekleri Hazırlama Ve Örnekleri Tartışma</a:t>
            </a:r>
            <a:endParaRPr lang="tr-TR" sz="4000" b="1" dirty="0"/>
          </a:p>
        </p:txBody>
      </p:sp>
    </p:spTree>
    <p:extLst>
      <p:ext uri="{BB962C8B-B14F-4D97-AF65-F5344CB8AC3E}">
        <p14:creationId xmlns:p14="http://schemas.microsoft.com/office/powerpoint/2010/main" val="2528673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1" y="269082"/>
            <a:ext cx="11501437" cy="6124754"/>
          </a:xfrm>
          <a:prstGeom prst="rect">
            <a:avLst/>
          </a:prstGeom>
        </p:spPr>
        <p:txBody>
          <a:bodyPr wrap="square">
            <a:spAutoFit/>
          </a:bodyPr>
          <a:lstStyle/>
          <a:p>
            <a:pPr algn="just"/>
            <a:r>
              <a:rPr lang="tr-TR" sz="2800" b="1" dirty="0">
                <a:solidFill>
                  <a:srgbClr val="000000"/>
                </a:solidFill>
                <a:latin typeface="Times New Roman" panose="02020603050405020304" pitchFamily="18" charset="0"/>
              </a:rPr>
              <a:t>Etkinlik Adı: </a:t>
            </a:r>
            <a:r>
              <a:rPr lang="tr-TR" sz="2800" dirty="0">
                <a:solidFill>
                  <a:srgbClr val="000000"/>
                </a:solidFill>
                <a:latin typeface="Times New Roman" panose="02020603050405020304" pitchFamily="18" charset="0"/>
              </a:rPr>
              <a:t>Suyun Kaldırma Kuvveti </a:t>
            </a:r>
          </a:p>
          <a:p>
            <a:pPr algn="just"/>
            <a:r>
              <a:rPr lang="tr-TR" sz="2800" b="1" dirty="0">
                <a:solidFill>
                  <a:srgbClr val="000000"/>
                </a:solidFill>
                <a:latin typeface="Times New Roman" panose="02020603050405020304" pitchFamily="18" charset="0"/>
              </a:rPr>
              <a:t>Etkinlik Türü: </a:t>
            </a:r>
            <a:r>
              <a:rPr lang="tr-TR" sz="2800" dirty="0">
                <a:solidFill>
                  <a:srgbClr val="000000"/>
                </a:solidFill>
                <a:latin typeface="Times New Roman" panose="02020603050405020304" pitchFamily="18" charset="0"/>
              </a:rPr>
              <a:t>FEN VE MATEMATİK ETKİNLİĞİ </a:t>
            </a:r>
          </a:p>
          <a:p>
            <a:pPr algn="just"/>
            <a:r>
              <a:rPr lang="tr-TR" sz="2800" b="1" dirty="0">
                <a:solidFill>
                  <a:srgbClr val="000000"/>
                </a:solidFill>
                <a:latin typeface="Times New Roman" panose="02020603050405020304" pitchFamily="18" charset="0"/>
              </a:rPr>
              <a:t>Bilişsel Alan </a:t>
            </a:r>
            <a:endParaRPr lang="tr-TR" sz="2800" dirty="0">
              <a:solidFill>
                <a:srgbClr val="000000"/>
              </a:solidFill>
              <a:latin typeface="Times New Roman" panose="02020603050405020304" pitchFamily="18" charset="0"/>
            </a:endParaRPr>
          </a:p>
          <a:p>
            <a:pPr algn="just"/>
            <a:r>
              <a:rPr lang="tr-TR" sz="2800" b="1" dirty="0">
                <a:solidFill>
                  <a:srgbClr val="000000"/>
                </a:solidFill>
                <a:latin typeface="Times New Roman" panose="02020603050405020304" pitchFamily="18" charset="0"/>
              </a:rPr>
              <a:t>Kazanım 2:</a:t>
            </a:r>
            <a:r>
              <a:rPr lang="tr-TR" sz="2800" dirty="0">
                <a:solidFill>
                  <a:srgbClr val="000000"/>
                </a:solidFill>
                <a:latin typeface="Times New Roman" panose="02020603050405020304" pitchFamily="18" charset="0"/>
              </a:rPr>
              <a:t>Nesne/durum/olayla ilgili tahminde bulunur. </a:t>
            </a:r>
          </a:p>
          <a:p>
            <a:pPr algn="just"/>
            <a:r>
              <a:rPr lang="tr-TR" sz="2800" b="1" dirty="0">
                <a:solidFill>
                  <a:srgbClr val="000000"/>
                </a:solidFill>
                <a:latin typeface="Times New Roman" panose="02020603050405020304" pitchFamily="18" charset="0"/>
              </a:rPr>
              <a:t>Göstergeleri: </a:t>
            </a:r>
            <a:endParaRPr lang="tr-TR" sz="2800" dirty="0">
              <a:solidFill>
                <a:srgbClr val="000000"/>
              </a:solidFill>
              <a:latin typeface="Times New Roman" panose="02020603050405020304" pitchFamily="18" charset="0"/>
            </a:endParaRPr>
          </a:p>
          <a:p>
            <a:pPr algn="just"/>
            <a:r>
              <a:rPr lang="tr-TR" sz="2800" dirty="0">
                <a:solidFill>
                  <a:srgbClr val="000000"/>
                </a:solidFill>
                <a:latin typeface="Times New Roman" panose="02020603050405020304" pitchFamily="18" charset="0"/>
              </a:rPr>
              <a:t>Nesne/durum/olayın ipuçlarını söyler. </a:t>
            </a:r>
          </a:p>
          <a:p>
            <a:pPr algn="just"/>
            <a:r>
              <a:rPr lang="tr-TR" sz="2800" dirty="0">
                <a:solidFill>
                  <a:srgbClr val="000000"/>
                </a:solidFill>
                <a:latin typeface="Times New Roman" panose="02020603050405020304" pitchFamily="18" charset="0"/>
              </a:rPr>
              <a:t>İpuçlarını birleştirerek tahminini söyler. </a:t>
            </a:r>
          </a:p>
          <a:p>
            <a:pPr algn="just"/>
            <a:r>
              <a:rPr lang="tr-TR" sz="2800" b="1" dirty="0">
                <a:solidFill>
                  <a:srgbClr val="000000"/>
                </a:solidFill>
                <a:latin typeface="Times New Roman" panose="02020603050405020304" pitchFamily="18" charset="0"/>
              </a:rPr>
              <a:t>Kazanım 1: </a:t>
            </a:r>
            <a:r>
              <a:rPr lang="tr-TR" sz="2800" dirty="0">
                <a:solidFill>
                  <a:srgbClr val="000000"/>
                </a:solidFill>
                <a:latin typeface="Times New Roman" panose="02020603050405020304" pitchFamily="18" charset="0"/>
              </a:rPr>
              <a:t>Nesne/durum/olaya dikkatini verir. </a:t>
            </a:r>
          </a:p>
          <a:p>
            <a:pPr algn="just"/>
            <a:r>
              <a:rPr lang="tr-TR" sz="2800" b="1" dirty="0">
                <a:solidFill>
                  <a:srgbClr val="000000"/>
                </a:solidFill>
                <a:latin typeface="Times New Roman" panose="02020603050405020304" pitchFamily="18" charset="0"/>
              </a:rPr>
              <a:t>Göstergeleri: </a:t>
            </a:r>
            <a:endParaRPr lang="tr-TR" sz="2800" dirty="0">
              <a:solidFill>
                <a:srgbClr val="000000"/>
              </a:solidFill>
              <a:latin typeface="Times New Roman" panose="02020603050405020304" pitchFamily="18" charset="0"/>
            </a:endParaRPr>
          </a:p>
          <a:p>
            <a:pPr algn="just"/>
            <a:r>
              <a:rPr lang="tr-TR" sz="2800" dirty="0">
                <a:solidFill>
                  <a:srgbClr val="000000"/>
                </a:solidFill>
                <a:latin typeface="Times New Roman" panose="02020603050405020304" pitchFamily="18" charset="0"/>
              </a:rPr>
              <a:t>Dikkat edilmesi gereken nesne/durum/olaya odaklanır. </a:t>
            </a:r>
          </a:p>
          <a:p>
            <a:pPr algn="just"/>
            <a:r>
              <a:rPr lang="tr-TR" sz="2800" dirty="0">
                <a:solidFill>
                  <a:srgbClr val="000000"/>
                </a:solidFill>
                <a:latin typeface="Times New Roman" panose="02020603050405020304" pitchFamily="18" charset="0"/>
              </a:rPr>
              <a:t>Dikkatini çeken nesne/durum/olaya yönelik sorular sorar. </a:t>
            </a:r>
          </a:p>
          <a:p>
            <a:pPr algn="just"/>
            <a:r>
              <a:rPr lang="tr-TR" sz="2800" dirty="0">
                <a:solidFill>
                  <a:srgbClr val="000000"/>
                </a:solidFill>
                <a:latin typeface="Times New Roman" panose="02020603050405020304" pitchFamily="18" charset="0"/>
              </a:rPr>
              <a:t>Dikkatini çeken nesne/durum/olayı ayrıntılarıyla açıklar. </a:t>
            </a:r>
          </a:p>
          <a:p>
            <a:pPr algn="just"/>
            <a:r>
              <a:rPr lang="tr-TR" sz="2800" b="1" dirty="0">
                <a:solidFill>
                  <a:srgbClr val="000000"/>
                </a:solidFill>
                <a:latin typeface="Times New Roman" panose="02020603050405020304" pitchFamily="18" charset="0"/>
              </a:rPr>
              <a:t>Materyaller: </a:t>
            </a:r>
            <a:r>
              <a:rPr lang="tr-TR" sz="2800" dirty="0">
                <a:solidFill>
                  <a:srgbClr val="000000"/>
                </a:solidFill>
                <a:latin typeface="Times New Roman" panose="02020603050405020304" pitchFamily="18" charset="0"/>
              </a:rPr>
              <a:t>Üç adet aynı büyüklükte plastik şişe ve kapakları, bir adet çay bardağı, 12 adet boncuk, oldukça derin bir kap ve su </a:t>
            </a:r>
            <a:endParaRPr lang="tr-TR" sz="4400" dirty="0"/>
          </a:p>
        </p:txBody>
      </p:sp>
    </p:spTree>
    <p:extLst>
      <p:ext uri="{BB962C8B-B14F-4D97-AF65-F5344CB8AC3E}">
        <p14:creationId xmlns:p14="http://schemas.microsoft.com/office/powerpoint/2010/main" val="177302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 y="200903"/>
            <a:ext cx="11772900" cy="6309420"/>
          </a:xfrm>
          <a:prstGeom prst="rect">
            <a:avLst/>
          </a:prstGeom>
        </p:spPr>
        <p:txBody>
          <a:bodyPr wrap="square">
            <a:spAutoFit/>
          </a:bodyPr>
          <a:lstStyle/>
          <a:p>
            <a:pPr algn="just"/>
            <a:r>
              <a:rPr lang="tr-TR" sz="2000" b="1" dirty="0">
                <a:solidFill>
                  <a:srgbClr val="000000"/>
                </a:solidFill>
                <a:latin typeface="Times New Roman" panose="02020603050405020304" pitchFamily="18" charset="0"/>
              </a:rPr>
              <a:t>Öğrenme Süreci: </a:t>
            </a:r>
            <a:endParaRPr lang="tr-TR" sz="2000" dirty="0">
              <a:solidFill>
                <a:srgbClr val="000000"/>
              </a:solidFill>
              <a:latin typeface="Times New Roman" panose="02020603050405020304" pitchFamily="18" charset="0"/>
            </a:endParaRPr>
          </a:p>
          <a:p>
            <a:pPr algn="just"/>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Deneye geçmeden önce öğretmen çocuklarla beraber su hakkında sohbet eder. Öğretmen çocuklara “insanlar için su hayatın vazgeçilmez bir parçasıdır. Suyu içeriz, yemek pişiririz meyve sebzeleri yıkarız, dişlerimiz ellerimizi yüzümüzü vücudumuzu temizlemekte kullanırız. İnsanlar olduğu kadar hayvanlar içi önemlidir. Hayvanların hepsinin suya ihtiyacı vardır. Ayrıca balık, ıstakoz, ahtapot, istiridye gibi bazı hayvanlarda suda yaşar” diyerek su hakkında kısa bir bilgi verir. Ayrıca çocuklara suyu başka nerelerde kullandıkları ve suda yaşayan diğer hayvanların neler olduğunu sorabilir. </a:t>
            </a:r>
          </a:p>
          <a:p>
            <a:pPr algn="just"/>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Daha sonra öğretmen çay bardağının içine bir tane boncuk atar ve sonra çay bardağının içini suyla doldurur. Çay bardağının içindeki suyu şişeye koyar. Da-ha sonra bu olayı tekrarlayarak şişenin bir tanesini tamamen doldurur diğerini yarısına kadar doldurur. Üçüncü şişeyi ise boş bırakır. Bu arada şişeleri doldururken çocuklarla beraber şişeye kaç bardak su koyduğu sayılır. Şişeleri doldurduktan sonra içindeki boncuklar sayılarak hangi şişeye kaç tane boncuk olduğu sayılır. Boncuk sayısına göre hangi şişede daha az su olduğu da karşılaştırılır. </a:t>
            </a:r>
          </a:p>
          <a:p>
            <a:pPr algn="just"/>
            <a:r>
              <a:rPr lang="tr-TR" sz="2000" dirty="0">
                <a:solidFill>
                  <a:srgbClr val="000000"/>
                </a:solidFill>
                <a:latin typeface="Wingdings" panose="05000000000000000000" pitchFamily="2" charset="2"/>
              </a:rPr>
              <a:t> </a:t>
            </a:r>
            <a:r>
              <a:rPr lang="tr-TR" sz="2000" dirty="0">
                <a:solidFill>
                  <a:srgbClr val="000000"/>
                </a:solidFill>
                <a:latin typeface="Times New Roman" panose="02020603050405020304" pitchFamily="18" charset="0"/>
              </a:rPr>
              <a:t>Daha sonra derin bir kabın içine su doldurulur ve şişelerin üçü de bu suyun içi-ne atılır. Şişelerin hangilerinin battığı hangilerinin yüzdüğü incelenir. Şişelerin su dolu kabın içindeki konumları konuşulur. </a:t>
            </a:r>
          </a:p>
          <a:p>
            <a:pPr marL="342900" indent="-342900" algn="just">
              <a:buFont typeface="Wingdings" panose="05000000000000000000" pitchFamily="2" charset="2"/>
              <a:buChar char="Ø"/>
            </a:pPr>
            <a:r>
              <a:rPr lang="tr-TR" sz="2000" dirty="0">
                <a:solidFill>
                  <a:srgbClr val="000000"/>
                </a:solidFill>
                <a:latin typeface="Times New Roman" panose="02020603050405020304" pitchFamily="18" charset="0"/>
              </a:rPr>
              <a:t>Tamamen suyla dolu olan şişenin battığı yarısına kadar su olan şişenin ve boş olan şişenin yüzdüğü ve boş olan şişenin diğerlerine göre en üstte olduğu gözlenir. </a:t>
            </a:r>
          </a:p>
          <a:p>
            <a:pPr algn="just"/>
            <a:endParaRPr lang="tr-TR" sz="2400" dirty="0">
              <a:solidFill>
                <a:srgbClr val="000000"/>
              </a:solidFill>
              <a:latin typeface="Times New Roman" panose="02020603050405020304" pitchFamily="18" charset="0"/>
            </a:endParaRPr>
          </a:p>
          <a:p>
            <a:pPr marL="342900" indent="-342900" algn="just">
              <a:buFont typeface="Wingdings" panose="05000000000000000000" pitchFamily="2" charset="2"/>
              <a:buChar char="Ø"/>
            </a:pPr>
            <a:r>
              <a:rPr lang="tr-TR" sz="2000" dirty="0">
                <a:solidFill>
                  <a:srgbClr val="000000"/>
                </a:solidFill>
                <a:latin typeface="Times New Roman" panose="02020603050405020304" pitchFamily="18" charset="0"/>
              </a:rPr>
              <a:t>Son olarak şişeler sudan çıkarılır ve çocuklardan şişeleri suyun içine konumları-</a:t>
            </a:r>
            <a:r>
              <a:rPr lang="tr-TR" sz="2000" dirty="0" err="1">
                <a:solidFill>
                  <a:srgbClr val="000000"/>
                </a:solidFill>
                <a:latin typeface="Times New Roman" panose="02020603050405020304" pitchFamily="18" charset="0"/>
              </a:rPr>
              <a:t>na</a:t>
            </a:r>
            <a:r>
              <a:rPr lang="tr-TR" sz="2000" dirty="0">
                <a:solidFill>
                  <a:srgbClr val="000000"/>
                </a:solidFill>
                <a:latin typeface="Times New Roman" panose="02020603050405020304" pitchFamily="18" charset="0"/>
              </a:rPr>
              <a:t> göre sıralamaları istenir (dibe en yakın şişeden en uzak şişeye doğru). </a:t>
            </a:r>
          </a:p>
          <a:p>
            <a:pPr marL="342900" indent="-342900">
              <a:buFont typeface="Wingdings" panose="05000000000000000000" pitchFamily="2" charset="2"/>
              <a:buChar char="Ø"/>
            </a:pPr>
            <a:endParaRPr lang="tr-TR" sz="20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346581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28587" y="162550"/>
            <a:ext cx="11530013" cy="6740307"/>
          </a:xfrm>
          <a:prstGeom prst="rect">
            <a:avLst/>
          </a:prstGeom>
        </p:spPr>
        <p:txBody>
          <a:bodyPr wrap="square">
            <a:spAutoFit/>
          </a:bodyPr>
          <a:lstStyle/>
          <a:p>
            <a:r>
              <a:rPr lang="tr-TR" b="1" dirty="0">
                <a:solidFill>
                  <a:srgbClr val="000000"/>
                </a:solidFill>
                <a:latin typeface="Times New Roman" panose="02020603050405020304" pitchFamily="18" charset="0"/>
              </a:rPr>
              <a:t>ETKİNLİK ADI</a:t>
            </a:r>
            <a:r>
              <a:rPr lang="tr-TR" dirty="0">
                <a:solidFill>
                  <a:srgbClr val="000000"/>
                </a:solidFill>
                <a:latin typeface="Times New Roman" panose="02020603050405020304" pitchFamily="18" charset="0"/>
              </a:rPr>
              <a:t>: Sonbaharda Ağaçlar </a:t>
            </a:r>
          </a:p>
          <a:p>
            <a:r>
              <a:rPr lang="tr-TR" b="1" dirty="0">
                <a:solidFill>
                  <a:srgbClr val="000000"/>
                </a:solidFill>
                <a:latin typeface="Times New Roman" panose="02020603050405020304" pitchFamily="18" charset="0"/>
              </a:rPr>
              <a:t>ETKİNLİK TÜRÜ</a:t>
            </a:r>
            <a:r>
              <a:rPr lang="tr-TR" dirty="0">
                <a:solidFill>
                  <a:srgbClr val="000000"/>
                </a:solidFill>
                <a:latin typeface="Times New Roman" panose="02020603050405020304" pitchFamily="18" charset="0"/>
              </a:rPr>
              <a:t>: FEN, MATEMATİK ETKİNLİĞİ </a:t>
            </a:r>
          </a:p>
          <a:p>
            <a:r>
              <a:rPr lang="tr-TR" b="1" dirty="0">
                <a:solidFill>
                  <a:srgbClr val="000000"/>
                </a:solidFill>
                <a:latin typeface="Times New Roman" panose="02020603050405020304" pitchFamily="18" charset="0"/>
              </a:rPr>
              <a:t>Dil Alanı: </a:t>
            </a:r>
            <a:endParaRPr lang="tr-TR" dirty="0">
              <a:solidFill>
                <a:srgbClr val="000000"/>
              </a:solidFill>
              <a:latin typeface="Times New Roman" panose="02020603050405020304" pitchFamily="18" charset="0"/>
            </a:endParaRPr>
          </a:p>
          <a:p>
            <a:r>
              <a:rPr lang="tr-TR" b="1" dirty="0">
                <a:solidFill>
                  <a:srgbClr val="000000"/>
                </a:solidFill>
                <a:latin typeface="Times New Roman" panose="02020603050405020304" pitchFamily="18" charset="0"/>
              </a:rPr>
              <a:t>Kazanım 1: </a:t>
            </a:r>
            <a:r>
              <a:rPr lang="tr-TR" dirty="0">
                <a:solidFill>
                  <a:srgbClr val="000000"/>
                </a:solidFill>
                <a:latin typeface="Times New Roman" panose="02020603050405020304" pitchFamily="18" charset="0"/>
              </a:rPr>
              <a:t>Sesleri ayırt eder. </a:t>
            </a:r>
          </a:p>
          <a:p>
            <a:r>
              <a:rPr lang="tr-TR" b="1" dirty="0">
                <a:solidFill>
                  <a:srgbClr val="000000"/>
                </a:solidFill>
                <a:latin typeface="Times New Roman" panose="02020603050405020304" pitchFamily="18" charset="0"/>
              </a:rPr>
              <a:t>Göstergeleri: </a:t>
            </a:r>
            <a:endParaRPr lang="tr-TR" dirty="0">
              <a:solidFill>
                <a:srgbClr val="000000"/>
              </a:solidFill>
              <a:latin typeface="Times New Roman" panose="02020603050405020304" pitchFamily="18" charset="0"/>
            </a:endParaRPr>
          </a:p>
          <a:p>
            <a:r>
              <a:rPr lang="tr-TR" dirty="0">
                <a:solidFill>
                  <a:srgbClr val="000000"/>
                </a:solidFill>
                <a:latin typeface="Times New Roman" panose="02020603050405020304" pitchFamily="18" charset="0"/>
              </a:rPr>
              <a:t>Sesin kaynağının ne olduğunu söyler. </a:t>
            </a:r>
          </a:p>
          <a:p>
            <a:r>
              <a:rPr lang="tr-TR" dirty="0">
                <a:solidFill>
                  <a:srgbClr val="000000"/>
                </a:solidFill>
                <a:latin typeface="Times New Roman" panose="02020603050405020304" pitchFamily="18" charset="0"/>
              </a:rPr>
              <a:t>Sesin özelliğini söyler. </a:t>
            </a:r>
          </a:p>
          <a:p>
            <a:r>
              <a:rPr lang="tr-TR" dirty="0">
                <a:solidFill>
                  <a:srgbClr val="000000"/>
                </a:solidFill>
                <a:latin typeface="Times New Roman" panose="02020603050405020304" pitchFamily="18" charset="0"/>
              </a:rPr>
              <a:t>Sesler arasındaki benzerlik ve farklılıkları söyler.</a:t>
            </a:r>
          </a:p>
          <a:p>
            <a:r>
              <a:rPr lang="tr-TR" b="1" dirty="0">
                <a:solidFill>
                  <a:srgbClr val="000000"/>
                </a:solidFill>
                <a:latin typeface="Times New Roman" panose="02020603050405020304" pitchFamily="18" charset="0"/>
              </a:rPr>
              <a:t>Bilişsel Alan </a:t>
            </a:r>
            <a:endParaRPr lang="tr-TR" dirty="0">
              <a:solidFill>
                <a:srgbClr val="000000"/>
              </a:solidFill>
              <a:latin typeface="Times New Roman" panose="02020603050405020304" pitchFamily="18" charset="0"/>
            </a:endParaRPr>
          </a:p>
          <a:p>
            <a:r>
              <a:rPr lang="tr-TR" b="1" dirty="0">
                <a:solidFill>
                  <a:srgbClr val="000000"/>
                </a:solidFill>
                <a:latin typeface="Times New Roman" panose="02020603050405020304" pitchFamily="18" charset="0"/>
              </a:rPr>
              <a:t>Kazanım 6: </a:t>
            </a:r>
            <a:r>
              <a:rPr lang="tr-TR" dirty="0">
                <a:solidFill>
                  <a:srgbClr val="000000"/>
                </a:solidFill>
                <a:latin typeface="Times New Roman" panose="02020603050405020304" pitchFamily="18" charset="0"/>
              </a:rPr>
              <a:t>Nesne ya da varlıkları özelliklerine göre eşleştirir. </a:t>
            </a:r>
          </a:p>
          <a:p>
            <a:r>
              <a:rPr lang="tr-TR" b="1" dirty="0">
                <a:solidFill>
                  <a:srgbClr val="000000"/>
                </a:solidFill>
                <a:latin typeface="Times New Roman" panose="02020603050405020304" pitchFamily="18" charset="0"/>
              </a:rPr>
              <a:t>Göstergeleri: </a:t>
            </a:r>
            <a:endParaRPr lang="tr-TR" dirty="0">
              <a:solidFill>
                <a:srgbClr val="000000"/>
              </a:solidFill>
              <a:latin typeface="Times New Roman" panose="02020603050405020304" pitchFamily="18" charset="0"/>
            </a:endParaRPr>
          </a:p>
          <a:p>
            <a:r>
              <a:rPr lang="tr-TR" dirty="0">
                <a:solidFill>
                  <a:srgbClr val="000000"/>
                </a:solidFill>
                <a:latin typeface="Times New Roman" panose="02020603050405020304" pitchFamily="18" charset="0"/>
              </a:rPr>
              <a:t>Nesne/varlıkları rengine göre ayırt eder, eşleştirir. </a:t>
            </a:r>
          </a:p>
          <a:p>
            <a:r>
              <a:rPr lang="tr-TR" dirty="0">
                <a:solidFill>
                  <a:srgbClr val="000000"/>
                </a:solidFill>
                <a:latin typeface="Times New Roman" panose="02020603050405020304" pitchFamily="18" charset="0"/>
              </a:rPr>
              <a:t>Nesne/varlıkları şekline göre ayırt eder, eşleştirir. </a:t>
            </a:r>
          </a:p>
          <a:p>
            <a:r>
              <a:rPr lang="tr-TR" dirty="0">
                <a:solidFill>
                  <a:srgbClr val="000000"/>
                </a:solidFill>
                <a:latin typeface="Times New Roman" panose="02020603050405020304" pitchFamily="18" charset="0"/>
              </a:rPr>
              <a:t>Nesne/varlıkları büyüklüğüne göre ayırt eder, eşleştirir. </a:t>
            </a:r>
          </a:p>
          <a:p>
            <a:r>
              <a:rPr lang="tr-TR" dirty="0">
                <a:solidFill>
                  <a:srgbClr val="000000"/>
                </a:solidFill>
                <a:latin typeface="Times New Roman" panose="02020603050405020304" pitchFamily="18" charset="0"/>
              </a:rPr>
              <a:t>Eş nesne/varlıkları gösterir. </a:t>
            </a:r>
          </a:p>
          <a:p>
            <a:r>
              <a:rPr lang="tr-TR" b="1" dirty="0">
                <a:solidFill>
                  <a:srgbClr val="000000"/>
                </a:solidFill>
                <a:latin typeface="Times New Roman" panose="02020603050405020304" pitchFamily="18" charset="0"/>
              </a:rPr>
              <a:t>Bilişsel Alan </a:t>
            </a:r>
            <a:endParaRPr lang="tr-TR" dirty="0">
              <a:solidFill>
                <a:srgbClr val="000000"/>
              </a:solidFill>
              <a:latin typeface="Times New Roman" panose="02020603050405020304" pitchFamily="18" charset="0"/>
            </a:endParaRPr>
          </a:p>
          <a:p>
            <a:r>
              <a:rPr lang="tr-TR" b="1" dirty="0">
                <a:solidFill>
                  <a:srgbClr val="000000"/>
                </a:solidFill>
                <a:latin typeface="Times New Roman" panose="02020603050405020304" pitchFamily="18" charset="0"/>
              </a:rPr>
              <a:t>Kazanım 8: </a:t>
            </a:r>
            <a:r>
              <a:rPr lang="tr-TR" dirty="0">
                <a:solidFill>
                  <a:srgbClr val="000000"/>
                </a:solidFill>
                <a:latin typeface="Times New Roman" panose="02020603050405020304" pitchFamily="18" charset="0"/>
              </a:rPr>
              <a:t>Nesne ya da varlıkların özelliklerini karşılaştırır. </a:t>
            </a:r>
          </a:p>
          <a:p>
            <a:r>
              <a:rPr lang="tr-TR" b="1" dirty="0">
                <a:solidFill>
                  <a:srgbClr val="000000"/>
                </a:solidFill>
                <a:latin typeface="Times New Roman" panose="02020603050405020304" pitchFamily="18" charset="0"/>
              </a:rPr>
              <a:t>Göstergeleri: </a:t>
            </a:r>
            <a:endParaRPr lang="tr-TR" dirty="0">
              <a:solidFill>
                <a:srgbClr val="000000"/>
              </a:solidFill>
              <a:latin typeface="Times New Roman" panose="02020603050405020304" pitchFamily="18" charset="0"/>
            </a:endParaRPr>
          </a:p>
          <a:p>
            <a:r>
              <a:rPr lang="tr-TR" dirty="0">
                <a:solidFill>
                  <a:srgbClr val="000000"/>
                </a:solidFill>
                <a:latin typeface="Times New Roman" panose="02020603050405020304" pitchFamily="18" charset="0"/>
              </a:rPr>
              <a:t>Nesne/varlıkların rengini ayırt eder, karşılaştırır. </a:t>
            </a:r>
          </a:p>
          <a:p>
            <a:r>
              <a:rPr lang="tr-TR" dirty="0">
                <a:solidFill>
                  <a:srgbClr val="000000"/>
                </a:solidFill>
                <a:latin typeface="Times New Roman" panose="02020603050405020304" pitchFamily="18" charset="0"/>
              </a:rPr>
              <a:t>Nesne/varlıkların şeklini ayırt eder, karşılaştırır. </a:t>
            </a:r>
          </a:p>
          <a:p>
            <a:r>
              <a:rPr lang="tr-TR" dirty="0">
                <a:solidFill>
                  <a:srgbClr val="000000"/>
                </a:solidFill>
                <a:latin typeface="Times New Roman" panose="02020603050405020304" pitchFamily="18" charset="0"/>
              </a:rPr>
              <a:t>Nesne/varlıkların büyüklüğünü ayırt eder, karşılaştırır. </a:t>
            </a:r>
          </a:p>
          <a:p>
            <a:r>
              <a:rPr lang="tr-TR" b="1" dirty="0">
                <a:solidFill>
                  <a:srgbClr val="000000"/>
                </a:solidFill>
                <a:latin typeface="Times New Roman" panose="02020603050405020304" pitchFamily="18" charset="0"/>
              </a:rPr>
              <a:t>Materyaller: </a:t>
            </a:r>
            <a:r>
              <a:rPr lang="tr-TR" dirty="0">
                <a:solidFill>
                  <a:srgbClr val="000000"/>
                </a:solidFill>
                <a:latin typeface="Times New Roman" panose="02020603050405020304" pitchFamily="18" charset="0"/>
              </a:rPr>
              <a:t>Dört mevsim müziği, iki poşet, yapraklar, strafor ağaç, sınıf mevcudu-</a:t>
            </a:r>
            <a:r>
              <a:rPr lang="tr-TR" dirty="0" err="1">
                <a:solidFill>
                  <a:srgbClr val="000000"/>
                </a:solidFill>
                <a:latin typeface="Times New Roman" panose="02020603050405020304" pitchFamily="18" charset="0"/>
              </a:rPr>
              <a:t>nun</a:t>
            </a:r>
            <a:r>
              <a:rPr lang="tr-TR" dirty="0">
                <a:solidFill>
                  <a:srgbClr val="000000"/>
                </a:solidFill>
                <a:latin typeface="Times New Roman" panose="02020603050405020304" pitchFamily="18" charset="0"/>
              </a:rPr>
              <a:t> yarısı kadar sarı, diğer yarısı için yeşil fon kartondan kesilip hazırlanan yaprak kolyeler </a:t>
            </a:r>
          </a:p>
          <a:p>
            <a:r>
              <a:rPr lang="tr-TR" dirty="0">
                <a:solidFill>
                  <a:srgbClr val="000000"/>
                </a:solidFill>
                <a:latin typeface="Times New Roman" panose="02020603050405020304" pitchFamily="18" charset="0"/>
              </a:rPr>
              <a:t> </a:t>
            </a:r>
            <a:endParaRPr lang="tr-TR" sz="3200" dirty="0"/>
          </a:p>
        </p:txBody>
      </p:sp>
    </p:spTree>
    <p:extLst>
      <p:ext uri="{BB962C8B-B14F-4D97-AF65-F5344CB8AC3E}">
        <p14:creationId xmlns:p14="http://schemas.microsoft.com/office/powerpoint/2010/main" val="13149825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57175" y="753770"/>
            <a:ext cx="11558587" cy="5262979"/>
          </a:xfrm>
          <a:prstGeom prst="rect">
            <a:avLst/>
          </a:prstGeom>
        </p:spPr>
        <p:txBody>
          <a:bodyPr wrap="square">
            <a:spAutoFit/>
          </a:bodyPr>
          <a:lstStyle/>
          <a:p>
            <a:r>
              <a:rPr lang="tr-TR" sz="2400" b="1" dirty="0">
                <a:solidFill>
                  <a:srgbClr val="000000"/>
                </a:solidFill>
                <a:latin typeface="Times New Roman" panose="02020603050405020304" pitchFamily="18" charset="0"/>
              </a:rPr>
              <a:t>ÖĞRENME SÜRECİ </a:t>
            </a:r>
            <a:endParaRPr lang="tr-TR" sz="2400" dirty="0">
              <a:solidFill>
                <a:srgbClr val="000000"/>
              </a:solidFill>
              <a:latin typeface="Times New Roman" panose="02020603050405020304" pitchFamily="18" charset="0"/>
            </a:endParaRP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Bütün çocuklar okula geldikten sonra okulun arka bahçesine çıkılır.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Bahçede ağaçlara, çiçeklere dikkatleri çekilir. Kuru yaprakların üzerine basarak sesini dinlerler. Islak yaprakların üstüne basarlar. Kuru yapraklar ile ıslak yaprakların çıkardığı ses arasındaki farkı kıyaslarlar.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Ellerine verilen poşetlerin içine farklı yapıda yapraklar toplayıp doldurmaları istenir.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Sınıfa girilir. Yapraklar büyükçe bir sepetin içine dökülür. Bu sepetten yaprakları alıp benzerlik-farklılıklarına göre gruplandırırlar.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Mevsim panosunun önüne strafordan yapılan ağaç yerleştirilir. Yere ve ağacın üzerine yapraklar iğneleyerek sonbahar mevsimi oluşturmalarına rehberlik edilir.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Burası bizim bahçemiz. Nasıl bir bahçemiz olsun?, Bahçemiz için neler gerekiyor?, Ne bahçesi, hangi meyveler var? Gözlem yapmaları ve proje üzerinde düşünmeleri sağlanır. </a:t>
            </a:r>
          </a:p>
          <a:p>
            <a:r>
              <a:rPr lang="tr-TR" sz="2400" dirty="0">
                <a:solidFill>
                  <a:srgbClr val="000000"/>
                </a:solidFill>
                <a:latin typeface="Wingdings" panose="05000000000000000000" pitchFamily="2" charset="2"/>
              </a:rPr>
              <a:t> </a:t>
            </a:r>
            <a:r>
              <a:rPr lang="tr-TR" sz="2400" dirty="0">
                <a:solidFill>
                  <a:srgbClr val="000000"/>
                </a:solidFill>
                <a:latin typeface="Times New Roman" panose="02020603050405020304" pitchFamily="18" charset="0"/>
              </a:rPr>
              <a:t>‘Ağacımızda kaç tane yaprak var? ‘, sayarlar. Saydıkları her yaprak için yazı tahtasına bir çentik atarlar. Doğru sayıp saymadıklarını yine kendileri kontrol ederler </a:t>
            </a:r>
          </a:p>
        </p:txBody>
      </p:sp>
    </p:spTree>
    <p:extLst>
      <p:ext uri="{BB962C8B-B14F-4D97-AF65-F5344CB8AC3E}">
        <p14:creationId xmlns:p14="http://schemas.microsoft.com/office/powerpoint/2010/main" val="1286873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8613" y="679073"/>
            <a:ext cx="11487150" cy="5016758"/>
          </a:xfrm>
          <a:prstGeom prst="rect">
            <a:avLst/>
          </a:prstGeom>
        </p:spPr>
        <p:txBody>
          <a:bodyPr wrap="square">
            <a:spAutoFit/>
          </a:bodyPr>
          <a:lstStyle/>
          <a:p>
            <a:r>
              <a:rPr lang="tr-TR" sz="3200" b="1" dirty="0">
                <a:solidFill>
                  <a:srgbClr val="000000"/>
                </a:solidFill>
                <a:latin typeface="Times New Roman" panose="02020603050405020304" pitchFamily="18" charset="0"/>
              </a:rPr>
              <a:t>ETKİNLİK ADI: </a:t>
            </a:r>
            <a:r>
              <a:rPr lang="tr-TR" sz="3200" dirty="0">
                <a:solidFill>
                  <a:srgbClr val="000000"/>
                </a:solidFill>
                <a:latin typeface="Times New Roman" panose="02020603050405020304" pitchFamily="18" charset="0"/>
              </a:rPr>
              <a:t>Rakam Kadar Boncuk Bul </a:t>
            </a:r>
          </a:p>
          <a:p>
            <a:r>
              <a:rPr lang="tr-TR" sz="3200" b="1" dirty="0">
                <a:solidFill>
                  <a:srgbClr val="000000"/>
                </a:solidFill>
                <a:latin typeface="Times New Roman" panose="02020603050405020304" pitchFamily="18" charset="0"/>
              </a:rPr>
              <a:t>ETKİNLİK TÜRÜ: MATEMATİK ETKİNLİĞİ </a:t>
            </a:r>
            <a:endParaRPr lang="tr-TR" sz="3200" dirty="0">
              <a:solidFill>
                <a:srgbClr val="000000"/>
              </a:solidFill>
              <a:latin typeface="Times New Roman" panose="02020603050405020304" pitchFamily="18" charset="0"/>
            </a:endParaRPr>
          </a:p>
          <a:p>
            <a:r>
              <a:rPr lang="tr-TR" sz="3200" b="1" dirty="0">
                <a:solidFill>
                  <a:srgbClr val="000000"/>
                </a:solidFill>
                <a:latin typeface="Times New Roman" panose="02020603050405020304" pitchFamily="18" charset="0"/>
              </a:rPr>
              <a:t>Bilişsel Alan </a:t>
            </a:r>
            <a:endParaRPr lang="tr-TR" sz="3200" dirty="0">
              <a:solidFill>
                <a:srgbClr val="000000"/>
              </a:solidFill>
              <a:latin typeface="Times New Roman" panose="02020603050405020304" pitchFamily="18" charset="0"/>
            </a:endParaRPr>
          </a:p>
          <a:p>
            <a:r>
              <a:rPr lang="tr-TR" sz="3200" b="1" dirty="0">
                <a:solidFill>
                  <a:srgbClr val="000000"/>
                </a:solidFill>
                <a:latin typeface="Times New Roman" panose="02020603050405020304" pitchFamily="18" charset="0"/>
              </a:rPr>
              <a:t>Kazanım 4: </a:t>
            </a:r>
            <a:r>
              <a:rPr lang="tr-TR" sz="3200" dirty="0">
                <a:solidFill>
                  <a:srgbClr val="000000"/>
                </a:solidFill>
                <a:latin typeface="Times New Roman" panose="02020603050405020304" pitchFamily="18" charset="0"/>
              </a:rPr>
              <a:t>Nesneleri sayar. </a:t>
            </a:r>
          </a:p>
          <a:p>
            <a:r>
              <a:rPr lang="tr-TR" sz="3200" b="1" dirty="0">
                <a:solidFill>
                  <a:srgbClr val="000000"/>
                </a:solidFill>
                <a:latin typeface="Times New Roman" panose="02020603050405020304" pitchFamily="18" charset="0"/>
              </a:rPr>
              <a:t>Göstergeleri: </a:t>
            </a:r>
            <a:endParaRPr lang="tr-TR" sz="3200" dirty="0">
              <a:solidFill>
                <a:srgbClr val="000000"/>
              </a:solidFill>
              <a:latin typeface="Times New Roman" panose="02020603050405020304" pitchFamily="18" charset="0"/>
            </a:endParaRPr>
          </a:p>
          <a:p>
            <a:r>
              <a:rPr lang="tr-TR" sz="3200" dirty="0">
                <a:solidFill>
                  <a:srgbClr val="000000"/>
                </a:solidFill>
                <a:latin typeface="Times New Roman" panose="02020603050405020304" pitchFamily="18" charset="0"/>
              </a:rPr>
              <a:t>Belirtilen sayı kadar nesneyi gösterir. </a:t>
            </a:r>
          </a:p>
          <a:p>
            <a:r>
              <a:rPr lang="tr-TR" sz="3200" b="1" dirty="0">
                <a:solidFill>
                  <a:srgbClr val="000000"/>
                </a:solidFill>
                <a:latin typeface="Times New Roman" panose="02020603050405020304" pitchFamily="18" charset="0"/>
              </a:rPr>
              <a:t>Kazanım 6: </a:t>
            </a:r>
            <a:r>
              <a:rPr lang="tr-TR" sz="3200" dirty="0">
                <a:solidFill>
                  <a:srgbClr val="000000"/>
                </a:solidFill>
                <a:latin typeface="Times New Roman" panose="02020603050405020304" pitchFamily="18" charset="0"/>
              </a:rPr>
              <a:t>Nesne veya varlıkları özelliklerine göre eşleştirir. </a:t>
            </a:r>
          </a:p>
          <a:p>
            <a:r>
              <a:rPr lang="tr-TR" sz="3200" b="1" dirty="0">
                <a:solidFill>
                  <a:srgbClr val="000000"/>
                </a:solidFill>
                <a:latin typeface="Times New Roman" panose="02020603050405020304" pitchFamily="18" charset="0"/>
              </a:rPr>
              <a:t>Göstergeleri: </a:t>
            </a:r>
            <a:endParaRPr lang="tr-TR" sz="3200" dirty="0">
              <a:solidFill>
                <a:srgbClr val="000000"/>
              </a:solidFill>
              <a:latin typeface="Times New Roman" panose="02020603050405020304" pitchFamily="18" charset="0"/>
            </a:endParaRPr>
          </a:p>
          <a:p>
            <a:r>
              <a:rPr lang="tr-TR" sz="3200" dirty="0">
                <a:solidFill>
                  <a:srgbClr val="000000"/>
                </a:solidFill>
                <a:latin typeface="Times New Roman" panose="02020603050405020304" pitchFamily="18" charset="0"/>
              </a:rPr>
              <a:t>Nesne veya varlıkları özelliklerine göre ayırt eder, eşleştirir. </a:t>
            </a:r>
          </a:p>
          <a:p>
            <a:r>
              <a:rPr lang="tr-TR" sz="3200" b="1" dirty="0">
                <a:solidFill>
                  <a:srgbClr val="000000"/>
                </a:solidFill>
                <a:latin typeface="Times New Roman" panose="02020603050405020304" pitchFamily="18" charset="0"/>
              </a:rPr>
              <a:t>Materyaller: </a:t>
            </a:r>
            <a:r>
              <a:rPr lang="tr-TR" sz="3200" dirty="0">
                <a:solidFill>
                  <a:srgbClr val="000000"/>
                </a:solidFill>
                <a:latin typeface="Times New Roman" panose="02020603050405020304" pitchFamily="18" charset="0"/>
              </a:rPr>
              <a:t>Rakam kartları, ayakkabı kutuları, boncuklar, torba </a:t>
            </a:r>
            <a:endParaRPr lang="tr-TR" sz="4800" dirty="0"/>
          </a:p>
        </p:txBody>
      </p:sp>
    </p:spTree>
    <p:extLst>
      <p:ext uri="{BB962C8B-B14F-4D97-AF65-F5344CB8AC3E}">
        <p14:creationId xmlns:p14="http://schemas.microsoft.com/office/powerpoint/2010/main" val="14930489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71461" y="1544093"/>
            <a:ext cx="11530013" cy="3046988"/>
          </a:xfrm>
          <a:prstGeom prst="rect">
            <a:avLst/>
          </a:prstGeom>
        </p:spPr>
        <p:txBody>
          <a:bodyPr wrap="square">
            <a:spAutoFit/>
          </a:bodyPr>
          <a:lstStyle/>
          <a:p>
            <a:pPr algn="just"/>
            <a:r>
              <a:rPr lang="tr-TR" sz="3200" b="1" dirty="0">
                <a:solidFill>
                  <a:srgbClr val="000000"/>
                </a:solidFill>
                <a:latin typeface="Times New Roman" panose="02020603050405020304" pitchFamily="18" charset="0"/>
              </a:rPr>
              <a:t>ÖĞRENME SÜRECİ: </a:t>
            </a:r>
            <a:endParaRPr lang="tr-TR" sz="3200" dirty="0">
              <a:solidFill>
                <a:srgbClr val="000000"/>
              </a:solidFill>
              <a:latin typeface="Times New Roman" panose="02020603050405020304" pitchFamily="18" charset="0"/>
            </a:endParaRPr>
          </a:p>
          <a:p>
            <a:pPr algn="just"/>
            <a:r>
              <a:rPr lang="tr-TR" sz="3200" dirty="0">
                <a:solidFill>
                  <a:srgbClr val="000000"/>
                </a:solidFill>
                <a:latin typeface="Times New Roman" panose="02020603050405020304" pitchFamily="18" charset="0"/>
              </a:rPr>
              <a:t>Öğretmen 10 tane ayakkabı kutusunun içine 1’den 10’a kadar farklı sayılarda boncuklar yerleştirir. Torbanın içine 1’den 10’a kadar olan rakam kartlarını koyar. Çocuklar sırayla torbadan rakam kartlarını çeker. Her çocuk, çektiği rakam kadar boncuğun yer aldığı kutuyu bulmaya çalışır. </a:t>
            </a:r>
            <a:endParaRPr lang="tr-TR" sz="4800" dirty="0"/>
          </a:p>
        </p:txBody>
      </p:sp>
    </p:spTree>
    <p:extLst>
      <p:ext uri="{BB962C8B-B14F-4D97-AF65-F5344CB8AC3E}">
        <p14:creationId xmlns:p14="http://schemas.microsoft.com/office/powerpoint/2010/main" val="215277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28613" y="336173"/>
            <a:ext cx="10687050" cy="6278642"/>
          </a:xfrm>
          <a:prstGeom prst="rect">
            <a:avLst/>
          </a:prstGeom>
        </p:spPr>
        <p:txBody>
          <a:bodyPr wrap="square">
            <a:spAutoFit/>
          </a:bodyPr>
          <a:lstStyle/>
          <a:p>
            <a:r>
              <a:rPr lang="tr-TR" sz="1600" b="1" dirty="0">
                <a:solidFill>
                  <a:srgbClr val="000000"/>
                </a:solidFill>
                <a:latin typeface="Times New Roman" panose="02020603050405020304" pitchFamily="18" charset="0"/>
              </a:rPr>
              <a:t>ETKİNLİK ADI: </a:t>
            </a:r>
            <a:r>
              <a:rPr lang="tr-TR" sz="1600" dirty="0">
                <a:solidFill>
                  <a:srgbClr val="000000"/>
                </a:solidFill>
                <a:latin typeface="Times New Roman" panose="02020603050405020304" pitchFamily="18" charset="0"/>
              </a:rPr>
              <a:t>Kestane Toplayalım </a:t>
            </a:r>
          </a:p>
          <a:p>
            <a:r>
              <a:rPr lang="tr-TR" sz="1600" b="1" dirty="0">
                <a:solidFill>
                  <a:srgbClr val="000000"/>
                </a:solidFill>
                <a:latin typeface="Times New Roman" panose="02020603050405020304" pitchFamily="18" charset="0"/>
              </a:rPr>
              <a:t>ETKİNLİK TÜRÜ: FEN / MATEMATİK ETKİNLİĞİ </a:t>
            </a:r>
            <a:endParaRPr lang="tr-TR" sz="1600" dirty="0">
              <a:solidFill>
                <a:srgbClr val="000000"/>
              </a:solidFill>
              <a:latin typeface="Times New Roman" panose="02020603050405020304" pitchFamily="18" charset="0"/>
            </a:endParaRPr>
          </a:p>
          <a:p>
            <a:r>
              <a:rPr lang="tr-TR" sz="1600" b="1" dirty="0">
                <a:solidFill>
                  <a:srgbClr val="000000"/>
                </a:solidFill>
                <a:latin typeface="Times New Roman" panose="02020603050405020304" pitchFamily="18" charset="0"/>
              </a:rPr>
              <a:t>Motor Alan </a:t>
            </a:r>
            <a:endParaRPr lang="tr-TR" sz="1600" dirty="0">
              <a:solidFill>
                <a:srgbClr val="000000"/>
              </a:solidFill>
              <a:latin typeface="Times New Roman" panose="02020603050405020304" pitchFamily="18" charset="0"/>
            </a:endParaRPr>
          </a:p>
          <a:p>
            <a:r>
              <a:rPr lang="tr-TR" sz="1600" b="1" dirty="0">
                <a:solidFill>
                  <a:srgbClr val="000000"/>
                </a:solidFill>
                <a:latin typeface="Times New Roman" panose="02020603050405020304" pitchFamily="18" charset="0"/>
              </a:rPr>
              <a:t>Kazanım 4: </a:t>
            </a:r>
            <a:r>
              <a:rPr lang="tr-TR" sz="1600" dirty="0">
                <a:solidFill>
                  <a:srgbClr val="000000"/>
                </a:solidFill>
                <a:latin typeface="Times New Roman" panose="02020603050405020304" pitchFamily="18" charset="0"/>
              </a:rPr>
              <a:t>Küçük kas kullanımı gerektiren hareketleri yapar. </a:t>
            </a:r>
          </a:p>
          <a:p>
            <a:r>
              <a:rPr lang="tr-TR" sz="1600" b="1" dirty="0">
                <a:solidFill>
                  <a:srgbClr val="000000"/>
                </a:solidFill>
                <a:latin typeface="Times New Roman" panose="02020603050405020304" pitchFamily="18" charset="0"/>
              </a:rPr>
              <a:t>Göstergeleri: </a:t>
            </a:r>
            <a:endParaRPr lang="tr-TR" sz="1600" dirty="0">
              <a:solidFill>
                <a:srgbClr val="000000"/>
              </a:solidFill>
              <a:latin typeface="Times New Roman" panose="02020603050405020304" pitchFamily="18" charset="0"/>
            </a:endParaRPr>
          </a:p>
          <a:p>
            <a:r>
              <a:rPr lang="tr-TR" sz="1600" dirty="0">
                <a:solidFill>
                  <a:srgbClr val="000000"/>
                </a:solidFill>
                <a:latin typeface="Times New Roman" panose="02020603050405020304" pitchFamily="18" charset="0"/>
              </a:rPr>
              <a:t>Nesneleri toplar. </a:t>
            </a:r>
          </a:p>
          <a:p>
            <a:r>
              <a:rPr lang="tr-TR" sz="1600" dirty="0">
                <a:solidFill>
                  <a:srgbClr val="000000"/>
                </a:solidFill>
                <a:latin typeface="Times New Roman" panose="02020603050405020304" pitchFamily="18" charset="0"/>
              </a:rPr>
              <a:t>Nesneleri kaptan kaba boşaltır. </a:t>
            </a:r>
          </a:p>
          <a:p>
            <a:r>
              <a:rPr lang="tr-TR" sz="1600" dirty="0">
                <a:solidFill>
                  <a:srgbClr val="000000"/>
                </a:solidFill>
                <a:latin typeface="Times New Roman" panose="02020603050405020304" pitchFamily="18" charset="0"/>
              </a:rPr>
              <a:t>Kalemi doğru tutar. </a:t>
            </a:r>
          </a:p>
          <a:p>
            <a:r>
              <a:rPr lang="tr-TR" sz="1600" dirty="0">
                <a:solidFill>
                  <a:srgbClr val="000000"/>
                </a:solidFill>
                <a:latin typeface="Times New Roman" panose="02020603050405020304" pitchFamily="18" charset="0"/>
              </a:rPr>
              <a:t>Kalem kontrolünü sağlar. </a:t>
            </a:r>
          </a:p>
          <a:p>
            <a:r>
              <a:rPr lang="tr-TR" sz="1600" dirty="0">
                <a:solidFill>
                  <a:srgbClr val="000000"/>
                </a:solidFill>
                <a:latin typeface="Times New Roman" panose="02020603050405020304" pitchFamily="18" charset="0"/>
              </a:rPr>
              <a:t>Çizgileri istenilen nitelikte çizer. </a:t>
            </a:r>
          </a:p>
          <a:p>
            <a:r>
              <a:rPr lang="tr-TR" sz="1600" dirty="0"/>
              <a:t>Kazanım 7: Dinledikleri/izlediklerinin anlamını kavrar.</a:t>
            </a:r>
          </a:p>
          <a:p>
            <a:r>
              <a:rPr lang="tr-TR" sz="1600" dirty="0"/>
              <a:t>Göstergeleri:</a:t>
            </a:r>
          </a:p>
          <a:p>
            <a:r>
              <a:rPr lang="tr-TR" sz="1600" dirty="0"/>
              <a:t>Sözel yönergeleri yerine getirir.</a:t>
            </a:r>
          </a:p>
          <a:p>
            <a:r>
              <a:rPr lang="tr-TR" sz="1600" dirty="0"/>
              <a:t>Dinledikleri/izlediklerini açıklar.</a:t>
            </a:r>
          </a:p>
          <a:p>
            <a:r>
              <a:rPr lang="tr-TR" sz="1600" dirty="0"/>
              <a:t>Dinledikleri/izledikleri hakkında yorum yapar.</a:t>
            </a:r>
          </a:p>
          <a:p>
            <a:r>
              <a:rPr lang="tr-TR" sz="1600" dirty="0"/>
              <a:t>Bilişsel Alan</a:t>
            </a:r>
          </a:p>
          <a:p>
            <a:r>
              <a:rPr lang="tr-TR" sz="1600" dirty="0"/>
              <a:t>Kazanım 13: Günlük yaşamda kullanılan sembolleri tanır.</a:t>
            </a:r>
          </a:p>
          <a:p>
            <a:r>
              <a:rPr lang="tr-TR" sz="1600" dirty="0"/>
              <a:t>Göstergeleri:</a:t>
            </a:r>
          </a:p>
          <a:p>
            <a:r>
              <a:rPr lang="tr-TR" sz="1600" dirty="0"/>
              <a:t>Verilen açıklamaya uygun sembolü gösterir.</a:t>
            </a:r>
          </a:p>
          <a:p>
            <a:r>
              <a:rPr lang="tr-TR" sz="1600" dirty="0"/>
              <a:t>Bilişsel Alan</a:t>
            </a:r>
          </a:p>
          <a:p>
            <a:r>
              <a:rPr lang="tr-TR" sz="1600" dirty="0"/>
              <a:t>Kazanım 16: Nesneleri kullanarak basit toplama ve çıkarma işlemlerini yapar.</a:t>
            </a:r>
          </a:p>
          <a:p>
            <a:r>
              <a:rPr lang="tr-TR" sz="1600" dirty="0"/>
              <a:t>Göstergeleri:</a:t>
            </a:r>
          </a:p>
          <a:p>
            <a:r>
              <a:rPr lang="tr-TR" sz="1600" dirty="0"/>
              <a:t>Nesne grubuna belirtilen sayı kadar nesne ekler.</a:t>
            </a:r>
          </a:p>
          <a:p>
            <a:r>
              <a:rPr lang="tr-TR" sz="1600" b="1" dirty="0"/>
              <a:t>MATERYALLER</a:t>
            </a:r>
            <a:r>
              <a:rPr lang="tr-TR" sz="1600" dirty="0"/>
              <a:t>: Poşet, atkestanesi ya da bahçeden bulunabilecek saymaya yar-</a:t>
            </a:r>
            <a:r>
              <a:rPr lang="tr-TR" sz="1600" dirty="0" err="1"/>
              <a:t>dımcı</a:t>
            </a:r>
            <a:r>
              <a:rPr lang="tr-TR" sz="1600" dirty="0"/>
              <a:t> nesneler, sayı kartları, alıştırma kâğıtları, kuru boyalar ya da keçeli kalemler</a:t>
            </a:r>
          </a:p>
        </p:txBody>
      </p:sp>
    </p:spTree>
    <p:extLst>
      <p:ext uri="{BB962C8B-B14F-4D97-AF65-F5344CB8AC3E}">
        <p14:creationId xmlns:p14="http://schemas.microsoft.com/office/powerpoint/2010/main" val="2679605736"/>
      </p:ext>
    </p:extLst>
  </p:cSld>
  <p:clrMapOvr>
    <a:masterClrMapping/>
  </p:clrMapOvr>
</p:sld>
</file>

<file path=ppt/theme/theme1.xml><?xml version="1.0" encoding="utf-8"?>
<a:theme xmlns:a="http://schemas.openxmlformats.org/drawingml/2006/main" name="Office Teması">
  <a:themeElements>
    <a:clrScheme name="Özel 6">
      <a:dk1>
        <a:sysClr val="windowText" lastClr="000000"/>
      </a:dk1>
      <a:lt1>
        <a:sysClr val="window" lastClr="FFFFFF"/>
      </a:lt1>
      <a:dk2>
        <a:srgbClr val="000000"/>
      </a:dk2>
      <a:lt2>
        <a:srgbClr val="F8F8F8"/>
      </a:lt2>
      <a:accent1>
        <a:srgbClr val="DDDDDD"/>
      </a:accent1>
      <a:accent2>
        <a:srgbClr val="000000"/>
      </a:accent2>
      <a:accent3>
        <a:srgbClr val="000000"/>
      </a:accent3>
      <a:accent4>
        <a:srgbClr val="000000"/>
      </a:accent4>
      <a:accent5>
        <a:srgbClr val="000000"/>
      </a:accent5>
      <a:accent6>
        <a:srgbClr val="000000"/>
      </a:accent6>
      <a:hlink>
        <a:srgbClr val="000000"/>
      </a:hlink>
      <a:folHlink>
        <a:srgbClr val="919191"/>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73</TotalTime>
  <Words>1793</Words>
  <Application>Microsoft Macintosh PowerPoint</Application>
  <PresentationFormat>Geniş ekran</PresentationFormat>
  <Paragraphs>199</Paragraphs>
  <Slides>16</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16</vt:i4>
      </vt:variant>
    </vt:vector>
  </HeadingPairs>
  <TitlesOfParts>
    <vt:vector size="25" baseType="lpstr">
      <vt:lpstr>Arial</vt:lpstr>
      <vt:lpstr>Arial Rounded MT Bold</vt:lpstr>
      <vt:lpstr>Arial TUR</vt:lpstr>
      <vt:lpstr>Calibri</vt:lpstr>
      <vt:lpstr>Calibri Light</vt:lpstr>
      <vt:lpstr>Jokerman</vt:lpstr>
      <vt:lpstr>Times New Roman</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SeFa ÜnaL</dc:creator>
  <cp:lastModifiedBy>Taşkın TAŞTEPE</cp:lastModifiedBy>
  <cp:revision>11</cp:revision>
  <dcterms:created xsi:type="dcterms:W3CDTF">2017-12-02T18:23:38Z</dcterms:created>
  <dcterms:modified xsi:type="dcterms:W3CDTF">2020-05-04T20:04:15Z</dcterms:modified>
</cp:coreProperties>
</file>