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8"/>
  </p:notesMasterIdLst>
  <p:sldIdLst>
    <p:sldId id="509" r:id="rId2"/>
    <p:sldId id="510" r:id="rId3"/>
    <p:sldId id="508" r:id="rId4"/>
    <p:sldId id="513" r:id="rId5"/>
    <p:sldId id="512" r:id="rId6"/>
    <p:sldId id="514" r:id="rId7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32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71" autoAdjust="0"/>
    <p:restoredTop sz="93634" autoAdjust="0"/>
  </p:normalViewPr>
  <p:slideViewPr>
    <p:cSldViewPr>
      <p:cViewPr varScale="1">
        <p:scale>
          <a:sx n="103" d="100"/>
          <a:sy n="103" d="100"/>
        </p:scale>
        <p:origin x="-22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36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AB5E4-C69B-410E-A69D-C710F3FAB01E}" type="datetimeFigureOut">
              <a:rPr lang="tr-TR" smtClean="0"/>
              <a:pPr/>
              <a:t>11.07.2017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3D6CD-491A-4FE2-961A-9331108EF1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16330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371600"/>
            <a:ext cx="5867400" cy="2286000"/>
          </a:xfrm>
        </p:spPr>
        <p:txBody>
          <a:bodyPr/>
          <a:lstStyle>
            <a:lvl1pPr>
              <a:defRPr sz="45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5791200" cy="14478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 b="1"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A842AE5-82C7-435D-B4B2-436A4AC6FA22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7351" name="Line 7"/>
          <p:cNvSpPr>
            <a:spLocks noChangeShapeType="1"/>
          </p:cNvSpPr>
          <p:nvPr/>
        </p:nvSpPr>
        <p:spPr bwMode="auto">
          <a:xfrm>
            <a:off x="228600" y="990600"/>
            <a:ext cx="8610600" cy="0"/>
          </a:xfrm>
          <a:prstGeom prst="line">
            <a:avLst/>
          </a:prstGeom>
          <a:noFill/>
          <a:ln w="6667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grpSp>
        <p:nvGrpSpPr>
          <p:cNvPr id="57352" name="Group 8"/>
          <p:cNvGrpSpPr>
            <a:grpSpLocks/>
          </p:cNvGrpSpPr>
          <p:nvPr/>
        </p:nvGrpSpPr>
        <p:grpSpPr bwMode="auto">
          <a:xfrm>
            <a:off x="228600" y="1447800"/>
            <a:ext cx="2286000" cy="2514600"/>
            <a:chOff x="144" y="912"/>
            <a:chExt cx="1440" cy="1584"/>
          </a:xfrm>
        </p:grpSpPr>
        <p:sp>
          <p:nvSpPr>
            <p:cNvPr id="57353" name="Rectangle 9"/>
            <p:cNvSpPr>
              <a:spLocks noChangeArrowheads="1"/>
            </p:cNvSpPr>
            <p:nvPr/>
          </p:nvSpPr>
          <p:spPr bwMode="auto">
            <a:xfrm>
              <a:off x="960" y="912"/>
              <a:ext cx="52" cy="97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4" name="Rectangle 10"/>
            <p:cNvSpPr>
              <a:spLocks noChangeArrowheads="1"/>
            </p:cNvSpPr>
            <p:nvPr/>
          </p:nvSpPr>
          <p:spPr bwMode="auto">
            <a:xfrm>
              <a:off x="844" y="912"/>
              <a:ext cx="52" cy="8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5" name="Rectangle 11"/>
            <p:cNvSpPr>
              <a:spLocks noChangeArrowheads="1"/>
            </p:cNvSpPr>
            <p:nvPr/>
          </p:nvSpPr>
          <p:spPr bwMode="auto">
            <a:xfrm>
              <a:off x="727" y="912"/>
              <a:ext cx="52" cy="7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6" name="Rectangle 12"/>
            <p:cNvSpPr>
              <a:spLocks noChangeArrowheads="1"/>
            </p:cNvSpPr>
            <p:nvPr/>
          </p:nvSpPr>
          <p:spPr bwMode="auto">
            <a:xfrm>
              <a:off x="610" y="912"/>
              <a:ext cx="52" cy="612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7" name="Rectangle 13"/>
            <p:cNvSpPr>
              <a:spLocks noChangeArrowheads="1"/>
            </p:cNvSpPr>
            <p:nvPr/>
          </p:nvSpPr>
          <p:spPr bwMode="auto">
            <a:xfrm>
              <a:off x="494" y="912"/>
              <a:ext cx="52" cy="49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8" name="Rectangle 14"/>
            <p:cNvSpPr>
              <a:spLocks noChangeArrowheads="1"/>
            </p:cNvSpPr>
            <p:nvPr/>
          </p:nvSpPr>
          <p:spPr bwMode="auto">
            <a:xfrm>
              <a:off x="377" y="912"/>
              <a:ext cx="52" cy="3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9" name="Rectangle 15"/>
            <p:cNvSpPr>
              <a:spLocks noChangeArrowheads="1"/>
            </p:cNvSpPr>
            <p:nvPr/>
          </p:nvSpPr>
          <p:spPr bwMode="auto">
            <a:xfrm>
              <a:off x="260" y="912"/>
              <a:ext cx="52" cy="24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0" name="Rectangle 16"/>
            <p:cNvSpPr>
              <a:spLocks noChangeArrowheads="1"/>
            </p:cNvSpPr>
            <p:nvPr/>
          </p:nvSpPr>
          <p:spPr bwMode="auto">
            <a:xfrm>
              <a:off x="144" y="912"/>
              <a:ext cx="52" cy="12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1" name="Rectangle 17"/>
            <p:cNvSpPr>
              <a:spLocks noChangeArrowheads="1"/>
            </p:cNvSpPr>
            <p:nvPr/>
          </p:nvSpPr>
          <p:spPr bwMode="auto">
            <a:xfrm>
              <a:off x="1077" y="912"/>
              <a:ext cx="49" cy="109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2" name="Rectangle 18"/>
            <p:cNvSpPr>
              <a:spLocks noChangeArrowheads="1"/>
            </p:cNvSpPr>
            <p:nvPr/>
          </p:nvSpPr>
          <p:spPr bwMode="auto">
            <a:xfrm>
              <a:off x="1191" y="912"/>
              <a:ext cx="49" cy="1223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3" name="Rectangle 19"/>
            <p:cNvSpPr>
              <a:spLocks noChangeArrowheads="1"/>
            </p:cNvSpPr>
            <p:nvPr/>
          </p:nvSpPr>
          <p:spPr bwMode="auto">
            <a:xfrm>
              <a:off x="1304" y="912"/>
              <a:ext cx="49" cy="134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4" name="Rectangle 20"/>
            <p:cNvSpPr>
              <a:spLocks noChangeArrowheads="1"/>
            </p:cNvSpPr>
            <p:nvPr/>
          </p:nvSpPr>
          <p:spPr bwMode="auto">
            <a:xfrm>
              <a:off x="1418" y="912"/>
              <a:ext cx="52" cy="146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5" name="Rectangle 21"/>
            <p:cNvSpPr>
              <a:spLocks noChangeArrowheads="1"/>
            </p:cNvSpPr>
            <p:nvPr/>
          </p:nvSpPr>
          <p:spPr bwMode="auto">
            <a:xfrm>
              <a:off x="1535" y="912"/>
              <a:ext cx="49" cy="158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7366" name="Line 22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CCC8EDC-F457-4929-A331-0C01F763442E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934200" y="457200"/>
            <a:ext cx="17526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676400" y="457200"/>
            <a:ext cx="51054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077CD35-93FD-4433-AD38-B5F2D30E4FC4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1676400" y="1981200"/>
            <a:ext cx="70104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F70470B-E0DD-4024-BB23-74AE03E67E3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4B34ED0-4103-4425-BC4D-76748146754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57BF0F-8E2C-4860-AB1C-A0912262D4D5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FBFC8E2-A29A-4EFE-A02D-1B209CD6CB61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BABCDD-7B4F-4840-9C74-1256F2A6D5B3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A252241-4AA3-4992-B0EB-2C9AD77A7CD9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1C79C9C-6F3D-4999-8299-61130A0F6EFD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977652F-7186-42E5-B0C8-5D413A552061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CC749F6-B33F-45F3-BC9F-C792A6D54F8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457200"/>
            <a:ext cx="7010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9812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D76E58C-D6FC-44D9-B6CC-6F6E889F60FA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6326" name="Line 6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6327" name="Line 7"/>
          <p:cNvSpPr>
            <a:spLocks noChangeShapeType="1"/>
          </p:cNvSpPr>
          <p:nvPr/>
        </p:nvSpPr>
        <p:spPr bwMode="auto">
          <a:xfrm>
            <a:off x="228600" y="304800"/>
            <a:ext cx="86106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grpSp>
        <p:nvGrpSpPr>
          <p:cNvPr id="56328" name="Group 8"/>
          <p:cNvGrpSpPr>
            <a:grpSpLocks/>
          </p:cNvGrpSpPr>
          <p:nvPr/>
        </p:nvGrpSpPr>
        <p:grpSpPr bwMode="auto">
          <a:xfrm>
            <a:off x="228600" y="457200"/>
            <a:ext cx="1246188" cy="1371600"/>
            <a:chOff x="144" y="288"/>
            <a:chExt cx="785" cy="864"/>
          </a:xfrm>
        </p:grpSpPr>
        <p:sp>
          <p:nvSpPr>
            <p:cNvPr id="56329" name="Rectangle 9"/>
            <p:cNvSpPr>
              <a:spLocks noChangeArrowheads="1"/>
            </p:cNvSpPr>
            <p:nvPr/>
          </p:nvSpPr>
          <p:spPr bwMode="auto">
            <a:xfrm>
              <a:off x="589" y="288"/>
              <a:ext cx="28" cy="534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0" name="Rectangle 10"/>
            <p:cNvSpPr>
              <a:spLocks noChangeArrowheads="1"/>
            </p:cNvSpPr>
            <p:nvPr/>
          </p:nvSpPr>
          <p:spPr bwMode="auto">
            <a:xfrm>
              <a:off x="526" y="288"/>
              <a:ext cx="28" cy="47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1" name="Rectangle 11"/>
            <p:cNvSpPr>
              <a:spLocks noChangeArrowheads="1"/>
            </p:cNvSpPr>
            <p:nvPr/>
          </p:nvSpPr>
          <p:spPr bwMode="auto">
            <a:xfrm>
              <a:off x="462" y="288"/>
              <a:ext cx="28" cy="40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2" name="Rectangle 12"/>
            <p:cNvSpPr>
              <a:spLocks noChangeArrowheads="1"/>
            </p:cNvSpPr>
            <p:nvPr/>
          </p:nvSpPr>
          <p:spPr bwMode="auto">
            <a:xfrm>
              <a:off x="398" y="288"/>
              <a:ext cx="28" cy="33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3" name="Rectangle 13"/>
            <p:cNvSpPr>
              <a:spLocks noChangeArrowheads="1"/>
            </p:cNvSpPr>
            <p:nvPr/>
          </p:nvSpPr>
          <p:spPr bwMode="auto">
            <a:xfrm>
              <a:off x="335" y="288"/>
              <a:ext cx="28" cy="26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4" name="Rectangle 14"/>
            <p:cNvSpPr>
              <a:spLocks noChangeArrowheads="1"/>
            </p:cNvSpPr>
            <p:nvPr/>
          </p:nvSpPr>
          <p:spPr bwMode="auto">
            <a:xfrm>
              <a:off x="271" y="288"/>
              <a:ext cx="28" cy="19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5" name="Rectangle 15"/>
            <p:cNvSpPr>
              <a:spLocks noChangeArrowheads="1"/>
            </p:cNvSpPr>
            <p:nvPr/>
          </p:nvSpPr>
          <p:spPr bwMode="auto">
            <a:xfrm>
              <a:off x="207" y="288"/>
              <a:ext cx="29" cy="1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6" name="Rectangle 16"/>
            <p:cNvSpPr>
              <a:spLocks noChangeArrowheads="1"/>
            </p:cNvSpPr>
            <p:nvPr/>
          </p:nvSpPr>
          <p:spPr bwMode="auto">
            <a:xfrm>
              <a:off x="144" y="288"/>
              <a:ext cx="28" cy="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7" name="Rectangle 17"/>
            <p:cNvSpPr>
              <a:spLocks noChangeArrowheads="1"/>
            </p:cNvSpPr>
            <p:nvPr/>
          </p:nvSpPr>
          <p:spPr bwMode="auto">
            <a:xfrm>
              <a:off x="653" y="288"/>
              <a:ext cx="26" cy="59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8" name="Rectangle 18"/>
            <p:cNvSpPr>
              <a:spLocks noChangeArrowheads="1"/>
            </p:cNvSpPr>
            <p:nvPr/>
          </p:nvSpPr>
          <p:spPr bwMode="auto">
            <a:xfrm>
              <a:off x="715" y="288"/>
              <a:ext cx="26" cy="66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9" name="Rectangle 19"/>
            <p:cNvSpPr>
              <a:spLocks noChangeArrowheads="1"/>
            </p:cNvSpPr>
            <p:nvPr/>
          </p:nvSpPr>
          <p:spPr bwMode="auto">
            <a:xfrm>
              <a:off x="776" y="288"/>
              <a:ext cx="27" cy="73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40" name="Rectangle 20"/>
            <p:cNvSpPr>
              <a:spLocks noChangeArrowheads="1"/>
            </p:cNvSpPr>
            <p:nvPr/>
          </p:nvSpPr>
          <p:spPr bwMode="auto">
            <a:xfrm>
              <a:off x="839" y="288"/>
              <a:ext cx="28" cy="80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41" name="Rectangle 21"/>
            <p:cNvSpPr>
              <a:spLocks noChangeArrowheads="1"/>
            </p:cNvSpPr>
            <p:nvPr/>
          </p:nvSpPr>
          <p:spPr bwMode="auto">
            <a:xfrm>
              <a:off x="902" y="288"/>
              <a:ext cx="27" cy="86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6342" name="Rectangle 2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" pitchFamily="2" charset="2"/>
        <a:buChar char="o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500">
          <a:solidFill>
            <a:schemeClr val="tx2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p"/>
        <a:defRPr sz="2200">
          <a:solidFill>
            <a:schemeClr val="tx2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3 Başlık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tr-TR" b="1" baseline="30000" dirty="0">
                <a:solidFill>
                  <a:srgbClr val="FFD326"/>
                </a:solidFill>
                <a:latin typeface="Arial" charset="0"/>
              </a:rPr>
              <a:t>99</a:t>
            </a:r>
            <a:r>
              <a:rPr lang="tr-TR" b="1" dirty="0">
                <a:solidFill>
                  <a:srgbClr val="FFD326"/>
                </a:solidFill>
                <a:latin typeface="Arial" charset="0"/>
              </a:rPr>
              <a:t>Mo-</a:t>
            </a:r>
            <a:r>
              <a:rPr lang="tr-TR" b="1" baseline="30000" dirty="0">
                <a:solidFill>
                  <a:srgbClr val="FFD326"/>
                </a:solidFill>
                <a:latin typeface="Arial" charset="0"/>
              </a:rPr>
              <a:t>99m</a:t>
            </a:r>
            <a:r>
              <a:rPr lang="tr-TR" b="1" dirty="0">
                <a:solidFill>
                  <a:srgbClr val="FFD326"/>
                </a:solidFill>
                <a:latin typeface="Arial" charset="0"/>
              </a:rPr>
              <a:t>Tc Jeneratör</a:t>
            </a:r>
          </a:p>
        </p:txBody>
      </p:sp>
      <p:sp>
        <p:nvSpPr>
          <p:cNvPr id="16387" name="5 İçerik Yer Tutucusu"/>
          <p:cNvSpPr>
            <a:spLocks noGrp="1"/>
          </p:cNvSpPr>
          <p:nvPr>
            <p:ph idx="4294967295"/>
          </p:nvPr>
        </p:nvSpPr>
        <p:spPr>
          <a:xfrm>
            <a:off x="900113" y="1773238"/>
            <a:ext cx="7313612" cy="4114800"/>
          </a:xfrm>
        </p:spPr>
        <p:txBody>
          <a:bodyPr/>
          <a:lstStyle/>
          <a:p>
            <a:pPr eaLnBrk="1" hangingPunct="1">
              <a:buFont typeface="Wingdings" charset="0"/>
              <a:buNone/>
            </a:pPr>
            <a:endParaRPr lang="tr-TR" sz="2500" dirty="0">
              <a:latin typeface="Verdana" charset="0"/>
            </a:endParaRPr>
          </a:p>
          <a:p>
            <a:pPr eaLnBrk="1" hangingPunct="1"/>
            <a:r>
              <a:rPr lang="tr-TR" sz="2400" dirty="0">
                <a:latin typeface="Verdana" charset="0"/>
              </a:rPr>
              <a:t>Mo-99 hafif asidik ortamda</a:t>
            </a:r>
          </a:p>
          <a:p>
            <a:pPr eaLnBrk="1" hangingPunct="1">
              <a:buFont typeface="Wingdings" charset="0"/>
              <a:buNone/>
            </a:pPr>
            <a:r>
              <a:rPr lang="tr-TR" sz="2400" dirty="0" err="1">
                <a:latin typeface="Verdana" charset="0"/>
              </a:rPr>
              <a:t>aliminyum</a:t>
            </a:r>
            <a:r>
              <a:rPr lang="tr-TR" sz="2400" dirty="0">
                <a:latin typeface="Verdana" charset="0"/>
              </a:rPr>
              <a:t> parçacıklarına </a:t>
            </a:r>
          </a:p>
          <a:p>
            <a:pPr eaLnBrk="1" hangingPunct="1">
              <a:buFont typeface="Wingdings" charset="0"/>
              <a:buNone/>
            </a:pPr>
            <a:r>
              <a:rPr lang="tr-TR" sz="2400" dirty="0">
                <a:latin typeface="Verdana" charset="0"/>
              </a:rPr>
              <a:t>emdirilir(amonyum </a:t>
            </a:r>
            <a:r>
              <a:rPr lang="tr-TR" sz="2400" dirty="0" err="1">
                <a:latin typeface="Verdana" charset="0"/>
              </a:rPr>
              <a:t>molibdat</a:t>
            </a:r>
            <a:r>
              <a:rPr lang="tr-TR" sz="2400" dirty="0">
                <a:latin typeface="Verdana" charset="0"/>
              </a:rPr>
              <a:t>).  </a:t>
            </a:r>
          </a:p>
          <a:p>
            <a:pPr eaLnBrk="1" hangingPunct="1"/>
            <a:r>
              <a:rPr lang="tr-TR" sz="2400" dirty="0" err="1">
                <a:latin typeface="Verdana" charset="0"/>
              </a:rPr>
              <a:t>Sodyumperteknetat</a:t>
            </a:r>
            <a:r>
              <a:rPr lang="tr-TR" sz="2400" dirty="0">
                <a:latin typeface="Verdana" charset="0"/>
              </a:rPr>
              <a:t> </a:t>
            </a:r>
            <a:r>
              <a:rPr lang="tr-TR" sz="2400" dirty="0" err="1">
                <a:latin typeface="Verdana" charset="0"/>
              </a:rPr>
              <a:t>alimunyum</a:t>
            </a:r>
            <a:r>
              <a:rPr lang="tr-TR" sz="2400" dirty="0">
                <a:latin typeface="Verdana" charset="0"/>
              </a:rPr>
              <a:t> </a:t>
            </a:r>
          </a:p>
          <a:p>
            <a:pPr eaLnBrk="1" hangingPunct="1">
              <a:buFont typeface="Wingdings" charset="0"/>
              <a:buNone/>
            </a:pPr>
            <a:r>
              <a:rPr lang="tr-TR" sz="2400" dirty="0">
                <a:latin typeface="Verdana" charset="0"/>
              </a:rPr>
              <a:t>okside kuvvetli bağlanamadığı </a:t>
            </a:r>
          </a:p>
          <a:p>
            <a:pPr eaLnBrk="1" hangingPunct="1">
              <a:buFont typeface="Wingdings" charset="0"/>
              <a:buNone/>
            </a:pPr>
            <a:r>
              <a:rPr lang="tr-TR" sz="2400" dirty="0">
                <a:latin typeface="Verdana" charset="0"/>
              </a:rPr>
              <a:t>için serum fizyolojik ile kolayca </a:t>
            </a:r>
          </a:p>
          <a:p>
            <a:pPr eaLnBrk="1" hangingPunct="1">
              <a:buFont typeface="Wingdings" charset="0"/>
              <a:buNone/>
            </a:pPr>
            <a:r>
              <a:rPr lang="tr-TR" sz="2400" dirty="0">
                <a:latin typeface="Verdana" charset="0"/>
              </a:rPr>
              <a:t>kolondan uzaklaştırılır (sağım)</a:t>
            </a:r>
            <a:r>
              <a:rPr lang="tr-TR" sz="2400" dirty="0" smtClean="0">
                <a:latin typeface="Verdana" charset="0"/>
              </a:rPr>
              <a:t>.</a:t>
            </a:r>
            <a:endParaRPr lang="tr-TR" sz="2400" dirty="0">
              <a:latin typeface="Verdana" charset="0"/>
            </a:endParaRPr>
          </a:p>
          <a:p>
            <a:pPr eaLnBrk="1" hangingPunct="1"/>
            <a:r>
              <a:rPr lang="tr-TR" sz="2400" dirty="0">
                <a:latin typeface="Verdana" charset="0"/>
              </a:rPr>
              <a:t>İyon değişimi yöntemine dayanır </a:t>
            </a:r>
          </a:p>
        </p:txBody>
      </p:sp>
      <p:pic>
        <p:nvPicPr>
          <p:cNvPr id="16388" name="Picture 2" descr="http://www2.bio.ku.dk/isotopkursus/Supporting/Images/technetium_generator_princ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700213"/>
            <a:ext cx="2771775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581570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tr-TR" dirty="0">
                <a:solidFill>
                  <a:srgbClr val="FFD3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Lokalizasyon mekanizmaları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50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Dilüsyon 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80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Tc99m-RBC kan havuzu, Xe133 ventilasyon</a:t>
            </a:r>
            <a:endParaRPr lang="tr-TR" sz="2100">
              <a:effectLst>
                <a:outerShdw blurRad="38100" dist="38100" dir="2700000" algn="tl">
                  <a:srgbClr val="DDDDDD"/>
                </a:outerShdw>
              </a:effectLst>
              <a:latin typeface="Verdana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50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Difüzyon (basit difüzyon)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800">
                <a:latin typeface="Verdana" charset="0"/>
              </a:rPr>
              <a:t>Tc99mO4 veya Tc-99m DTPA ile beyin sintigrafisi</a:t>
            </a:r>
          </a:p>
          <a:p>
            <a:pPr eaLnBrk="1" hangingPunct="1">
              <a:lnSpc>
                <a:spcPct val="80000"/>
              </a:lnSpc>
            </a:pPr>
            <a:r>
              <a:rPr lang="tr-TR" sz="250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Aktif transport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800">
                <a:latin typeface="Verdana" charset="0"/>
              </a:rPr>
              <a:t>Tc-99m DMSA, Tc-99mO4</a:t>
            </a:r>
          </a:p>
          <a:p>
            <a:pPr eaLnBrk="1" hangingPunct="1">
              <a:lnSpc>
                <a:spcPct val="80000"/>
              </a:lnSpc>
            </a:pPr>
            <a:r>
              <a:rPr lang="tr-TR" sz="250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Fagositoz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800">
                <a:latin typeface="Verdana" charset="0"/>
              </a:rPr>
              <a:t>Tc-99m  SC</a:t>
            </a:r>
          </a:p>
          <a:p>
            <a:pPr eaLnBrk="1" hangingPunct="1">
              <a:lnSpc>
                <a:spcPct val="80000"/>
              </a:lnSpc>
            </a:pPr>
            <a:r>
              <a:rPr lang="tr-TR" sz="250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Hücre sekestrasyonu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800">
                <a:latin typeface="Verdana" charset="0"/>
              </a:rPr>
              <a:t>Tc-99m denatüre eritrosit</a:t>
            </a:r>
          </a:p>
          <a:p>
            <a:pPr eaLnBrk="1" hangingPunct="1">
              <a:lnSpc>
                <a:spcPct val="80000"/>
              </a:lnSpc>
            </a:pPr>
            <a:r>
              <a:rPr lang="tr-TR" sz="250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Kapiller blokaj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800">
                <a:latin typeface="Verdana" charset="0"/>
              </a:rPr>
              <a:t>Tc-99m MAA</a:t>
            </a:r>
          </a:p>
        </p:txBody>
      </p:sp>
    </p:spTree>
    <p:extLst>
      <p:ext uri="{BB962C8B-B14F-4D97-AF65-F5344CB8AC3E}">
        <p14:creationId xmlns="" xmlns:p14="http://schemas.microsoft.com/office/powerpoint/2010/main" val="27252441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276872"/>
            <a:ext cx="7272808" cy="2736304"/>
          </a:xfrm>
        </p:spPr>
        <p:txBody>
          <a:bodyPr/>
          <a:lstStyle/>
          <a:p>
            <a:r>
              <a:rPr lang="en-US" sz="3600" b="0" dirty="0" err="1" smtClean="0">
                <a:solidFill>
                  <a:srgbClr val="FFD326"/>
                </a:solidFill>
                <a:latin typeface="Comic Sans MS"/>
                <a:cs typeface="Comic Sans MS"/>
              </a:rPr>
              <a:t>Radyasyondan</a:t>
            </a:r>
            <a:r>
              <a:rPr lang="en-US" sz="3600" b="0" dirty="0" smtClean="0">
                <a:solidFill>
                  <a:srgbClr val="FFD326"/>
                </a:solidFill>
                <a:latin typeface="Comic Sans MS"/>
                <a:cs typeface="Comic Sans MS"/>
              </a:rPr>
              <a:t> </a:t>
            </a:r>
            <a:r>
              <a:rPr lang="en-US" sz="3600" b="0" dirty="0" err="1" smtClean="0">
                <a:solidFill>
                  <a:srgbClr val="FFD326"/>
                </a:solidFill>
                <a:latin typeface="Comic Sans MS"/>
                <a:cs typeface="Comic Sans MS"/>
              </a:rPr>
              <a:t>korunma</a:t>
            </a:r>
            <a:r>
              <a:rPr lang="en-US" sz="3600" b="0" dirty="0" smtClean="0">
                <a:solidFill>
                  <a:srgbClr val="FFD326"/>
                </a:solidFill>
                <a:latin typeface="Comic Sans MS"/>
                <a:cs typeface="Comic Sans MS"/>
              </a:rPr>
              <a:t> </a:t>
            </a:r>
            <a:r>
              <a:rPr lang="en-US" sz="3600" b="0" cap="none" dirty="0" err="1" smtClean="0">
                <a:solidFill>
                  <a:srgbClr val="FFD326"/>
                </a:solidFill>
                <a:latin typeface="Comic Sans MS"/>
                <a:cs typeface="Comic Sans MS"/>
              </a:rPr>
              <a:t>ve</a:t>
            </a:r>
            <a:r>
              <a:rPr lang="en-US" sz="3600" b="0" dirty="0" smtClean="0">
                <a:solidFill>
                  <a:srgbClr val="FFD326"/>
                </a:solidFill>
                <a:latin typeface="Comic Sans MS"/>
                <a:cs typeface="Comic Sans MS"/>
              </a:rPr>
              <a:t> </a:t>
            </a:r>
            <a:r>
              <a:rPr lang="en-US" sz="3600" b="0" dirty="0" err="1" smtClean="0">
                <a:solidFill>
                  <a:srgbClr val="FFD326"/>
                </a:solidFill>
                <a:latin typeface="Comic Sans MS"/>
                <a:cs typeface="Comic Sans MS"/>
              </a:rPr>
              <a:t>radyasyonun</a:t>
            </a:r>
            <a:r>
              <a:rPr lang="en-US" sz="3600" b="0" dirty="0" smtClean="0">
                <a:solidFill>
                  <a:srgbClr val="FFD326"/>
                </a:solidFill>
                <a:latin typeface="Comic Sans MS"/>
                <a:cs typeface="Comic Sans MS"/>
              </a:rPr>
              <a:t> </a:t>
            </a:r>
            <a:r>
              <a:rPr lang="en-US" sz="3600" b="0" dirty="0" err="1" smtClean="0">
                <a:solidFill>
                  <a:srgbClr val="FFD326"/>
                </a:solidFill>
                <a:latin typeface="Comic Sans MS"/>
                <a:cs typeface="Comic Sans MS"/>
              </a:rPr>
              <a:t>Bİyolojİk</a:t>
            </a:r>
            <a:r>
              <a:rPr lang="en-US" sz="3600" b="0" dirty="0" smtClean="0">
                <a:solidFill>
                  <a:srgbClr val="FFD326"/>
                </a:solidFill>
                <a:latin typeface="Comic Sans MS"/>
                <a:cs typeface="Comic Sans MS"/>
              </a:rPr>
              <a:t> </a:t>
            </a:r>
            <a:r>
              <a:rPr lang="en-US" sz="3600" b="0" dirty="0" err="1" smtClean="0">
                <a:solidFill>
                  <a:srgbClr val="FFD326"/>
                </a:solidFill>
                <a:latin typeface="Comic Sans MS"/>
                <a:cs typeface="Comic Sans MS"/>
              </a:rPr>
              <a:t>Etkİlerİ</a:t>
            </a:r>
            <a:r>
              <a:rPr lang="en-US" sz="3600" b="0" dirty="0" smtClean="0">
                <a:solidFill>
                  <a:srgbClr val="FFD326"/>
                </a:solidFill>
                <a:latin typeface="Comic Sans MS"/>
                <a:cs typeface="Comic Sans MS"/>
              </a:rPr>
              <a:t> </a:t>
            </a:r>
            <a:endParaRPr lang="en-US" sz="3600" b="0" dirty="0">
              <a:solidFill>
                <a:srgbClr val="FFD326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19143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47664" y="260648"/>
            <a:ext cx="7272808" cy="1143000"/>
          </a:xfrm>
        </p:spPr>
        <p:txBody>
          <a:bodyPr/>
          <a:lstStyle/>
          <a:p>
            <a:pPr eaLnBrk="1" hangingPunct="1"/>
            <a:r>
              <a:rPr lang="tr-TR" sz="4000" dirty="0">
                <a:solidFill>
                  <a:srgbClr val="FFD326"/>
                </a:solidFill>
                <a:latin typeface="Garamond" charset="0"/>
                <a:cs typeface="Arial" charset="0"/>
              </a:rPr>
              <a:t>İnsanlar için radyasyon kaynakları</a:t>
            </a:r>
            <a:endParaRPr lang="tr-TR" sz="4000" dirty="0">
              <a:solidFill>
                <a:srgbClr val="FFD326"/>
              </a:solidFill>
              <a:latin typeface="Arial" charset="0"/>
              <a:cs typeface="Arial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640" y="1484784"/>
            <a:ext cx="7812360" cy="49688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400" dirty="0">
                <a:solidFill>
                  <a:schemeClr val="hlink"/>
                </a:solidFill>
                <a:latin typeface="Garamond" charset="0"/>
                <a:cs typeface="Arial" charset="0"/>
              </a:rPr>
              <a:t>%88: doğal kaynaklar    2.4 </a:t>
            </a:r>
            <a:r>
              <a:rPr lang="tr-TR" sz="2400" dirty="0" err="1">
                <a:solidFill>
                  <a:schemeClr val="hlink"/>
                </a:solidFill>
                <a:latin typeface="Garamond" charset="0"/>
                <a:cs typeface="Arial" charset="0"/>
              </a:rPr>
              <a:t>mSv</a:t>
            </a:r>
            <a:endParaRPr lang="tr-TR" sz="2400" dirty="0">
              <a:solidFill>
                <a:schemeClr val="hlink"/>
              </a:solidFill>
              <a:latin typeface="Arial" charset="0"/>
              <a:cs typeface="Arial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sz="2000" dirty="0">
                <a:latin typeface="Arial" charset="0"/>
                <a:cs typeface="Arial" charset="0"/>
              </a:rPr>
              <a:t>Kozmik ışınlar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2000" dirty="0">
                <a:latin typeface="Arial" charset="0"/>
                <a:cs typeface="Arial" charset="0"/>
              </a:rPr>
              <a:t>Yerkabuğunda bulunan doğal radyoaktif izotoplar (</a:t>
            </a:r>
            <a:r>
              <a:rPr lang="tr-TR" sz="1600" dirty="0">
                <a:latin typeface="Arial" charset="0"/>
                <a:cs typeface="Arial" charset="0"/>
              </a:rPr>
              <a:t>toprak, yapı malzemeleri, su ve gıdalar</a:t>
            </a:r>
            <a:r>
              <a:rPr lang="tr-TR" sz="2000" dirty="0">
                <a:latin typeface="Arial" charset="0"/>
                <a:cs typeface="Arial" charset="0"/>
              </a:rPr>
              <a:t>)</a:t>
            </a:r>
          </a:p>
          <a:p>
            <a:pPr lvl="1" eaLnBrk="1" hangingPunct="1">
              <a:lnSpc>
                <a:spcPct val="80000"/>
              </a:lnSpc>
              <a:buFont typeface="Wingdings" charset="0"/>
              <a:buNone/>
            </a:pPr>
            <a:endParaRPr lang="tr-TR" sz="2000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400" dirty="0">
                <a:solidFill>
                  <a:schemeClr val="hlink"/>
                </a:solidFill>
                <a:latin typeface="Garamond" charset="0"/>
                <a:cs typeface="Arial" charset="0"/>
              </a:rPr>
              <a:t>%10: tıbbi kaynaklar     0.3 </a:t>
            </a:r>
            <a:r>
              <a:rPr lang="tr-TR" sz="2400" dirty="0" err="1">
                <a:solidFill>
                  <a:schemeClr val="hlink"/>
                </a:solidFill>
                <a:latin typeface="Garamond" charset="0"/>
                <a:cs typeface="Arial" charset="0"/>
              </a:rPr>
              <a:t>mSv</a:t>
            </a:r>
            <a:endParaRPr lang="tr-TR" sz="2400" dirty="0">
              <a:solidFill>
                <a:schemeClr val="hlink"/>
              </a:solidFill>
              <a:latin typeface="Arial" charset="0"/>
              <a:cs typeface="Arial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sz="2000" dirty="0">
                <a:latin typeface="Arial" charset="0"/>
                <a:cs typeface="Arial" charset="0"/>
              </a:rPr>
              <a:t>Tanısal radyoloji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2000" dirty="0">
                <a:latin typeface="Arial" charset="0"/>
                <a:cs typeface="Arial" charset="0"/>
              </a:rPr>
              <a:t>Nükleer Tıp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2000" dirty="0">
                <a:latin typeface="Arial" charset="0"/>
                <a:cs typeface="Arial" charset="0"/>
              </a:rPr>
              <a:t>Radyoterapi</a:t>
            </a:r>
          </a:p>
          <a:p>
            <a:pPr lvl="1" eaLnBrk="1" hangingPunct="1">
              <a:lnSpc>
                <a:spcPct val="80000"/>
              </a:lnSpc>
              <a:buFont typeface="Wingdings" charset="0"/>
              <a:buNone/>
            </a:pPr>
            <a:endParaRPr lang="tr-TR" sz="2000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400" dirty="0">
                <a:solidFill>
                  <a:schemeClr val="hlink"/>
                </a:solidFill>
                <a:latin typeface="Garamond" charset="0"/>
                <a:cs typeface="Arial" charset="0"/>
              </a:rPr>
              <a:t>%2: diğer		     0.01 </a:t>
            </a:r>
            <a:r>
              <a:rPr lang="tr-TR" sz="2400" dirty="0" err="1">
                <a:solidFill>
                  <a:schemeClr val="hlink"/>
                </a:solidFill>
                <a:latin typeface="Garamond" charset="0"/>
                <a:cs typeface="Arial" charset="0"/>
              </a:rPr>
              <a:t>mSv</a:t>
            </a:r>
            <a:endParaRPr lang="tr-TR" sz="2400" dirty="0">
              <a:solidFill>
                <a:schemeClr val="hlink"/>
              </a:solidFill>
              <a:latin typeface="Arial" charset="0"/>
              <a:cs typeface="Arial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sz="2000" dirty="0">
                <a:latin typeface="Arial" charset="0"/>
                <a:cs typeface="Arial" charset="0"/>
              </a:rPr>
              <a:t>Endüstriyel uygulamalar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2000" dirty="0">
                <a:latin typeface="Arial" charset="0"/>
                <a:cs typeface="Arial" charset="0"/>
              </a:rPr>
              <a:t>Nükleer serpinti              </a:t>
            </a:r>
            <a:r>
              <a:rPr lang="tr-TR" sz="2000" dirty="0">
                <a:solidFill>
                  <a:schemeClr val="hlink"/>
                </a:solidFill>
                <a:latin typeface="Arial" charset="0"/>
                <a:cs typeface="Arial" charset="0"/>
              </a:rPr>
              <a:t>0.007 </a:t>
            </a:r>
            <a:r>
              <a:rPr lang="tr-TR" sz="2000" dirty="0" err="1">
                <a:solidFill>
                  <a:schemeClr val="hlink"/>
                </a:solidFill>
                <a:latin typeface="Arial" charset="0"/>
                <a:cs typeface="Arial" charset="0"/>
              </a:rPr>
              <a:t>mSv</a:t>
            </a:r>
            <a:endParaRPr lang="tr-TR" sz="2000" dirty="0">
              <a:solidFill>
                <a:schemeClr val="hlink"/>
              </a:solidFill>
              <a:latin typeface="Arial" charset="0"/>
              <a:cs typeface="Arial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sz="2000" dirty="0">
                <a:latin typeface="Arial" charset="0"/>
                <a:cs typeface="Arial" charset="0"/>
              </a:rPr>
              <a:t>Nükleer santraller           </a:t>
            </a:r>
            <a:r>
              <a:rPr lang="tr-TR" sz="2000" dirty="0">
                <a:solidFill>
                  <a:schemeClr val="hlink"/>
                </a:solidFill>
                <a:latin typeface="Arial" charset="0"/>
                <a:cs typeface="Arial" charset="0"/>
              </a:rPr>
              <a:t>0.008 </a:t>
            </a:r>
            <a:r>
              <a:rPr lang="tr-TR" sz="2000" dirty="0" err="1">
                <a:solidFill>
                  <a:schemeClr val="hlink"/>
                </a:solidFill>
                <a:latin typeface="Arial" charset="0"/>
                <a:cs typeface="Arial" charset="0"/>
              </a:rPr>
              <a:t>mSv</a:t>
            </a:r>
            <a:endParaRPr lang="tr-TR" sz="2000" dirty="0">
              <a:solidFill>
                <a:schemeClr val="hlink"/>
              </a:solidFill>
              <a:latin typeface="Arial" charset="0"/>
              <a:cs typeface="Arial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sz="2000" dirty="0">
                <a:latin typeface="Arial" charset="0"/>
                <a:cs typeface="Arial" charset="0"/>
              </a:rPr>
              <a:t>Tüketici ürünleri              </a:t>
            </a:r>
            <a:r>
              <a:rPr lang="tr-TR" sz="2000" dirty="0">
                <a:solidFill>
                  <a:schemeClr val="hlink"/>
                </a:solidFill>
                <a:latin typeface="Arial" charset="0"/>
                <a:cs typeface="Arial" charset="0"/>
              </a:rPr>
              <a:t>0.0005 </a:t>
            </a:r>
            <a:r>
              <a:rPr lang="tr-TR" sz="2000" dirty="0" err="1">
                <a:solidFill>
                  <a:schemeClr val="hlink"/>
                </a:solidFill>
                <a:latin typeface="Arial" charset="0"/>
                <a:cs typeface="Arial" charset="0"/>
              </a:rPr>
              <a:t>mSv</a:t>
            </a:r>
            <a:endParaRPr lang="tr-TR" sz="2000" dirty="0">
              <a:solidFill>
                <a:schemeClr val="hlink"/>
              </a:solidFill>
              <a:latin typeface="Arial" charset="0"/>
              <a:cs typeface="Arial" charset="0"/>
            </a:endParaRPr>
          </a:p>
          <a:p>
            <a:pPr lvl="1" eaLnBrk="1" hangingPunct="1">
              <a:lnSpc>
                <a:spcPct val="80000"/>
              </a:lnSpc>
              <a:buFont typeface="Wingdings" charset="0"/>
              <a:buNone/>
            </a:pPr>
            <a:endParaRPr lang="tr-TR" sz="2000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endParaRPr lang="tr-TR" sz="2400" dirty="0">
              <a:latin typeface="Garamond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148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38064" y="332656"/>
            <a:ext cx="7010400" cy="1295400"/>
          </a:xfrm>
        </p:spPr>
        <p:txBody>
          <a:bodyPr/>
          <a:lstStyle/>
          <a:p>
            <a:r>
              <a:rPr lang="en-US" dirty="0" err="1" smtClean="0">
                <a:solidFill>
                  <a:srgbClr val="FFD326"/>
                </a:solidFill>
                <a:latin typeface="Garamond"/>
                <a:cs typeface="Garamond"/>
              </a:rPr>
              <a:t>Radyasyonun</a:t>
            </a:r>
            <a:r>
              <a:rPr lang="en-US" dirty="0" smtClean="0">
                <a:solidFill>
                  <a:srgbClr val="FFD326"/>
                </a:solidFill>
                <a:latin typeface="Garamond"/>
                <a:cs typeface="Garamond"/>
              </a:rPr>
              <a:t> </a:t>
            </a:r>
            <a:r>
              <a:rPr lang="en-US" dirty="0" err="1" smtClean="0">
                <a:solidFill>
                  <a:srgbClr val="FFD326"/>
                </a:solidFill>
                <a:latin typeface="Garamond"/>
                <a:cs typeface="Garamond"/>
              </a:rPr>
              <a:t>Etkileri</a:t>
            </a:r>
            <a:endParaRPr lang="en-US" dirty="0">
              <a:solidFill>
                <a:srgbClr val="FFD326"/>
              </a:solidFill>
              <a:latin typeface="Garamond"/>
              <a:cs typeface="Garamond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1609328" y="1052736"/>
            <a:ext cx="6419056" cy="4896544"/>
          </a:xfrm>
        </p:spPr>
        <p:txBody>
          <a:bodyPr/>
          <a:lstStyle/>
          <a:p>
            <a:pPr marL="0" indent="0" eaLnBrk="1" hangingPunct="1">
              <a:buNone/>
            </a:pPr>
            <a:endParaRPr lang="tr-TR" dirty="0">
              <a:latin typeface="Garamond" charset="0"/>
              <a:cs typeface="Arial" charset="0"/>
            </a:endParaRPr>
          </a:p>
          <a:p>
            <a:pPr eaLnBrk="1" hangingPunct="1"/>
            <a:r>
              <a:rPr lang="tr-TR" sz="2600" dirty="0" err="1">
                <a:solidFill>
                  <a:srgbClr val="FFC000"/>
                </a:solidFill>
                <a:latin typeface="Garamond" charset="0"/>
                <a:cs typeface="Arial" charset="0"/>
              </a:rPr>
              <a:t>Deterministik</a:t>
            </a:r>
            <a:r>
              <a:rPr lang="tr-TR" sz="2600" dirty="0">
                <a:solidFill>
                  <a:srgbClr val="FFC000"/>
                </a:solidFill>
                <a:latin typeface="Garamond" charset="0"/>
                <a:cs typeface="Arial" charset="0"/>
              </a:rPr>
              <a:t> etki; </a:t>
            </a:r>
            <a:r>
              <a:rPr lang="tr-TR" sz="2600" dirty="0">
                <a:latin typeface="Garamond" charset="0"/>
                <a:cs typeface="Arial" charset="0"/>
              </a:rPr>
              <a:t>belirli bir eşik değerden sonra ortaya çıkan etki. Doğrudan hücre ölümü ile ilişkilidir. ölüm, cilt yanıkları, katarakt, kısırlık </a:t>
            </a:r>
          </a:p>
          <a:p>
            <a:pPr eaLnBrk="1" hangingPunct="1"/>
            <a:r>
              <a:rPr lang="tr-TR" sz="2600" dirty="0" err="1">
                <a:solidFill>
                  <a:srgbClr val="FFC000"/>
                </a:solidFill>
                <a:latin typeface="Garamond" charset="0"/>
                <a:cs typeface="Arial" charset="0"/>
              </a:rPr>
              <a:t>Sitokastik</a:t>
            </a:r>
            <a:r>
              <a:rPr lang="tr-TR" sz="2600" dirty="0">
                <a:solidFill>
                  <a:srgbClr val="FFC000"/>
                </a:solidFill>
                <a:latin typeface="Garamond" charset="0"/>
                <a:cs typeface="Arial" charset="0"/>
              </a:rPr>
              <a:t> etki; </a:t>
            </a:r>
            <a:r>
              <a:rPr lang="tr-TR" sz="2600" dirty="0">
                <a:latin typeface="Garamond" charset="0"/>
                <a:cs typeface="Arial" charset="0"/>
              </a:rPr>
              <a:t>düşük radyasyon dozlarıyla bile ortaya çıkan etki. Dokuların radyasyon </a:t>
            </a:r>
            <a:r>
              <a:rPr lang="tr-TR" sz="2600" dirty="0" err="1">
                <a:latin typeface="Garamond" charset="0"/>
                <a:cs typeface="Arial" charset="0"/>
              </a:rPr>
              <a:t>absorbsiyon</a:t>
            </a:r>
            <a:r>
              <a:rPr lang="tr-TR" sz="2600" dirty="0">
                <a:latin typeface="Garamond" charset="0"/>
                <a:cs typeface="Arial" charset="0"/>
              </a:rPr>
              <a:t> miktarına bağlıdır. kanser genetik </a:t>
            </a:r>
            <a:r>
              <a:rPr lang="tr-TR" sz="2600" dirty="0" smtClean="0">
                <a:latin typeface="Garamond" charset="0"/>
                <a:cs typeface="Arial" charset="0"/>
              </a:rPr>
              <a:t>etkiler</a:t>
            </a:r>
            <a:endParaRPr lang="tr-TR" sz="2600" dirty="0">
              <a:latin typeface="Garamond" charset="0"/>
              <a:cs typeface="Arial" charset="0"/>
            </a:endParaRPr>
          </a:p>
          <a:p>
            <a:pPr eaLnBrk="1" hangingPunct="1"/>
            <a:r>
              <a:rPr lang="tr-TR" sz="2600" dirty="0" smtClean="0">
                <a:solidFill>
                  <a:srgbClr val="FFFF00"/>
                </a:solidFill>
                <a:latin typeface="Garamond" charset="0"/>
                <a:cs typeface="Arial" charset="0"/>
              </a:rPr>
              <a:t>Hedef: </a:t>
            </a:r>
            <a:r>
              <a:rPr lang="tr-TR" sz="2600" dirty="0" err="1" smtClean="0">
                <a:latin typeface="Garamond" charset="0"/>
                <a:cs typeface="Arial" charset="0"/>
              </a:rPr>
              <a:t>Deterministik</a:t>
            </a:r>
            <a:r>
              <a:rPr lang="tr-TR" sz="2600" dirty="0" smtClean="0">
                <a:latin typeface="Garamond" charset="0"/>
                <a:cs typeface="Arial" charset="0"/>
              </a:rPr>
              <a:t> etkileri önlemek, </a:t>
            </a:r>
            <a:r>
              <a:rPr lang="tr-TR" sz="2600" dirty="0" err="1" smtClean="0">
                <a:latin typeface="Garamond" charset="0"/>
                <a:cs typeface="Arial" charset="0"/>
              </a:rPr>
              <a:t>sitokatik</a:t>
            </a:r>
            <a:r>
              <a:rPr lang="tr-TR" sz="2600" dirty="0" smtClean="0">
                <a:latin typeface="Garamond" charset="0"/>
                <a:cs typeface="Arial" charset="0"/>
              </a:rPr>
              <a:t> etkilerin meydana gelme olasılıklarını kabul edilebilir düzeyde sınırlamaktır </a:t>
            </a:r>
            <a:endParaRPr lang="tr-TR" sz="2600" dirty="0">
              <a:latin typeface="Garamond" charset="0"/>
              <a:cs typeface="Arial" charset="0"/>
            </a:endParaRPr>
          </a:p>
          <a:p>
            <a:pPr eaLnBrk="1" hangingPunct="1"/>
            <a:endParaRPr lang="tr-TR" dirty="0">
              <a:latin typeface="Garamond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33637" y="78250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61069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dirty="0">
                <a:solidFill>
                  <a:srgbClr val="FFD326"/>
                </a:solidFill>
                <a:latin typeface="Garamond" charset="0"/>
                <a:cs typeface="Arial" charset="0"/>
              </a:rPr>
              <a:t>Müsaade Edilen Maksimum Doz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tr-TR" sz="2900" dirty="0">
                <a:solidFill>
                  <a:srgbClr val="FFC000"/>
                </a:solidFill>
                <a:latin typeface="Garamond" charset="0"/>
                <a:cs typeface="Arial" charset="0"/>
              </a:rPr>
              <a:t>Uluslararası  Radyolojik Korunma Komisyonu (ICRP) </a:t>
            </a:r>
            <a:r>
              <a:rPr lang="tr-TR" sz="2900" dirty="0">
                <a:latin typeface="Garamond" charset="0"/>
                <a:cs typeface="Arial" charset="0"/>
              </a:rPr>
              <a:t>tarafından Müsaade Edilebilir Maksimum Doz (MEMD); bir insanda ömür boyunca hiçbir önemli vücut arazı ve bir genetik etki meydana getirmesi beklenmeyen iyonlaştırıcı radyasyon dozu olarak tarif edilir</a:t>
            </a:r>
            <a:r>
              <a:rPr lang="tr-TR" sz="2900" dirty="0" smtClean="0">
                <a:latin typeface="Garamond" charset="0"/>
                <a:cs typeface="Arial" charset="0"/>
              </a:rPr>
              <a:t>.</a:t>
            </a:r>
          </a:p>
          <a:p>
            <a:pPr marL="0" indent="0" algn="just" eaLnBrk="1" hangingPunct="1">
              <a:buNone/>
            </a:pPr>
            <a:endParaRPr lang="tr-TR" sz="2900" dirty="0">
              <a:latin typeface="Garamond" charset="0"/>
              <a:cs typeface="Arial" charset="0"/>
            </a:endParaRPr>
          </a:p>
          <a:p>
            <a:pPr eaLnBrk="1" hangingPunct="1"/>
            <a:endParaRPr lang="tr-TR" dirty="0">
              <a:latin typeface="Garamond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1763201"/>
      </p:ext>
    </p:extLst>
  </p:cSld>
  <p:clrMapOvr>
    <a:masterClrMapping/>
  </p:clrMapOvr>
</p:sld>
</file>

<file path=ppt/theme/theme1.xml><?xml version="1.0" encoding="utf-8"?>
<a:theme xmlns:a="http://schemas.openxmlformats.org/drawingml/2006/main" name="Art Arda Sıralı">
  <a:themeElements>
    <a:clrScheme name="Art Arda Sıralı 4">
      <a:dk1>
        <a:srgbClr val="FFFFCC"/>
      </a:dk1>
      <a:lt1>
        <a:srgbClr val="FFFFFF"/>
      </a:lt1>
      <a:dk2>
        <a:srgbClr val="000066"/>
      </a:dk2>
      <a:lt2>
        <a:srgbClr val="FFFFFF"/>
      </a:lt2>
      <a:accent1>
        <a:srgbClr val="0078F0"/>
      </a:accent1>
      <a:accent2>
        <a:srgbClr val="CCECFF"/>
      </a:accent2>
      <a:accent3>
        <a:srgbClr val="AAAAB8"/>
      </a:accent3>
      <a:accent4>
        <a:srgbClr val="DADADA"/>
      </a:accent4>
      <a:accent5>
        <a:srgbClr val="AABEF6"/>
      </a:accent5>
      <a:accent6>
        <a:srgbClr val="B9D6E7"/>
      </a:accent6>
      <a:hlink>
        <a:srgbClr val="3399FF"/>
      </a:hlink>
      <a:folHlink>
        <a:srgbClr val="FFCC00"/>
      </a:folHlink>
    </a:clrScheme>
    <a:fontScheme name="Art Arda Sıralı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>
    <a:extraClrScheme>
      <a:clrScheme name="Art Arda Sıralı 1">
        <a:dk1>
          <a:srgbClr val="C0C0C0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5C5C8A"/>
        </a:accent6>
        <a:hlink>
          <a:srgbClr val="FFFF99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2">
        <a:dk1>
          <a:srgbClr val="CC99FF"/>
        </a:dk1>
        <a:lt1>
          <a:srgbClr val="FFFFFF"/>
        </a:lt1>
        <a:dk2>
          <a:srgbClr val="400040"/>
        </a:dk2>
        <a:lt2>
          <a:srgbClr val="FFFFFF"/>
        </a:lt2>
        <a:accent1>
          <a:srgbClr val="FF66FF"/>
        </a:accent1>
        <a:accent2>
          <a:srgbClr val="CC00CC"/>
        </a:accent2>
        <a:accent3>
          <a:srgbClr val="AFAAAF"/>
        </a:accent3>
        <a:accent4>
          <a:srgbClr val="DADADA"/>
        </a:accent4>
        <a:accent5>
          <a:srgbClr val="FFB8FF"/>
        </a:accent5>
        <a:accent6>
          <a:srgbClr val="B900B9"/>
        </a:accent6>
        <a:hlink>
          <a:srgbClr val="FF7C80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3">
        <a:dk1>
          <a:srgbClr val="CC99FF"/>
        </a:dk1>
        <a:lt1>
          <a:srgbClr val="FFFFFF"/>
        </a:lt1>
        <a:dk2>
          <a:srgbClr val="34022D"/>
        </a:dk2>
        <a:lt2>
          <a:srgbClr val="FFFFFF"/>
        </a:lt2>
        <a:accent1>
          <a:srgbClr val="775EC8"/>
        </a:accent1>
        <a:accent2>
          <a:srgbClr val="9933FF"/>
        </a:accent2>
        <a:accent3>
          <a:srgbClr val="AEAAAD"/>
        </a:accent3>
        <a:accent4>
          <a:srgbClr val="DADADA"/>
        </a:accent4>
        <a:accent5>
          <a:srgbClr val="BDB6E0"/>
        </a:accent5>
        <a:accent6>
          <a:srgbClr val="8A2DE7"/>
        </a:accent6>
        <a:hlink>
          <a:srgbClr val="993366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4">
        <a:dk1>
          <a:srgbClr val="FFFFCC"/>
        </a:dk1>
        <a:lt1>
          <a:srgbClr val="FFFFFF"/>
        </a:lt1>
        <a:dk2>
          <a:srgbClr val="000066"/>
        </a:dk2>
        <a:lt2>
          <a:srgbClr val="FFFFFF"/>
        </a:lt2>
        <a:accent1>
          <a:srgbClr val="0078F0"/>
        </a:accent1>
        <a:accent2>
          <a:srgbClr val="CCECFF"/>
        </a:accent2>
        <a:accent3>
          <a:srgbClr val="AAAAB8"/>
        </a:accent3>
        <a:accent4>
          <a:srgbClr val="DADADA"/>
        </a:accent4>
        <a:accent5>
          <a:srgbClr val="AABEF6"/>
        </a:accent5>
        <a:accent6>
          <a:srgbClr val="B9D6E7"/>
        </a:accent6>
        <a:hlink>
          <a:srgbClr val="3399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5">
        <a:dk1>
          <a:srgbClr val="00FFFF"/>
        </a:dk1>
        <a:lt1>
          <a:srgbClr val="FFFFFF"/>
        </a:lt1>
        <a:dk2>
          <a:srgbClr val="4E009C"/>
        </a:dk2>
        <a:lt2>
          <a:srgbClr val="FFFFFF"/>
        </a:lt2>
        <a:accent1>
          <a:srgbClr val="00A8A4"/>
        </a:accent1>
        <a:accent2>
          <a:srgbClr val="3399FF"/>
        </a:accent2>
        <a:accent3>
          <a:srgbClr val="B2AACB"/>
        </a:accent3>
        <a:accent4>
          <a:srgbClr val="DADADA"/>
        </a:accent4>
        <a:accent5>
          <a:srgbClr val="AAD1CF"/>
        </a:accent5>
        <a:accent6>
          <a:srgbClr val="2D8A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6">
        <a:dk1>
          <a:srgbClr val="CCCC33"/>
        </a:dk1>
        <a:lt1>
          <a:srgbClr val="FFFFFF"/>
        </a:lt1>
        <a:dk2>
          <a:srgbClr val="003300"/>
        </a:dk2>
        <a:lt2>
          <a:srgbClr val="FFFFCC"/>
        </a:lt2>
        <a:accent1>
          <a:srgbClr val="008000"/>
        </a:accent1>
        <a:accent2>
          <a:srgbClr val="669900"/>
        </a:accent2>
        <a:accent3>
          <a:srgbClr val="AAADAA"/>
        </a:accent3>
        <a:accent4>
          <a:srgbClr val="DADADA"/>
        </a:accent4>
        <a:accent5>
          <a:srgbClr val="AAC0AA"/>
        </a:accent5>
        <a:accent6>
          <a:srgbClr val="5C8A00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7">
        <a:dk1>
          <a:srgbClr val="CCCC99"/>
        </a:dk1>
        <a:lt1>
          <a:srgbClr val="FFFFFF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996633"/>
        </a:accent2>
        <a:accent3>
          <a:srgbClr val="C0AAAA"/>
        </a:accent3>
        <a:accent4>
          <a:srgbClr val="DADADA"/>
        </a:accent4>
        <a:accent5>
          <a:srgbClr val="E2CAAA"/>
        </a:accent5>
        <a:accent6>
          <a:srgbClr val="8A5C2D"/>
        </a:accent6>
        <a:hlink>
          <a:srgbClr val="FFFFCC"/>
        </a:hlink>
        <a:folHlink>
          <a:srgbClr val="DDD8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8">
        <a:dk1>
          <a:srgbClr val="204162"/>
        </a:dk1>
        <a:lt1>
          <a:srgbClr val="FFFFFF"/>
        </a:lt1>
        <a:dk2>
          <a:srgbClr val="204162"/>
        </a:dk2>
        <a:lt2>
          <a:srgbClr val="003300"/>
        </a:lt2>
        <a:accent1>
          <a:srgbClr val="99CC00"/>
        </a:accent1>
        <a:accent2>
          <a:srgbClr val="336633"/>
        </a:accent2>
        <a:accent3>
          <a:srgbClr val="FFFFFF"/>
        </a:accent3>
        <a:accent4>
          <a:srgbClr val="1A3653"/>
        </a:accent4>
        <a:accent5>
          <a:srgbClr val="CAE2AA"/>
        </a:accent5>
        <a:accent6>
          <a:srgbClr val="2D5C2D"/>
        </a:accent6>
        <a:hlink>
          <a:srgbClr val="6666FF"/>
        </a:hlink>
        <a:folHlink>
          <a:srgbClr val="C5C2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 Arda Sıralı 9">
        <a:dk1>
          <a:srgbClr val="000000"/>
        </a:dk1>
        <a:lt1>
          <a:srgbClr val="FFFFFF"/>
        </a:lt1>
        <a:dk2>
          <a:srgbClr val="1C1C34"/>
        </a:dk2>
        <a:lt2>
          <a:srgbClr val="000066"/>
        </a:lt2>
        <a:accent1>
          <a:srgbClr val="DDDDDD"/>
        </a:accent1>
        <a:accent2>
          <a:srgbClr val="6699CC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5C8AB9"/>
        </a:accent6>
        <a:hlink>
          <a:srgbClr val="005A58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1384</TotalTime>
  <Words>188</Words>
  <Application>Microsoft Macintosh PowerPoint</Application>
  <PresentationFormat>Ekran Gösterisi (4:3)</PresentationFormat>
  <Paragraphs>46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Art Arda Sıralı</vt:lpstr>
      <vt:lpstr>99Mo-99mTc Jeneratör</vt:lpstr>
      <vt:lpstr>Lokalizasyon mekanizmaları</vt:lpstr>
      <vt:lpstr>Radyasyondan korunma ve radyasyonun Bİyolojİk Etkİlerİ </vt:lpstr>
      <vt:lpstr>İnsanlar için radyasyon kaynakları</vt:lpstr>
      <vt:lpstr>Radyasyonun Etkileri</vt:lpstr>
      <vt:lpstr>Müsaade Edilen Maksimum Doz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mk</dc:creator>
  <cp:lastModifiedBy>KALPMERKZ1677</cp:lastModifiedBy>
  <cp:revision>119</cp:revision>
  <dcterms:created xsi:type="dcterms:W3CDTF">2006-09-01T07:26:47Z</dcterms:created>
  <dcterms:modified xsi:type="dcterms:W3CDTF">2017-07-11T07:45:31Z</dcterms:modified>
</cp:coreProperties>
</file>