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509" r:id="rId2"/>
    <p:sldId id="510" r:id="rId3"/>
    <p:sldId id="508" r:id="rId4"/>
    <p:sldId id="513" r:id="rId5"/>
    <p:sldId id="512" r:id="rId6"/>
    <p:sldId id="514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3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baseline="30000" dirty="0">
                <a:solidFill>
                  <a:srgbClr val="FFD326"/>
                </a:solidFill>
                <a:latin typeface="Arial" charset="0"/>
              </a:rPr>
              <a:t>99</a:t>
            </a:r>
            <a:r>
              <a:rPr lang="tr-TR" b="1" dirty="0">
                <a:solidFill>
                  <a:srgbClr val="FFD326"/>
                </a:solidFill>
                <a:latin typeface="Arial" charset="0"/>
              </a:rPr>
              <a:t>Mo-</a:t>
            </a:r>
            <a:r>
              <a:rPr lang="tr-TR" b="1" baseline="30000" dirty="0">
                <a:solidFill>
                  <a:srgbClr val="FFD326"/>
                </a:solidFill>
                <a:latin typeface="Arial" charset="0"/>
              </a:rPr>
              <a:t>99m</a:t>
            </a:r>
            <a:r>
              <a:rPr lang="tr-TR" b="1" dirty="0">
                <a:solidFill>
                  <a:srgbClr val="FFD326"/>
                </a:solidFill>
                <a:latin typeface="Arial" charset="0"/>
              </a:rPr>
              <a:t>Tc Jeneratör</a:t>
            </a:r>
          </a:p>
        </p:txBody>
      </p:sp>
      <p:sp>
        <p:nvSpPr>
          <p:cNvPr id="16387" name="5 İçerik Yer Tutucusu"/>
          <p:cNvSpPr>
            <a:spLocks noGrp="1"/>
          </p:cNvSpPr>
          <p:nvPr>
            <p:ph idx="4294967295"/>
          </p:nvPr>
        </p:nvSpPr>
        <p:spPr>
          <a:xfrm>
            <a:off x="900113" y="1773238"/>
            <a:ext cx="7313612" cy="41148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endParaRPr lang="tr-TR" sz="2500" dirty="0">
              <a:latin typeface="Verdana" charset="0"/>
            </a:endParaRPr>
          </a:p>
          <a:p>
            <a:pPr eaLnBrk="1" hangingPunct="1"/>
            <a:r>
              <a:rPr lang="tr-TR" sz="2400" dirty="0">
                <a:latin typeface="Verdana" charset="0"/>
              </a:rPr>
              <a:t>Mo-99 hafif asidik ortamda</a:t>
            </a:r>
          </a:p>
          <a:p>
            <a:pPr eaLnBrk="1" hangingPunct="1">
              <a:buFont typeface="Wingdings" charset="0"/>
              <a:buNone/>
            </a:pPr>
            <a:r>
              <a:rPr lang="tr-TR" sz="2400" dirty="0" err="1">
                <a:latin typeface="Verdana" charset="0"/>
              </a:rPr>
              <a:t>aliminyum</a:t>
            </a:r>
            <a:r>
              <a:rPr lang="tr-TR" sz="2400" dirty="0">
                <a:latin typeface="Verdana" charset="0"/>
              </a:rPr>
              <a:t> parçacıklarına </a:t>
            </a:r>
          </a:p>
          <a:p>
            <a:pPr eaLnBrk="1" hangingPunct="1">
              <a:buFont typeface="Wingdings" charset="0"/>
              <a:buNone/>
            </a:pPr>
            <a:r>
              <a:rPr lang="tr-TR" sz="2400" dirty="0">
                <a:latin typeface="Verdana" charset="0"/>
              </a:rPr>
              <a:t>emdirilir(amonyum </a:t>
            </a:r>
            <a:r>
              <a:rPr lang="tr-TR" sz="2400" dirty="0" err="1">
                <a:latin typeface="Verdana" charset="0"/>
              </a:rPr>
              <a:t>molibdat</a:t>
            </a:r>
            <a:r>
              <a:rPr lang="tr-TR" sz="2400" dirty="0">
                <a:latin typeface="Verdana" charset="0"/>
              </a:rPr>
              <a:t>).  </a:t>
            </a:r>
          </a:p>
          <a:p>
            <a:pPr eaLnBrk="1" hangingPunct="1"/>
            <a:r>
              <a:rPr lang="tr-TR" sz="2400" dirty="0" err="1">
                <a:latin typeface="Verdana" charset="0"/>
              </a:rPr>
              <a:t>Sodyumperteknetat</a:t>
            </a:r>
            <a:r>
              <a:rPr lang="tr-TR" sz="2400" dirty="0">
                <a:latin typeface="Verdana" charset="0"/>
              </a:rPr>
              <a:t> </a:t>
            </a:r>
            <a:r>
              <a:rPr lang="tr-TR" sz="2400" dirty="0" err="1">
                <a:latin typeface="Verdana" charset="0"/>
              </a:rPr>
              <a:t>alimunyum</a:t>
            </a:r>
            <a:r>
              <a:rPr lang="tr-TR" sz="2400" dirty="0">
                <a:latin typeface="Verdana" charset="0"/>
              </a:rPr>
              <a:t> </a:t>
            </a:r>
          </a:p>
          <a:p>
            <a:pPr eaLnBrk="1" hangingPunct="1">
              <a:buFont typeface="Wingdings" charset="0"/>
              <a:buNone/>
            </a:pPr>
            <a:r>
              <a:rPr lang="tr-TR" sz="2400" dirty="0">
                <a:latin typeface="Verdana" charset="0"/>
              </a:rPr>
              <a:t>okside kuvvetli bağlanamadığı </a:t>
            </a:r>
          </a:p>
          <a:p>
            <a:pPr eaLnBrk="1" hangingPunct="1">
              <a:buFont typeface="Wingdings" charset="0"/>
              <a:buNone/>
            </a:pPr>
            <a:r>
              <a:rPr lang="tr-TR" sz="2400" dirty="0">
                <a:latin typeface="Verdana" charset="0"/>
              </a:rPr>
              <a:t>için serum fizyolojik ile kolayca </a:t>
            </a:r>
          </a:p>
          <a:p>
            <a:pPr eaLnBrk="1" hangingPunct="1">
              <a:buFont typeface="Wingdings" charset="0"/>
              <a:buNone/>
            </a:pPr>
            <a:r>
              <a:rPr lang="tr-TR" sz="2400" dirty="0">
                <a:latin typeface="Verdana" charset="0"/>
              </a:rPr>
              <a:t>kolondan uzaklaştırılır (sağım)</a:t>
            </a:r>
            <a:r>
              <a:rPr lang="tr-TR" sz="2400" dirty="0" smtClean="0">
                <a:latin typeface="Verdana" charset="0"/>
              </a:rPr>
              <a:t>.</a:t>
            </a:r>
            <a:endParaRPr lang="tr-TR" sz="2400" dirty="0">
              <a:latin typeface="Verdana" charset="0"/>
            </a:endParaRPr>
          </a:p>
          <a:p>
            <a:pPr eaLnBrk="1" hangingPunct="1"/>
            <a:r>
              <a:rPr lang="tr-TR" sz="2400" dirty="0">
                <a:latin typeface="Verdana" charset="0"/>
              </a:rPr>
              <a:t>İyon değişimi yöntemine dayanır </a:t>
            </a:r>
          </a:p>
        </p:txBody>
      </p:sp>
      <p:pic>
        <p:nvPicPr>
          <p:cNvPr id="16388" name="Picture 2" descr="http://www2.bio.ku.dk/isotopkursus/Supporting/Images/technetium_generator_prin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700213"/>
            <a:ext cx="2771775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157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dirty="0">
                <a:solidFill>
                  <a:srgbClr val="FFD32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Lokalizasyon mekanizmaları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Dilüsyon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Tc99m-RBC kan havuzu, Xe133 ventilasyon</a:t>
            </a:r>
            <a:endParaRPr lang="tr-TR" sz="2100"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Difüzyon (basit difüzyon)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latin typeface="Verdana" charset="0"/>
              </a:rPr>
              <a:t>Tc99mO4 veya Tc-99m DTPA ile beyin sintigrafisi</a:t>
            </a:r>
          </a:p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Aktif transport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latin typeface="Verdana" charset="0"/>
              </a:rPr>
              <a:t>Tc-99m DMSA, Tc-99mO4</a:t>
            </a:r>
          </a:p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Fagositoz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latin typeface="Verdana" charset="0"/>
              </a:rPr>
              <a:t>Tc-99m  SC</a:t>
            </a:r>
          </a:p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Hücre sekestrasyonu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latin typeface="Verdana" charset="0"/>
              </a:rPr>
              <a:t>Tc-99m denatüre eritrosit</a:t>
            </a:r>
          </a:p>
          <a:p>
            <a:pPr eaLnBrk="1" hangingPunct="1">
              <a:lnSpc>
                <a:spcPct val="80000"/>
              </a:lnSpc>
            </a:pPr>
            <a:r>
              <a:rPr lang="tr-TR" sz="2500"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Kapiller blokaj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>
                <a:latin typeface="Verdana" charset="0"/>
              </a:rPr>
              <a:t>Tc-99m MAA</a:t>
            </a:r>
          </a:p>
        </p:txBody>
      </p:sp>
    </p:spTree>
    <p:extLst>
      <p:ext uri="{BB962C8B-B14F-4D97-AF65-F5344CB8AC3E}">
        <p14:creationId xmlns="" xmlns:p14="http://schemas.microsoft.com/office/powerpoint/2010/main" val="2725244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276872"/>
            <a:ext cx="7272808" cy="2736304"/>
          </a:xfrm>
        </p:spPr>
        <p:txBody>
          <a:bodyPr/>
          <a:lstStyle/>
          <a:p>
            <a:r>
              <a:rPr lang="en-US" sz="3600" b="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Radyasyondan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r>
              <a:rPr lang="en-US" sz="3600" b="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korunma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r>
              <a:rPr lang="en-US" sz="3600" b="0" cap="none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ve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r>
              <a:rPr lang="en-US" sz="3600" b="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radyasyonun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r>
              <a:rPr lang="en-US" sz="3600" b="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Bİyolojİk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r>
              <a:rPr lang="en-US" sz="3600" b="0" dirty="0" err="1" smtClean="0">
                <a:solidFill>
                  <a:srgbClr val="FFD326"/>
                </a:solidFill>
                <a:latin typeface="Comic Sans MS"/>
                <a:cs typeface="Comic Sans MS"/>
              </a:rPr>
              <a:t>Etkİlerİ</a:t>
            </a:r>
            <a:r>
              <a:rPr lang="en-US" sz="3600" b="0" dirty="0" smtClean="0">
                <a:solidFill>
                  <a:srgbClr val="FFD326"/>
                </a:solidFill>
                <a:latin typeface="Comic Sans MS"/>
                <a:cs typeface="Comic Sans MS"/>
              </a:rPr>
              <a:t> </a:t>
            </a:r>
            <a:endParaRPr lang="en-US" sz="3600" b="0" dirty="0">
              <a:solidFill>
                <a:srgbClr val="FFD326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9143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47664" y="260648"/>
            <a:ext cx="7272808" cy="1143000"/>
          </a:xfrm>
        </p:spPr>
        <p:txBody>
          <a:bodyPr/>
          <a:lstStyle/>
          <a:p>
            <a:pPr eaLnBrk="1" hangingPunct="1"/>
            <a:r>
              <a:rPr lang="tr-TR" sz="4000" dirty="0">
                <a:solidFill>
                  <a:srgbClr val="FFD326"/>
                </a:solidFill>
                <a:latin typeface="Garamond" charset="0"/>
                <a:cs typeface="Arial" charset="0"/>
              </a:rPr>
              <a:t>İnsanlar için radyasyon kaynakları</a:t>
            </a:r>
            <a:endParaRPr lang="tr-TR" sz="4000" dirty="0">
              <a:solidFill>
                <a:srgbClr val="FFD326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484784"/>
            <a:ext cx="781236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dirty="0">
                <a:solidFill>
                  <a:schemeClr val="hlink"/>
                </a:solidFill>
                <a:latin typeface="Garamond" charset="0"/>
                <a:cs typeface="Arial" charset="0"/>
              </a:rPr>
              <a:t>%88: doğal kaynaklar    2.4 </a:t>
            </a:r>
            <a:r>
              <a:rPr lang="tr-TR" sz="2400" dirty="0" err="1">
                <a:solidFill>
                  <a:schemeClr val="hlink"/>
                </a:solidFill>
                <a:latin typeface="Garamond" charset="0"/>
                <a:cs typeface="Arial" charset="0"/>
              </a:rPr>
              <a:t>mSv</a:t>
            </a:r>
            <a:endParaRPr lang="tr-TR" sz="24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Kozmik ışınlar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Yerkabuğunda bulunan doğal radyoaktif izotoplar (</a:t>
            </a:r>
            <a:r>
              <a:rPr lang="tr-TR" sz="1600" dirty="0">
                <a:latin typeface="Arial" charset="0"/>
                <a:cs typeface="Arial" charset="0"/>
              </a:rPr>
              <a:t>toprak, yapı malzemeleri, su ve gıdalar</a:t>
            </a:r>
            <a:r>
              <a:rPr lang="tr-TR" sz="2000" dirty="0">
                <a:latin typeface="Arial" charset="0"/>
                <a:cs typeface="Arial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endParaRPr lang="tr-TR" sz="20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dirty="0">
                <a:solidFill>
                  <a:schemeClr val="hlink"/>
                </a:solidFill>
                <a:latin typeface="Garamond" charset="0"/>
                <a:cs typeface="Arial" charset="0"/>
              </a:rPr>
              <a:t>%10: tıbbi kaynaklar     0.3 </a:t>
            </a:r>
            <a:r>
              <a:rPr lang="tr-TR" sz="2400" dirty="0" err="1">
                <a:solidFill>
                  <a:schemeClr val="hlink"/>
                </a:solidFill>
                <a:latin typeface="Garamond" charset="0"/>
                <a:cs typeface="Arial" charset="0"/>
              </a:rPr>
              <a:t>mSv</a:t>
            </a:r>
            <a:endParaRPr lang="tr-TR" sz="24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Tanısal radyoloji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Nükleer Tıp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Radyoterapi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endParaRPr lang="tr-TR" sz="20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dirty="0">
                <a:solidFill>
                  <a:schemeClr val="hlink"/>
                </a:solidFill>
                <a:latin typeface="Garamond" charset="0"/>
                <a:cs typeface="Arial" charset="0"/>
              </a:rPr>
              <a:t>%2: diğer		     0.01 </a:t>
            </a:r>
            <a:r>
              <a:rPr lang="tr-TR" sz="2400" dirty="0" err="1">
                <a:solidFill>
                  <a:schemeClr val="hlink"/>
                </a:solidFill>
                <a:latin typeface="Garamond" charset="0"/>
                <a:cs typeface="Arial" charset="0"/>
              </a:rPr>
              <a:t>mSv</a:t>
            </a:r>
            <a:endParaRPr lang="tr-TR" sz="24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Endüstriyel uygulamalar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Nükleer serpinti              </a:t>
            </a:r>
            <a:r>
              <a:rPr lang="tr-TR" sz="2000" dirty="0">
                <a:solidFill>
                  <a:schemeClr val="hlink"/>
                </a:solidFill>
                <a:latin typeface="Arial" charset="0"/>
                <a:cs typeface="Arial" charset="0"/>
              </a:rPr>
              <a:t>0.007 </a:t>
            </a:r>
            <a:r>
              <a:rPr lang="tr-TR" sz="2000" dirty="0" err="1">
                <a:solidFill>
                  <a:schemeClr val="hlink"/>
                </a:solidFill>
                <a:latin typeface="Arial" charset="0"/>
                <a:cs typeface="Arial" charset="0"/>
              </a:rPr>
              <a:t>mSv</a:t>
            </a:r>
            <a:endParaRPr lang="tr-TR" sz="20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Nükleer santraller           </a:t>
            </a:r>
            <a:r>
              <a:rPr lang="tr-TR" sz="2000" dirty="0">
                <a:solidFill>
                  <a:schemeClr val="hlink"/>
                </a:solidFill>
                <a:latin typeface="Arial" charset="0"/>
                <a:cs typeface="Arial" charset="0"/>
              </a:rPr>
              <a:t>0.008 </a:t>
            </a:r>
            <a:r>
              <a:rPr lang="tr-TR" sz="2000" dirty="0" err="1">
                <a:solidFill>
                  <a:schemeClr val="hlink"/>
                </a:solidFill>
                <a:latin typeface="Arial" charset="0"/>
                <a:cs typeface="Arial" charset="0"/>
              </a:rPr>
              <a:t>mSv</a:t>
            </a:r>
            <a:endParaRPr lang="tr-TR" sz="20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2000" dirty="0">
                <a:latin typeface="Arial" charset="0"/>
                <a:cs typeface="Arial" charset="0"/>
              </a:rPr>
              <a:t>Tüketici ürünleri              </a:t>
            </a:r>
            <a:r>
              <a:rPr lang="tr-TR" sz="2000" dirty="0">
                <a:solidFill>
                  <a:schemeClr val="hlink"/>
                </a:solidFill>
                <a:latin typeface="Arial" charset="0"/>
                <a:cs typeface="Arial" charset="0"/>
              </a:rPr>
              <a:t>0.0005 </a:t>
            </a:r>
            <a:r>
              <a:rPr lang="tr-TR" sz="2000" dirty="0" err="1">
                <a:solidFill>
                  <a:schemeClr val="hlink"/>
                </a:solidFill>
                <a:latin typeface="Arial" charset="0"/>
                <a:cs typeface="Arial" charset="0"/>
              </a:rPr>
              <a:t>mSv</a:t>
            </a:r>
            <a:endParaRPr lang="tr-TR" sz="2000" dirty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None/>
            </a:pPr>
            <a:endParaRPr lang="tr-TR" sz="20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400" dirty="0">
              <a:latin typeface="Garamond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148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38064" y="332656"/>
            <a:ext cx="7010400" cy="1295400"/>
          </a:xfrm>
        </p:spPr>
        <p:txBody>
          <a:bodyPr/>
          <a:lstStyle/>
          <a:p>
            <a:r>
              <a:rPr lang="en-US" dirty="0" err="1" smtClean="0">
                <a:solidFill>
                  <a:srgbClr val="FFD326"/>
                </a:solidFill>
                <a:latin typeface="Garamond"/>
                <a:cs typeface="Garamond"/>
              </a:rPr>
              <a:t>Radyasyonun</a:t>
            </a:r>
            <a:r>
              <a:rPr lang="en-US" dirty="0" smtClean="0">
                <a:solidFill>
                  <a:srgbClr val="FFD326"/>
                </a:solidFill>
                <a:latin typeface="Garamond"/>
                <a:cs typeface="Garamond"/>
              </a:rPr>
              <a:t> </a:t>
            </a:r>
            <a:r>
              <a:rPr lang="en-US" dirty="0" err="1" smtClean="0">
                <a:solidFill>
                  <a:srgbClr val="FFD326"/>
                </a:solidFill>
                <a:latin typeface="Garamond"/>
                <a:cs typeface="Garamond"/>
              </a:rPr>
              <a:t>Etkileri</a:t>
            </a:r>
            <a:endParaRPr lang="en-US" dirty="0">
              <a:solidFill>
                <a:srgbClr val="FFD326"/>
              </a:solidFill>
              <a:latin typeface="Garamond"/>
              <a:cs typeface="Garamond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609328" y="1052736"/>
            <a:ext cx="6419056" cy="4896544"/>
          </a:xfrm>
        </p:spPr>
        <p:txBody>
          <a:bodyPr/>
          <a:lstStyle/>
          <a:p>
            <a:pPr marL="0" indent="0" eaLnBrk="1" hangingPunct="1">
              <a:buNone/>
            </a:pPr>
            <a:endParaRPr lang="tr-TR" dirty="0">
              <a:latin typeface="Garamond" charset="0"/>
              <a:cs typeface="Arial" charset="0"/>
            </a:endParaRPr>
          </a:p>
          <a:p>
            <a:pPr eaLnBrk="1" hangingPunct="1"/>
            <a:r>
              <a:rPr lang="tr-TR" sz="2600" dirty="0" err="1">
                <a:solidFill>
                  <a:srgbClr val="FFC000"/>
                </a:solidFill>
                <a:latin typeface="Garamond" charset="0"/>
                <a:cs typeface="Arial" charset="0"/>
              </a:rPr>
              <a:t>Deterministik</a:t>
            </a:r>
            <a:r>
              <a:rPr lang="tr-TR" sz="2600" dirty="0">
                <a:solidFill>
                  <a:srgbClr val="FFC000"/>
                </a:solidFill>
                <a:latin typeface="Garamond" charset="0"/>
                <a:cs typeface="Arial" charset="0"/>
              </a:rPr>
              <a:t> etki; </a:t>
            </a:r>
            <a:r>
              <a:rPr lang="tr-TR" sz="2600" dirty="0">
                <a:latin typeface="Garamond" charset="0"/>
                <a:cs typeface="Arial" charset="0"/>
              </a:rPr>
              <a:t>belirli bir eşik değerden sonra ortaya çıkan etki. Doğrudan hücre ölümü ile ilişkilidir. ölüm, cilt yanıkları, katarakt, kısırlık </a:t>
            </a:r>
          </a:p>
          <a:p>
            <a:pPr eaLnBrk="1" hangingPunct="1"/>
            <a:r>
              <a:rPr lang="tr-TR" sz="2600" dirty="0" err="1">
                <a:solidFill>
                  <a:srgbClr val="FFC000"/>
                </a:solidFill>
                <a:latin typeface="Garamond" charset="0"/>
                <a:cs typeface="Arial" charset="0"/>
              </a:rPr>
              <a:t>Sitokastik</a:t>
            </a:r>
            <a:r>
              <a:rPr lang="tr-TR" sz="2600" dirty="0">
                <a:solidFill>
                  <a:srgbClr val="FFC000"/>
                </a:solidFill>
                <a:latin typeface="Garamond" charset="0"/>
                <a:cs typeface="Arial" charset="0"/>
              </a:rPr>
              <a:t> etki; </a:t>
            </a:r>
            <a:r>
              <a:rPr lang="tr-TR" sz="2600" dirty="0">
                <a:latin typeface="Garamond" charset="0"/>
                <a:cs typeface="Arial" charset="0"/>
              </a:rPr>
              <a:t>düşük radyasyon dozlarıyla bile ortaya çıkan etki. Dokuların radyasyon </a:t>
            </a:r>
            <a:r>
              <a:rPr lang="tr-TR" sz="2600" dirty="0" err="1">
                <a:latin typeface="Garamond" charset="0"/>
                <a:cs typeface="Arial" charset="0"/>
              </a:rPr>
              <a:t>absorbsiyon</a:t>
            </a:r>
            <a:r>
              <a:rPr lang="tr-TR" sz="2600" dirty="0">
                <a:latin typeface="Garamond" charset="0"/>
                <a:cs typeface="Arial" charset="0"/>
              </a:rPr>
              <a:t> miktarına bağlıdır. kanser genetik </a:t>
            </a:r>
            <a:r>
              <a:rPr lang="tr-TR" sz="2600" dirty="0" smtClean="0">
                <a:latin typeface="Garamond" charset="0"/>
                <a:cs typeface="Arial" charset="0"/>
              </a:rPr>
              <a:t>etkiler</a:t>
            </a:r>
            <a:endParaRPr lang="tr-TR" sz="2600" dirty="0">
              <a:latin typeface="Garamond" charset="0"/>
              <a:cs typeface="Arial" charset="0"/>
            </a:endParaRPr>
          </a:p>
          <a:p>
            <a:pPr eaLnBrk="1" hangingPunct="1"/>
            <a:r>
              <a:rPr lang="tr-TR" sz="2600" dirty="0" smtClean="0">
                <a:solidFill>
                  <a:srgbClr val="FFFF00"/>
                </a:solidFill>
                <a:latin typeface="Garamond" charset="0"/>
                <a:cs typeface="Arial" charset="0"/>
              </a:rPr>
              <a:t>Hedef: </a:t>
            </a:r>
            <a:r>
              <a:rPr lang="tr-TR" sz="2600" dirty="0" err="1" smtClean="0">
                <a:latin typeface="Garamond" charset="0"/>
                <a:cs typeface="Arial" charset="0"/>
              </a:rPr>
              <a:t>Deterministik</a:t>
            </a:r>
            <a:r>
              <a:rPr lang="tr-TR" sz="2600" dirty="0" smtClean="0">
                <a:latin typeface="Garamond" charset="0"/>
                <a:cs typeface="Arial" charset="0"/>
              </a:rPr>
              <a:t> etkileri önlemek, </a:t>
            </a:r>
            <a:r>
              <a:rPr lang="tr-TR" sz="2600" dirty="0" err="1" smtClean="0">
                <a:latin typeface="Garamond" charset="0"/>
                <a:cs typeface="Arial" charset="0"/>
              </a:rPr>
              <a:t>sitokatik</a:t>
            </a:r>
            <a:r>
              <a:rPr lang="tr-TR" sz="2600" dirty="0" smtClean="0">
                <a:latin typeface="Garamond" charset="0"/>
                <a:cs typeface="Arial" charset="0"/>
              </a:rPr>
              <a:t> etkilerin meydana gelme olasılıklarını kabul edilebilir düzeyde sınırlamaktır </a:t>
            </a:r>
            <a:endParaRPr lang="tr-TR" sz="2600" dirty="0">
              <a:latin typeface="Garamond" charset="0"/>
              <a:cs typeface="Arial" charset="0"/>
            </a:endParaRPr>
          </a:p>
          <a:p>
            <a:pPr eaLnBrk="1" hangingPunct="1"/>
            <a:endParaRPr lang="tr-TR" dirty="0">
              <a:latin typeface="Garamond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3637" y="78250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106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dirty="0">
                <a:solidFill>
                  <a:srgbClr val="FFD326"/>
                </a:solidFill>
                <a:latin typeface="Garamond" charset="0"/>
                <a:cs typeface="Arial" charset="0"/>
              </a:rPr>
              <a:t>Müsaade Edilen Maksimum Doz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sz="2900" dirty="0">
                <a:solidFill>
                  <a:srgbClr val="FFC000"/>
                </a:solidFill>
                <a:latin typeface="Garamond" charset="0"/>
                <a:cs typeface="Arial" charset="0"/>
              </a:rPr>
              <a:t>Uluslararası  Radyolojik Korunma Komisyonu (ICRP) </a:t>
            </a:r>
            <a:r>
              <a:rPr lang="tr-TR" sz="2900" dirty="0">
                <a:latin typeface="Garamond" charset="0"/>
                <a:cs typeface="Arial" charset="0"/>
              </a:rPr>
              <a:t>tarafından Müsaade Edilebilir Maksimum Doz (MEMD); bir insanda ömür boyunca hiçbir önemli vücut arazı ve bir genetik etki meydana getirmesi beklenmeyen iyonlaştırıcı radyasyon dozu olarak tarif edilir</a:t>
            </a:r>
            <a:r>
              <a:rPr lang="tr-TR" sz="2900" dirty="0" smtClean="0">
                <a:latin typeface="Garamond" charset="0"/>
                <a:cs typeface="Arial" charset="0"/>
              </a:rPr>
              <a:t>.</a:t>
            </a:r>
          </a:p>
          <a:p>
            <a:pPr marL="0" indent="0" algn="just" eaLnBrk="1" hangingPunct="1">
              <a:buNone/>
            </a:pPr>
            <a:endParaRPr lang="tr-TR" sz="2900" dirty="0">
              <a:latin typeface="Garamond" charset="0"/>
              <a:cs typeface="Arial" charset="0"/>
            </a:endParaRPr>
          </a:p>
          <a:p>
            <a:pPr eaLnBrk="1" hangingPunct="1"/>
            <a:endParaRPr lang="tr-TR" dirty="0">
              <a:latin typeface="Garamond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1763201"/>
      </p:ext>
    </p:extLst>
  </p:cSld>
  <p:clrMapOvr>
    <a:masterClrMapping/>
  </p:clrMapOvr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188</Words>
  <Application>Microsoft Macintosh PowerPoint</Application>
  <PresentationFormat>Ekran Gösterisi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Art Arda Sıralı</vt:lpstr>
      <vt:lpstr>99Mo-99mTc Jeneratör</vt:lpstr>
      <vt:lpstr>Lokalizasyon mekanizmaları</vt:lpstr>
      <vt:lpstr>Radyasyondan korunma ve radyasyonun Bİyolojİk Etkİlerİ </vt:lpstr>
      <vt:lpstr>İnsanlar için radyasyon kaynakları</vt:lpstr>
      <vt:lpstr>Radyasyonun Etkileri</vt:lpstr>
      <vt:lpstr>Müsaade Edilen Maksimum Doz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2017-07-11T07:45:31Z</dcterms:modified>
</cp:coreProperties>
</file>