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2" d="100"/>
          <a:sy n="72" d="100"/>
        </p:scale>
        <p:origin x="-1096"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3AF240E3-17F6-9446-9097-789CA82B6575}"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643067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AF240E3-17F6-9446-9097-789CA82B6575}"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453344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AF240E3-17F6-9446-9097-789CA82B6575}"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274697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AF240E3-17F6-9446-9097-789CA82B6575}"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3019484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3AF240E3-17F6-9446-9097-789CA82B6575}"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1716013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3AF240E3-17F6-9446-9097-789CA82B6575}" type="datetimeFigureOut">
              <a:rPr lang="en-US" smtClean="0"/>
              <a:t>4/30/2020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1822069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3AF240E3-17F6-9446-9097-789CA82B6575}" type="datetimeFigureOut">
              <a:rPr lang="en-US" smtClean="0"/>
              <a:t>4/30/2020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1906278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3AF240E3-17F6-9446-9097-789CA82B6575}" type="datetimeFigureOut">
              <a:rPr lang="en-US" smtClean="0"/>
              <a:t>4/30/2020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411527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F240E3-17F6-9446-9097-789CA82B6575}" type="datetimeFigureOut">
              <a:rPr lang="en-US" smtClean="0"/>
              <a:t>4/30/2020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1172269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3AF240E3-17F6-9446-9097-789CA82B6575}" type="datetimeFigureOut">
              <a:rPr lang="en-US" smtClean="0"/>
              <a:t>4/30/2020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2488091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3AF240E3-17F6-9446-9097-789CA82B6575}" type="datetimeFigureOut">
              <a:rPr lang="en-US" smtClean="0"/>
              <a:t>4/30/2020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2863508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F240E3-17F6-9446-9097-789CA82B6575}" type="datetimeFigureOut">
              <a:rPr lang="en-US" smtClean="0"/>
              <a:t>4/30/2020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6EC6BE-EA03-7C46-94F6-58CAB8B7457C}" type="slidenum">
              <a:rPr lang="en-US" smtClean="0"/>
              <a:t>‹#›</a:t>
            </a:fld>
            <a:endParaRPr lang="en-US"/>
          </a:p>
        </p:txBody>
      </p:sp>
    </p:spTree>
    <p:extLst>
      <p:ext uri="{BB962C8B-B14F-4D97-AF65-F5344CB8AC3E}">
        <p14:creationId xmlns:p14="http://schemas.microsoft.com/office/powerpoint/2010/main" val="20839505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13.Hafta</a:t>
            </a:r>
            <a:br>
              <a:rPr lang="en-US" smtClean="0"/>
            </a:br>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31555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Kolluk usulleri başlıca üç başlık altında toplanabilir. (a) </a:t>
            </a:r>
            <a:r>
              <a:rPr lang="tr-TR" dirty="0" smtClean="0"/>
              <a:t>Serbesti (</a:t>
            </a:r>
            <a:r>
              <a:rPr lang="tr-TR" dirty="0"/>
              <a:t>b) İzin </a:t>
            </a:r>
            <a:r>
              <a:rPr lang="tr-TR" dirty="0" smtClean="0"/>
              <a:t>(</a:t>
            </a:r>
            <a:r>
              <a:rPr lang="tr-TR" dirty="0"/>
              <a:t>c) Bildirim Usulü.</a:t>
            </a:r>
            <a:r>
              <a:rPr lang="en-US" dirty="0"/>
              <a:t> </a:t>
            </a:r>
          </a:p>
        </p:txBody>
      </p:sp>
    </p:spTree>
    <p:extLst>
      <p:ext uri="{BB962C8B-B14F-4D97-AF65-F5344CB8AC3E}">
        <p14:creationId xmlns:p14="http://schemas.microsoft.com/office/powerpoint/2010/main" val="1091296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a:t>
            </a:r>
            <a:r>
              <a:rPr lang="en-US" dirty="0" err="1"/>
              <a:t>Olağanüstü</a:t>
            </a:r>
            <a:r>
              <a:rPr lang="en-US" dirty="0"/>
              <a:t> </a:t>
            </a:r>
            <a:r>
              <a:rPr lang="en-US" dirty="0" err="1"/>
              <a:t>yönetim</a:t>
            </a:r>
            <a:r>
              <a:rPr lang="en-US" dirty="0"/>
              <a:t> </a:t>
            </a:r>
            <a:r>
              <a:rPr lang="en-US" dirty="0" err="1"/>
              <a:t>usulleri</a:t>
            </a:r>
            <a:r>
              <a:rPr lang="en-US" dirty="0"/>
              <a:t> </a:t>
            </a:r>
            <a:r>
              <a:rPr lang="en-US" dirty="0" err="1"/>
              <a:t>veya</a:t>
            </a:r>
            <a:r>
              <a:rPr lang="en-US" dirty="0"/>
              <a:t> </a:t>
            </a:r>
            <a:r>
              <a:rPr lang="en-US" dirty="0" err="1"/>
              <a:t>olağanüstü</a:t>
            </a:r>
            <a:r>
              <a:rPr lang="en-US" dirty="0"/>
              <a:t> </a:t>
            </a:r>
            <a:r>
              <a:rPr lang="en-US" dirty="0" err="1"/>
              <a:t>hal</a:t>
            </a:r>
            <a:r>
              <a:rPr lang="en-US" dirty="0"/>
              <a:t> </a:t>
            </a:r>
            <a:r>
              <a:rPr lang="en-US" dirty="0" err="1"/>
              <a:t>rejimleri</a:t>
            </a:r>
            <a:r>
              <a:rPr lang="en-US" dirty="0"/>
              <a:t>, </a:t>
            </a:r>
            <a:r>
              <a:rPr lang="en-US" dirty="0" err="1"/>
              <a:t>devletin</a:t>
            </a:r>
            <a:r>
              <a:rPr lang="en-US" dirty="0"/>
              <a:t>, </a:t>
            </a:r>
            <a:r>
              <a:rPr lang="en-US" dirty="0" err="1"/>
              <a:t>hukuk</a:t>
            </a:r>
            <a:r>
              <a:rPr lang="en-US" dirty="0"/>
              <a:t> </a:t>
            </a:r>
            <a:r>
              <a:rPr lang="en-US" dirty="0" err="1"/>
              <a:t>düzeninin</a:t>
            </a:r>
            <a:r>
              <a:rPr lang="en-US" dirty="0"/>
              <a:t> </a:t>
            </a:r>
            <a:r>
              <a:rPr lang="en-US" dirty="0" err="1"/>
              <a:t>olağan</a:t>
            </a:r>
            <a:r>
              <a:rPr lang="en-US" dirty="0"/>
              <a:t> </a:t>
            </a:r>
            <a:r>
              <a:rPr lang="en-US" dirty="0" err="1"/>
              <a:t>kuralları</a:t>
            </a:r>
            <a:r>
              <a:rPr lang="en-US" dirty="0"/>
              <a:t> </a:t>
            </a:r>
            <a:r>
              <a:rPr lang="en-US" dirty="0" err="1"/>
              <a:t>ile</a:t>
            </a:r>
            <a:r>
              <a:rPr lang="en-US" dirty="0"/>
              <a:t> </a:t>
            </a:r>
            <a:r>
              <a:rPr lang="en-US" dirty="0" err="1"/>
              <a:t>üstesinden</a:t>
            </a:r>
            <a:r>
              <a:rPr lang="en-US" dirty="0"/>
              <a:t> </a:t>
            </a:r>
            <a:r>
              <a:rPr lang="en-US" dirty="0" err="1"/>
              <a:t>gelinmesine</a:t>
            </a:r>
            <a:r>
              <a:rPr lang="en-US" dirty="0"/>
              <a:t> </a:t>
            </a:r>
            <a:r>
              <a:rPr lang="en-US" dirty="0" err="1"/>
              <a:t>imkan</a:t>
            </a:r>
            <a:r>
              <a:rPr lang="en-US" dirty="0"/>
              <a:t> </a:t>
            </a:r>
            <a:r>
              <a:rPr lang="en-US" dirty="0" err="1"/>
              <a:t>olmayan</a:t>
            </a:r>
            <a:r>
              <a:rPr lang="en-US" dirty="0"/>
              <a:t> </a:t>
            </a:r>
            <a:r>
              <a:rPr lang="en-US" dirty="0" err="1"/>
              <a:t>olağanüstü</a:t>
            </a:r>
            <a:r>
              <a:rPr lang="en-US" dirty="0"/>
              <a:t> </a:t>
            </a:r>
            <a:r>
              <a:rPr lang="en-US" dirty="0" err="1"/>
              <a:t>bir</a:t>
            </a:r>
            <a:r>
              <a:rPr lang="en-US" dirty="0"/>
              <a:t> </a:t>
            </a:r>
            <a:r>
              <a:rPr lang="en-US" dirty="0" err="1"/>
              <a:t>tehdit</a:t>
            </a:r>
            <a:r>
              <a:rPr lang="en-US" dirty="0"/>
              <a:t> </a:t>
            </a:r>
            <a:r>
              <a:rPr lang="en-US" dirty="0" err="1"/>
              <a:t>veya</a:t>
            </a:r>
            <a:r>
              <a:rPr lang="en-US" dirty="0"/>
              <a:t> </a:t>
            </a:r>
            <a:r>
              <a:rPr lang="en-US" dirty="0" err="1"/>
              <a:t>tehlike</a:t>
            </a:r>
            <a:r>
              <a:rPr lang="en-US" dirty="0"/>
              <a:t> </a:t>
            </a:r>
            <a:r>
              <a:rPr lang="en-US" dirty="0" err="1"/>
              <a:t>karşısında</a:t>
            </a:r>
            <a:r>
              <a:rPr lang="en-US" dirty="0"/>
              <a:t> </a:t>
            </a:r>
            <a:r>
              <a:rPr lang="en-US" dirty="0" err="1"/>
              <a:t>başvurduğu</a:t>
            </a:r>
            <a:r>
              <a:rPr lang="en-US" dirty="0"/>
              <a:t> </a:t>
            </a:r>
            <a:r>
              <a:rPr lang="en-US" dirty="0" err="1"/>
              <a:t>usullerdir</a:t>
            </a:r>
            <a:r>
              <a:rPr lang="en-US" dirty="0"/>
              <a:t>." (</a:t>
            </a:r>
            <a:r>
              <a:rPr lang="en-US" dirty="0" err="1"/>
              <a:t>Gözler</a:t>
            </a:r>
            <a:r>
              <a:rPr lang="en-US" dirty="0"/>
              <a:t>, s. 298) </a:t>
            </a:r>
          </a:p>
        </p:txBody>
      </p:sp>
    </p:spTree>
    <p:extLst>
      <p:ext uri="{BB962C8B-B14F-4D97-AF65-F5344CB8AC3E}">
        <p14:creationId xmlns:p14="http://schemas.microsoft.com/office/powerpoint/2010/main" val="741058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tr-TR" dirty="0"/>
              <a:t>Anayasa'nın 119.maddesine göre olağanüstü hal,  Cumhurbaşkanı tarafından, savaş, savaşı gerektirecek bir durumun </a:t>
            </a:r>
            <a:r>
              <a:rPr lang="tr-TR" dirty="0" err="1"/>
              <a:t>başgöstermesi</a:t>
            </a:r>
            <a:r>
              <a:rPr lang="tr-TR" dirty="0"/>
              <a:t>, seferberlik, ayaklanma, vatan veya Cumhuriyete karşı kuvvetli ve eylemli bir kalkışma, ülkenin ve milletin bölünmezliğini içten veya dıştan tehlikeye düşüren şiddet hareketlerinin yaygınlaşması, anayasal düzeni veya temel hak ve hürriyetleri ortadan kaldırmaya yönelik yaygın şiddet hareketlerinin ortaya çıkması, şiddet olayları nedeniyle kamu düzeninin ciddî şekilde bozulması, tabiî afet veya tehlikeli salgın hastalık ya da ağır ekonomik bunalımın ortaya çıkması hallerinde yurdun tamamında veya bir bölgesinde, süresi altı ayı geçmemek üzere ilan edilebilir.</a:t>
            </a:r>
            <a:r>
              <a:rPr lang="en-US" dirty="0"/>
              <a:t> </a:t>
            </a:r>
          </a:p>
        </p:txBody>
      </p:sp>
    </p:spTree>
    <p:extLst>
      <p:ext uri="{BB962C8B-B14F-4D97-AF65-F5344CB8AC3E}">
        <p14:creationId xmlns:p14="http://schemas.microsoft.com/office/powerpoint/2010/main" val="2021649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Olağanüstü hal ilanı kararı, verildiği gün Resmî Gazetede yayımlanır ve aynı gün Türkiye Büyük Millet Meclisinin onayına sunulur.</a:t>
            </a:r>
            <a:endParaRPr lang="en-US" dirty="0"/>
          </a:p>
          <a:p>
            <a:endParaRPr lang="en-US" dirty="0" smtClean="0"/>
          </a:p>
        </p:txBody>
      </p:sp>
    </p:spTree>
    <p:extLst>
      <p:ext uri="{BB962C8B-B14F-4D97-AF65-F5344CB8AC3E}">
        <p14:creationId xmlns:p14="http://schemas.microsoft.com/office/powerpoint/2010/main" val="1617545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Olağanüstü hallerde vatandaşlar için getirilecek para, mal ve çalışma yükümlülükleri ile 15 inci maddedeki ilkeler doğrultusunda temel hak ve hürriyetlerin nasıl sınırlanacağı veya geçici olarak durdurulacağı, hangi hükümlerin uygulanacağı ve işlemlerin nasıl yürütüleceği kanunla düzenlenir.</a:t>
            </a:r>
            <a:r>
              <a:rPr lang="en-US" dirty="0"/>
              <a:t> </a:t>
            </a:r>
          </a:p>
        </p:txBody>
      </p:sp>
    </p:spTree>
    <p:extLst>
      <p:ext uri="{BB962C8B-B14F-4D97-AF65-F5344CB8AC3E}">
        <p14:creationId xmlns:p14="http://schemas.microsoft.com/office/powerpoint/2010/main" val="3547539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Olağanüstü hallerde Cumhurbaşkanı, olağanüstü halin gerekli kıldığı konularda, 104 üncü maddenin </a:t>
            </a:r>
            <a:r>
              <a:rPr lang="tr-TR" dirty="0" err="1"/>
              <a:t>onyedinci</a:t>
            </a:r>
            <a:r>
              <a:rPr lang="tr-TR" dirty="0"/>
              <a:t> fıkrasının ikinci cümlesinde belirtilen sınırlamalara tabi olmaksızın Cumhurbaşkanlığı kararnamesi çıkarabilir. </a:t>
            </a:r>
            <a:endParaRPr lang="en-US" dirty="0"/>
          </a:p>
        </p:txBody>
      </p:sp>
    </p:spTree>
    <p:extLst>
      <p:ext uri="{BB962C8B-B14F-4D97-AF65-F5344CB8AC3E}">
        <p14:creationId xmlns:p14="http://schemas.microsoft.com/office/powerpoint/2010/main" val="925661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tr-TR" dirty="0" smtClean="0"/>
          </a:p>
          <a:p>
            <a:r>
              <a:rPr lang="tr-TR" dirty="0" smtClean="0"/>
              <a:t>Kanun </a:t>
            </a:r>
            <a:r>
              <a:rPr lang="tr-TR" dirty="0"/>
              <a:t>hükmündeki bu kararnameler Resmî Gazetede yayımlanır, aynı gün Meclis onayına sunulur.</a:t>
            </a:r>
            <a:r>
              <a:rPr lang="en-US" dirty="0"/>
              <a:t> </a:t>
            </a:r>
          </a:p>
        </p:txBody>
      </p:sp>
    </p:spTree>
    <p:extLst>
      <p:ext uri="{BB962C8B-B14F-4D97-AF65-F5344CB8AC3E}">
        <p14:creationId xmlns:p14="http://schemas.microsoft.com/office/powerpoint/2010/main" val="30467468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253</Words>
  <Application>Microsoft Office PowerPoint</Application>
  <PresentationFormat>Ekran Gösterisi (4:3)</PresentationFormat>
  <Paragraphs>9</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Office Theme</vt:lpstr>
      <vt:lpstr>13.Hafta </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apple</dc:creator>
  <cp:lastModifiedBy>user</cp:lastModifiedBy>
  <cp:revision>5</cp:revision>
  <dcterms:created xsi:type="dcterms:W3CDTF">2020-03-27T12:18:14Z</dcterms:created>
  <dcterms:modified xsi:type="dcterms:W3CDTF">2020-04-29T22:40:08Z</dcterms:modified>
</cp:coreProperties>
</file>