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1" r:id="rId3"/>
    <p:sldId id="262" r:id="rId4"/>
    <p:sldId id="263" r:id="rId5"/>
    <p:sldId id="264" r:id="rId6"/>
    <p:sldId id="265" r:id="rId7"/>
    <p:sldId id="266" r:id="rId8"/>
    <p:sldId id="267" r:id="rId9"/>
    <p:sldId id="26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C3C678-8BBE-4CDB-BB2F-04308D307CFD}"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28632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C3C678-8BBE-4CDB-BB2F-04308D307CFD}"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4251018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C3C678-8BBE-4CDB-BB2F-04308D307CFD}"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3098541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63178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518134592"/>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056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86092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19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C3C678-8BBE-4CDB-BB2F-04308D307CFD}"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912727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C3C678-8BBE-4CDB-BB2F-04308D307CFD}"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167732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C3C678-8BBE-4CDB-BB2F-04308D307CFD}"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1958779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C3C678-8BBE-4CDB-BB2F-04308D307CFD}"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216637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C3C678-8BBE-4CDB-BB2F-04308D307CFD}"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1807025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C3C678-8BBE-4CDB-BB2F-04308D307CFD}"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397572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C3C678-8BBE-4CDB-BB2F-04308D307CFD}"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4254830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C3C678-8BBE-4CDB-BB2F-04308D307CFD}"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DD43B-25C7-4655-9FB0-6B7F2FAFAEE3}" type="slidenum">
              <a:rPr lang="tr-TR" smtClean="0"/>
              <a:t>‹#›</a:t>
            </a:fld>
            <a:endParaRPr lang="tr-TR"/>
          </a:p>
        </p:txBody>
      </p:sp>
    </p:spTree>
    <p:extLst>
      <p:ext uri="{BB962C8B-B14F-4D97-AF65-F5344CB8AC3E}">
        <p14:creationId xmlns:p14="http://schemas.microsoft.com/office/powerpoint/2010/main" val="349824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C3C678-8BBE-4CDB-BB2F-04308D307CFD}"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DD43B-25C7-4655-9FB0-6B7F2FAFAEE3}" type="slidenum">
              <a:rPr lang="tr-TR" smtClean="0"/>
              <a:t>‹#›</a:t>
            </a:fld>
            <a:endParaRPr lang="tr-TR"/>
          </a:p>
        </p:txBody>
      </p:sp>
    </p:spTree>
    <p:extLst>
      <p:ext uri="{BB962C8B-B14F-4D97-AF65-F5344CB8AC3E}">
        <p14:creationId xmlns:p14="http://schemas.microsoft.com/office/powerpoint/2010/main" val="1272929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6568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674564" y="1887096"/>
            <a:ext cx="9680607" cy="2956052"/>
          </a:xfrm>
        </p:spPr>
        <p:txBody>
          <a:bodyPr/>
          <a:lstStyle/>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4.8. Türkiye Jokey Kulübü Tarafından Oynatılan Müşterek Bahis Oyunları,</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Türkiye Jokey Kulübü, Türkiye sınırları içerisinde at yarışları düzenleme, yurt içinde ve yurt dışında düzenlenen yarışlar üzerine yurt içinden veya yurt dışından müşterek bahis kabul etme faaliyetlerini sabit ve sanal bayiler aracılığı ile yürütmektedir. Söz konusu oyunların Türkiye Jokey kulübünün sabit ve sanal bayileri aracılığıyla bilet karşılığı oynatılması sonucunda bayilerin bu kulüpten alacakları komisyon ve ödeme primleri için VUK hükümlerine göre, bayiler tarafından fatura düzenlenmesi gerekmektedir.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3870158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134737" y="1981204"/>
            <a:ext cx="10220432" cy="4187825"/>
          </a:xfrm>
        </p:spPr>
        <p:txBody>
          <a:bodyPr>
            <a:normAutofit/>
          </a:bodyPr>
          <a:lstStyle/>
          <a:p>
            <a:pPr marL="0" indent="0">
              <a:buNone/>
            </a:pPr>
            <a:r>
              <a:rPr lang="tr-TR" sz="1600" b="1" dirty="0">
                <a:latin typeface="Times New Roman" panose="02020603050405020304" pitchFamily="18" charset="0"/>
                <a:cs typeface="Times New Roman" panose="02020603050405020304" pitchFamily="18" charset="0"/>
              </a:rPr>
              <a:t>4.9. Ortak Hükümler</a:t>
            </a:r>
          </a:p>
          <a:p>
            <a:pPr marL="0" indent="0">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Yukarıda sayılan belgelerin düzenlenmediğinin, kullanılmadığının, aslı ve örneğinde farklı tutara yer verildiğinin veya gerçeğe aykırı olarak düzenlendiğinin tespiti halinde, her belge için ayrı ayrı olmak üzere VUK 353’e göre Özel Usulsüzlük Cezası kesilecektir.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Ayrıca, bu belgelerin sahte veya muhteviyatı itibariyle yanıltıcı olarak düzenlendiğinin veya bunların kullanıldığının tespiti halinde aynı Kanun’un 344 ve 359’uncu maddeleri gereği Vergi </a:t>
            </a:r>
            <a:r>
              <a:rPr lang="tr-TR" sz="1600" dirty="0" err="1">
                <a:latin typeface="Times New Roman" panose="02020603050405020304" pitchFamily="18" charset="0"/>
                <a:cs typeface="Times New Roman" panose="02020603050405020304" pitchFamily="18" charset="0"/>
              </a:rPr>
              <a:t>Ziyaı</a:t>
            </a:r>
            <a:r>
              <a:rPr lang="tr-TR" sz="1600" dirty="0">
                <a:latin typeface="Times New Roman" panose="02020603050405020304" pitchFamily="18" charset="0"/>
                <a:cs typeface="Times New Roman" panose="02020603050405020304" pitchFamily="18" charset="0"/>
              </a:rPr>
              <a:t> Cezası ve Kaçakçılık Cezası uygulanacaktır.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Bankalar tarafından düzenlenen dekontlar, sigorta şirketleri tarafından bastırılan ve acentelere gönderilen poliçeler ile aracı kurumlar tarafından düzenlenen işlem sonuç formlarına ilişkin bilgilerin süresinde ilgili vergi dairelerine bildirilmemesi halinde de bunlar adına VUK 352/II-7’nci maddesine göre Usulsüzlük Cezası kesilecektir.</a:t>
            </a:r>
          </a:p>
          <a:p>
            <a:pPr marL="0" indent="0">
              <a:buNone/>
            </a:pPr>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379112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6" y="381000"/>
            <a:ext cx="7822382" cy="527720"/>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d- Serbest Meslek Makbuzları (VUK Md.236-237)</a:t>
            </a:r>
          </a:p>
        </p:txBody>
      </p:sp>
      <p:sp>
        <p:nvSpPr>
          <p:cNvPr id="3" name="İçerik Yer Tutucusu 2"/>
          <p:cNvSpPr>
            <a:spLocks noGrp="1"/>
          </p:cNvSpPr>
          <p:nvPr>
            <p:ph idx="1"/>
          </p:nvPr>
        </p:nvSpPr>
        <p:spPr>
          <a:xfrm>
            <a:off x="1663547" y="1211855"/>
            <a:ext cx="9691624" cy="5313489"/>
          </a:xfrm>
        </p:spPr>
        <p:txBody>
          <a:bodyPr>
            <a:noAutofit/>
          </a:bodyPr>
          <a:lstStyle/>
          <a:p>
            <a:pPr marL="0" indent="0" algn="just">
              <a:lnSpc>
                <a:spcPct val="100000"/>
              </a:lnSpc>
              <a:spcBef>
                <a:spcPts val="0"/>
              </a:spcBef>
              <a:buNone/>
            </a:pPr>
            <a:r>
              <a:rPr lang="tr-TR" sz="1600" i="1" u="sng" dirty="0">
                <a:latin typeface="Times New Roman" panose="02020603050405020304" pitchFamily="18" charset="0"/>
                <a:cs typeface="Times New Roman" panose="02020603050405020304" pitchFamily="18" charset="0"/>
              </a:rPr>
              <a:t>Makbuz mecburiyeti: Madde 236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Serbest meslek erbabı, mesleki faaliyetlerine ilişkin her türlü tahsilatı için iki nüsha serbest meslek makbuzu tanzim etmek ve bir nüshasını müşteriye vermek, müşteri de bu makbuzu istemek ve almak mecburiyetindedir.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i="1" u="sng" dirty="0">
                <a:latin typeface="Times New Roman" panose="02020603050405020304" pitchFamily="18" charset="0"/>
                <a:cs typeface="Times New Roman" panose="02020603050405020304" pitchFamily="18" charset="0"/>
              </a:rPr>
              <a:t>Makbuz muhteviyatı: Madde 237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Serbest meslek makbuzlarına: </a:t>
            </a:r>
          </a:p>
          <a:p>
            <a:pPr marL="342900" indent="-342900" algn="just">
              <a:lnSpc>
                <a:spcPct val="100000"/>
              </a:lnSpc>
              <a:spcBef>
                <a:spcPts val="0"/>
              </a:spcBef>
              <a:buAutoNum type="arabicPeriod"/>
            </a:pPr>
            <a:r>
              <a:rPr lang="tr-TR" sz="1600" dirty="0">
                <a:latin typeface="Times New Roman" panose="02020603050405020304" pitchFamily="18" charset="0"/>
                <a:cs typeface="Times New Roman" panose="02020603050405020304" pitchFamily="18" charset="0"/>
              </a:rPr>
              <a:t>Makbuzu verenin soyadı, adı veya unvanı, adresi, vergi dairesi ve hesap numarası,</a:t>
            </a:r>
          </a:p>
          <a:p>
            <a:pPr marL="342900" indent="-342900" algn="just">
              <a:lnSpc>
                <a:spcPct val="100000"/>
              </a:lnSpc>
              <a:spcBef>
                <a:spcPts val="0"/>
              </a:spcBef>
              <a:buAutoNum type="arabicPeriod"/>
            </a:pPr>
            <a:r>
              <a:rPr lang="tr-TR" sz="1600" dirty="0">
                <a:latin typeface="Times New Roman" panose="02020603050405020304" pitchFamily="18" charset="0"/>
                <a:cs typeface="Times New Roman" panose="02020603050405020304" pitchFamily="18" charset="0"/>
              </a:rPr>
              <a:t>Müşterinin soyadı, adı veya unvanı ve adresi,</a:t>
            </a:r>
          </a:p>
          <a:p>
            <a:pPr marL="342900" indent="-342900" algn="just">
              <a:lnSpc>
                <a:spcPct val="100000"/>
              </a:lnSpc>
              <a:spcBef>
                <a:spcPts val="0"/>
              </a:spcBef>
              <a:buAutoNum type="arabicPeriod"/>
            </a:pPr>
            <a:r>
              <a:rPr lang="tr-TR" sz="1600" dirty="0">
                <a:latin typeface="Times New Roman" panose="02020603050405020304" pitchFamily="18" charset="0"/>
                <a:cs typeface="Times New Roman" panose="02020603050405020304" pitchFamily="18" charset="0"/>
              </a:rPr>
              <a:t>Alınan paranın miktarı,</a:t>
            </a:r>
          </a:p>
          <a:p>
            <a:pPr marL="342900" indent="-342900" algn="just">
              <a:lnSpc>
                <a:spcPct val="100000"/>
              </a:lnSpc>
              <a:spcBef>
                <a:spcPts val="0"/>
              </a:spcBef>
              <a:buAutoNum type="arabicPeriod"/>
            </a:pPr>
            <a:r>
              <a:rPr lang="tr-TR" sz="1600" dirty="0">
                <a:latin typeface="Times New Roman" panose="02020603050405020304" pitchFamily="18" charset="0"/>
                <a:cs typeface="Times New Roman" panose="02020603050405020304" pitchFamily="18" charset="0"/>
              </a:rPr>
              <a:t>Paranın alındığı tarih,</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Yazılır ve bu makbuzlar serbest meslek erbabı tarafından imzalanır. </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Serbest meslek makbuzları seri ve sıra numarası dahilinde teselsül ettirilir.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909340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8463" y="2058546"/>
            <a:ext cx="9746707" cy="2956052"/>
          </a:xfrm>
        </p:spPr>
        <p:txBody>
          <a:bodyPr/>
          <a:lstStyle/>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Brüt					: 1.500.-TL</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Stopaj Oranı				: % 20</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Gelir Vergisi Stopajı			:    300.-TL</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Net					: 1.200.-TL</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KDV Oranı				: % 18</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KDV					:    270.-TL</a:t>
            </a:r>
          </a:p>
          <a:p>
            <a:pPr>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Tahsil Edilen			</a:t>
            </a:r>
            <a:r>
              <a:rPr lang="tr-TR" sz="2000" dirty="0" smtClean="0">
                <a:latin typeface="Times New Roman" panose="02020603050405020304" pitchFamily="18" charset="0"/>
                <a:cs typeface="Times New Roman" panose="02020603050405020304" pitchFamily="18" charset="0"/>
              </a:rPr>
              <a:t>	: </a:t>
            </a:r>
            <a:r>
              <a:rPr lang="tr-TR" sz="2000" dirty="0">
                <a:latin typeface="Times New Roman" panose="02020603050405020304" pitchFamily="18" charset="0"/>
                <a:cs typeface="Times New Roman" panose="02020603050405020304" pitchFamily="18" charset="0"/>
              </a:rPr>
              <a:t>1.470.-TL</a:t>
            </a:r>
          </a:p>
        </p:txBody>
      </p:sp>
      <p:sp>
        <p:nvSpPr>
          <p:cNvPr id="4"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Serbest Meslek Makbuzu Hesaplama</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2460767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e- Ücret Bordrosu (VUK Md. 238)</a:t>
            </a:r>
          </a:p>
        </p:txBody>
      </p:sp>
      <p:sp>
        <p:nvSpPr>
          <p:cNvPr id="3" name="İçerik Yer Tutucusu 2"/>
          <p:cNvSpPr>
            <a:spLocks noGrp="1"/>
          </p:cNvSpPr>
          <p:nvPr>
            <p:ph idx="1"/>
          </p:nvPr>
        </p:nvSpPr>
        <p:spPr>
          <a:xfrm>
            <a:off x="1652531" y="1772817"/>
            <a:ext cx="9702640" cy="3515279"/>
          </a:xfrm>
        </p:spPr>
        <p:txBody>
          <a:bodyPr>
            <a:noAutofit/>
          </a:bodyPr>
          <a:lstStyle/>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İşverenler her ay ödedikleri ücretler için (Ücret bordrosu) tutmaya </a:t>
            </a:r>
            <a:r>
              <a:rPr lang="tr-TR" sz="1400" u="sng" dirty="0">
                <a:latin typeface="Times New Roman" panose="02020603050405020304" pitchFamily="18" charset="0"/>
                <a:cs typeface="Times New Roman" panose="02020603050405020304" pitchFamily="18" charset="0"/>
              </a:rPr>
              <a:t>mecburdurlar.</a:t>
            </a:r>
            <a:r>
              <a:rPr lang="tr-TR" sz="14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Ücret bordrolarına en az aşağıdaki malumat yazılır.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1</a:t>
            </a:r>
            <a:r>
              <a:rPr lang="tr-TR" sz="1400" dirty="0">
                <a:latin typeface="Times New Roman" panose="02020603050405020304" pitchFamily="18" charset="0"/>
                <a:cs typeface="Times New Roman" panose="02020603050405020304" pitchFamily="18" charset="0"/>
              </a:rPr>
              <a:t>. Hizmet erbabının soyadı, adı, ücretin alındığına dair imzası veya mührü,</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2</a:t>
            </a:r>
            <a:r>
              <a:rPr lang="tr-TR" sz="1400" dirty="0">
                <a:latin typeface="Times New Roman" panose="02020603050405020304" pitchFamily="18" charset="0"/>
                <a:cs typeface="Times New Roman" panose="02020603050405020304" pitchFamily="18" charset="0"/>
              </a:rPr>
              <a:t>. Varsa vergi karnesinin tarih ve numarası,</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3</a:t>
            </a:r>
            <a:r>
              <a:rPr lang="tr-TR" sz="1400" dirty="0">
                <a:latin typeface="Times New Roman" panose="02020603050405020304" pitchFamily="18" charset="0"/>
                <a:cs typeface="Times New Roman" panose="02020603050405020304" pitchFamily="18" charset="0"/>
              </a:rPr>
              <a:t>. Birim ücreti </a:t>
            </a:r>
            <a:r>
              <a:rPr lang="tr-TR" sz="1400" i="1" dirty="0">
                <a:latin typeface="Times New Roman" panose="02020603050405020304" pitchFamily="18" charset="0"/>
                <a:cs typeface="Times New Roman" panose="02020603050405020304" pitchFamily="18" charset="0"/>
              </a:rPr>
              <a:t>(Aylık, haftalık, gündelik, saat veya parça başı ücreti),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4</a:t>
            </a:r>
            <a:r>
              <a:rPr lang="tr-TR" sz="1400" dirty="0">
                <a:latin typeface="Times New Roman" panose="02020603050405020304" pitchFamily="18" charset="0"/>
                <a:cs typeface="Times New Roman" panose="02020603050405020304" pitchFamily="18" charset="0"/>
              </a:rPr>
              <a:t>. Çalışma süresi veya ücretin ilgili olduğu süre,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5</a:t>
            </a:r>
            <a:r>
              <a:rPr lang="tr-TR" sz="1400" dirty="0">
                <a:latin typeface="Times New Roman" panose="02020603050405020304" pitchFamily="18" charset="0"/>
                <a:cs typeface="Times New Roman" panose="02020603050405020304" pitchFamily="18" charset="0"/>
              </a:rPr>
              <a:t>. Ücret üzerinden hesaplanan vergilerin tutarı.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a:t>
            </a:r>
            <a:r>
              <a:rPr lang="tr-TR" sz="1400" dirty="0">
                <a:latin typeface="Times New Roman" panose="02020603050405020304" pitchFamily="18" charset="0"/>
                <a:cs typeface="Times New Roman" panose="02020603050405020304" pitchFamily="18" charset="0"/>
              </a:rPr>
              <a:t>Bordronun </a:t>
            </a:r>
            <a:r>
              <a:rPr lang="tr-TR" sz="1400" u="sng" dirty="0">
                <a:latin typeface="Times New Roman" panose="02020603050405020304" pitchFamily="18" charset="0"/>
                <a:cs typeface="Times New Roman" panose="02020603050405020304" pitchFamily="18" charset="0"/>
              </a:rPr>
              <a:t>hangi aya ait olduğu </a:t>
            </a:r>
            <a:r>
              <a:rPr lang="tr-TR" sz="1400" dirty="0">
                <a:latin typeface="Times New Roman" panose="02020603050405020304" pitchFamily="18" charset="0"/>
                <a:cs typeface="Times New Roman" panose="02020603050405020304" pitchFamily="18" charset="0"/>
              </a:rPr>
              <a:t>baş tarafında gösterilir. </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a:t>
            </a:r>
            <a:r>
              <a:rPr lang="tr-TR" sz="1400" dirty="0">
                <a:latin typeface="Times New Roman" panose="02020603050405020304" pitchFamily="18" charset="0"/>
                <a:cs typeface="Times New Roman" panose="02020603050405020304" pitchFamily="18" charset="0"/>
              </a:rPr>
              <a:t>Bir aya ait bordro ertesi ayın </a:t>
            </a:r>
            <a:r>
              <a:rPr lang="tr-TR" sz="1400" b="1" dirty="0">
                <a:latin typeface="Times New Roman" panose="02020603050405020304" pitchFamily="18" charset="0"/>
                <a:cs typeface="Times New Roman" panose="02020603050405020304" pitchFamily="18" charset="0"/>
              </a:rPr>
              <a:t>20.</a:t>
            </a:r>
            <a:r>
              <a:rPr lang="tr-TR" sz="1400" dirty="0">
                <a:latin typeface="Times New Roman" panose="02020603050405020304" pitchFamily="18" charset="0"/>
                <a:cs typeface="Times New Roman" panose="02020603050405020304" pitchFamily="18" charset="0"/>
              </a:rPr>
              <a:t> gününe kadar hazırlanıp tarihlenerek, </a:t>
            </a:r>
            <a:r>
              <a:rPr lang="tr-TR" sz="1400" u="sng" dirty="0">
                <a:latin typeface="Times New Roman" panose="02020603050405020304" pitchFamily="18" charset="0"/>
                <a:cs typeface="Times New Roman" panose="02020603050405020304" pitchFamily="18" charset="0"/>
              </a:rPr>
              <a:t>müessese sahibi veya müdürü </a:t>
            </a:r>
            <a:r>
              <a:rPr lang="tr-TR" sz="1400" dirty="0">
                <a:latin typeface="Times New Roman" panose="02020603050405020304" pitchFamily="18" charset="0"/>
                <a:cs typeface="Times New Roman" panose="02020603050405020304" pitchFamily="18" charset="0"/>
              </a:rPr>
              <a:t>ile bordroyu tanzim eden memur tarafından imzalanır.</a:t>
            </a: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a:t>
            </a:r>
            <a:r>
              <a:rPr lang="tr-TR" sz="1400" dirty="0">
                <a:latin typeface="Times New Roman" panose="02020603050405020304" pitchFamily="18" charset="0"/>
                <a:cs typeface="Times New Roman" panose="02020603050405020304" pitchFamily="18" charset="0"/>
              </a:rPr>
              <a:t>İş verenler ücret bordrolarını, yukarıdaki esaslara uymak şartıyla </a:t>
            </a:r>
            <a:r>
              <a:rPr lang="tr-TR" sz="1400" u="sng" dirty="0">
                <a:latin typeface="Times New Roman" panose="02020603050405020304" pitchFamily="18" charset="0"/>
                <a:cs typeface="Times New Roman" panose="02020603050405020304" pitchFamily="18" charset="0"/>
              </a:rPr>
              <a:t>diledikleri şekilde </a:t>
            </a:r>
            <a:r>
              <a:rPr lang="tr-TR" sz="1400" dirty="0">
                <a:latin typeface="Times New Roman" panose="02020603050405020304" pitchFamily="18" charset="0"/>
                <a:cs typeface="Times New Roman" panose="02020603050405020304" pitchFamily="18" charset="0"/>
              </a:rPr>
              <a:t>tanzim edebilirler.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164676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95600" y="381000"/>
            <a:ext cx="7992888"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e-1. Bordro yerine geçen vesikalar (VUK Md. 239)</a:t>
            </a:r>
          </a:p>
        </p:txBody>
      </p:sp>
      <p:sp>
        <p:nvSpPr>
          <p:cNvPr id="3" name="İçerik Yer Tutucusu 2"/>
          <p:cNvSpPr>
            <a:spLocks noGrp="1"/>
          </p:cNvSpPr>
          <p:nvPr>
            <p:ph idx="1"/>
          </p:nvPr>
        </p:nvSpPr>
        <p:spPr>
          <a:xfrm>
            <a:off x="1674563" y="1844825"/>
            <a:ext cx="9680607" cy="4680520"/>
          </a:xfrm>
        </p:spPr>
        <p:txBody>
          <a:bodyPr>
            <a:noAutofit/>
          </a:bodyPr>
          <a:lstStyle/>
          <a:p>
            <a:pPr algn="just">
              <a:buFont typeface="Wingdings" panose="05000000000000000000" pitchFamily="2" charset="2"/>
              <a:buChar char="Ø"/>
            </a:pPr>
            <a:r>
              <a:rPr lang="tr-TR" sz="1600" b="1" dirty="0">
                <a:latin typeface="Times New Roman" panose="02020603050405020304" pitchFamily="18" charset="0"/>
                <a:cs typeface="Times New Roman" panose="02020603050405020304" pitchFamily="18" charset="0"/>
              </a:rPr>
              <a:t>Gene</a:t>
            </a:r>
            <a:r>
              <a:rPr lang="tr-TR" sz="1600" dirty="0">
                <a:latin typeface="Times New Roman" panose="02020603050405020304" pitchFamily="18" charset="0"/>
                <a:cs typeface="Times New Roman" panose="02020603050405020304" pitchFamily="18" charset="0"/>
              </a:rPr>
              <a:t>l </a:t>
            </a:r>
            <a:r>
              <a:rPr lang="tr-TR" sz="1600" i="1" dirty="0">
                <a:latin typeface="Times New Roman" panose="02020603050405020304" pitchFamily="18" charset="0"/>
                <a:cs typeface="Times New Roman" panose="02020603050405020304" pitchFamily="18" charset="0"/>
              </a:rPr>
              <a:t>(I Sayılı cetvelde yer alan TBMM, Cumhurbaşkanlığı, Başbakanlık, Bakanlıklar, Kuvvet Komutanlıkları, MİT ve Diğer bazı genel müdürlükler vb.)</a:t>
            </a:r>
          </a:p>
          <a:p>
            <a:pPr algn="just">
              <a:buFont typeface="Wingdings" panose="05000000000000000000" pitchFamily="2" charset="2"/>
              <a:buChar char="Ø"/>
            </a:pPr>
            <a:r>
              <a:rPr lang="tr-TR" sz="1600" b="1" dirty="0">
                <a:latin typeface="Times New Roman" panose="02020603050405020304" pitchFamily="18" charset="0"/>
                <a:cs typeface="Times New Roman" panose="02020603050405020304" pitchFamily="18" charset="0"/>
              </a:rPr>
              <a:t>Katma </a:t>
            </a:r>
            <a:r>
              <a:rPr lang="tr-TR" sz="1600" i="1" dirty="0">
                <a:latin typeface="Times New Roman" panose="02020603050405020304" pitchFamily="18" charset="0"/>
                <a:cs typeface="Times New Roman" panose="02020603050405020304" pitchFamily="18" charset="0"/>
              </a:rPr>
              <a:t>(Üniversiteler, Gençlik ve Spor Genel Müdürlüğü, Sosyal Hizmetler ve Çocuk Esirgeme Kurumu, Devlet Su İşleri </a:t>
            </a:r>
            <a:r>
              <a:rPr lang="tr-TR" sz="1600" i="1" dirty="0" err="1">
                <a:latin typeface="Times New Roman" panose="02020603050405020304" pitchFamily="18" charset="0"/>
                <a:cs typeface="Times New Roman" panose="02020603050405020304" pitchFamily="18" charset="0"/>
              </a:rPr>
              <a:t>vb</a:t>
            </a:r>
            <a:r>
              <a:rPr lang="tr-TR" sz="1600" i="1" dirty="0">
                <a:latin typeface="Times New Roman" panose="02020603050405020304" pitchFamily="18" charset="0"/>
                <a:cs typeface="Times New Roman" panose="02020603050405020304" pitchFamily="18" charset="0"/>
              </a:rPr>
              <a:t>)</a:t>
            </a:r>
          </a:p>
          <a:p>
            <a:pPr marL="0" indent="0" algn="just">
              <a:buNone/>
            </a:pPr>
            <a:r>
              <a:rPr lang="tr-TR" sz="1600" u="sng" dirty="0">
                <a:latin typeface="Times New Roman" panose="02020603050405020304" pitchFamily="18" charset="0"/>
                <a:cs typeface="Times New Roman" panose="02020603050405020304" pitchFamily="18" charset="0"/>
              </a:rPr>
              <a:t>(*Katma bütçeli kurumlar kendi gelirleri yanı sıra hazine yardımı veya devlet katkısı olarak gelen paraları da kullanırlar.)</a:t>
            </a:r>
            <a:endParaRPr lang="tr-TR" sz="1600" i="1" u="sn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1600" b="1" dirty="0">
                <a:latin typeface="Times New Roman" panose="02020603050405020304" pitchFamily="18" charset="0"/>
                <a:cs typeface="Times New Roman" panose="02020603050405020304" pitchFamily="18" charset="0"/>
              </a:rPr>
              <a:t>Özel bütçeli</a:t>
            </a:r>
            <a:r>
              <a:rPr lang="tr-TR" sz="1600" dirty="0">
                <a:latin typeface="Times New Roman" panose="02020603050405020304" pitchFamily="18" charset="0"/>
                <a:cs typeface="Times New Roman" panose="02020603050405020304" pitchFamily="18" charset="0"/>
              </a:rPr>
              <a:t> daire ve müesseselerle, </a:t>
            </a:r>
          </a:p>
          <a:p>
            <a:pPr algn="just">
              <a:buFont typeface="Wingdings" panose="05000000000000000000" pitchFamily="2" charset="2"/>
              <a:buChar char="Ø"/>
            </a:pPr>
            <a:r>
              <a:rPr lang="tr-TR" sz="1600" b="1" dirty="0">
                <a:latin typeface="Times New Roman" panose="02020603050405020304" pitchFamily="18" charset="0"/>
                <a:cs typeface="Times New Roman" panose="02020603050405020304" pitchFamily="18" charset="0"/>
              </a:rPr>
              <a:t>Belediyeler</a:t>
            </a:r>
            <a:r>
              <a:rPr lang="tr-TR" sz="1600" dirty="0">
                <a:latin typeface="Times New Roman" panose="02020603050405020304" pitchFamily="18" charset="0"/>
                <a:cs typeface="Times New Roman" panose="02020603050405020304" pitchFamily="18" charset="0"/>
              </a:rPr>
              <a:t>in ve </a:t>
            </a:r>
          </a:p>
          <a:p>
            <a:pPr algn="just">
              <a:buFont typeface="Wingdings" panose="05000000000000000000" pitchFamily="2" charset="2"/>
              <a:buChar char="Ø"/>
            </a:pPr>
            <a:r>
              <a:rPr lang="tr-TR" sz="1600" b="1" dirty="0">
                <a:latin typeface="Times New Roman" panose="02020603050405020304" pitchFamily="18" charset="0"/>
                <a:cs typeface="Times New Roman" panose="02020603050405020304" pitchFamily="18" charset="0"/>
              </a:rPr>
              <a:t>3659 sayılı Kanuna </a:t>
            </a:r>
            <a:r>
              <a:rPr lang="tr-TR" sz="1600" i="1" dirty="0">
                <a:latin typeface="Times New Roman" panose="02020603050405020304" pitchFamily="18" charset="0"/>
                <a:cs typeface="Times New Roman" panose="02020603050405020304" pitchFamily="18" charset="0"/>
              </a:rPr>
              <a:t>(1939 Tarihli Bankalar ve Devlet Müesseseleri Memurları Aylıklarının </a:t>
            </a:r>
            <a:r>
              <a:rPr lang="tr-TR" sz="1600" i="1" dirty="0" err="1">
                <a:latin typeface="Times New Roman" panose="02020603050405020304" pitchFamily="18" charset="0"/>
                <a:cs typeface="Times New Roman" panose="02020603050405020304" pitchFamily="18" charset="0"/>
              </a:rPr>
              <a:t>Tevhid</a:t>
            </a:r>
            <a:r>
              <a:rPr lang="tr-TR" sz="1600" i="1" dirty="0">
                <a:latin typeface="Times New Roman" panose="02020603050405020304" pitchFamily="18" charset="0"/>
                <a:cs typeface="Times New Roman" panose="02020603050405020304" pitchFamily="18" charset="0"/>
              </a:rPr>
              <a:t> ve Teadülü Hakkında Kanun) </a:t>
            </a:r>
            <a:r>
              <a:rPr lang="tr-TR" sz="1600" b="1" dirty="0">
                <a:latin typeface="Times New Roman" panose="02020603050405020304" pitchFamily="18" charset="0"/>
                <a:cs typeface="Times New Roman" panose="02020603050405020304" pitchFamily="18" charset="0"/>
              </a:rPr>
              <a:t>tabi</a:t>
            </a:r>
            <a:r>
              <a:rPr lang="tr-TR" sz="1600" dirty="0">
                <a:latin typeface="Times New Roman" panose="02020603050405020304" pitchFamily="18" charset="0"/>
                <a:cs typeface="Times New Roman" panose="02020603050405020304" pitchFamily="18" charset="0"/>
              </a:rPr>
              <a:t> müesseselerin </a:t>
            </a:r>
          </a:p>
          <a:p>
            <a:pPr algn="just">
              <a:buFont typeface="Wingdings" panose="05000000000000000000" pitchFamily="2" charset="2"/>
              <a:buChar char="Ø"/>
            </a:pPr>
            <a:r>
              <a:rPr lang="tr-TR" sz="1600" u="sng" dirty="0">
                <a:latin typeface="Times New Roman" panose="02020603050405020304" pitchFamily="18" charset="0"/>
                <a:cs typeface="Times New Roman" panose="02020603050405020304" pitchFamily="18" charset="0"/>
              </a:rPr>
              <a:t>Ücret ödemelerinde kullandıkları vesikalar </a:t>
            </a:r>
            <a:r>
              <a:rPr lang="tr-TR" sz="1600" b="1" dirty="0">
                <a:latin typeface="Times New Roman" panose="02020603050405020304" pitchFamily="18" charset="0"/>
                <a:cs typeface="Times New Roman" panose="02020603050405020304" pitchFamily="18" charset="0"/>
              </a:rPr>
              <a:t>ücret bordrosu yerine geçer</a:t>
            </a:r>
            <a:r>
              <a:rPr lang="tr-TR" sz="1600" dirty="0">
                <a:latin typeface="Times New Roman" panose="02020603050405020304" pitchFamily="18" charset="0"/>
                <a:cs typeface="Times New Roman" panose="02020603050405020304" pitchFamily="18" charset="0"/>
              </a:rPr>
              <a:t>. </a:t>
            </a:r>
          </a:p>
          <a:p>
            <a:pPr marL="0" indent="0" algn="just">
              <a:buNone/>
            </a:pPr>
            <a:r>
              <a:rPr lang="tr-TR" sz="1000" b="1" dirty="0">
                <a:latin typeface="Times New Roman" panose="02020603050405020304" pitchFamily="18" charset="0"/>
                <a:cs typeface="Times New Roman" panose="02020603050405020304" pitchFamily="18" charset="0"/>
              </a:rPr>
              <a:t>NOT: </a:t>
            </a:r>
            <a:r>
              <a:rPr lang="tr-TR" sz="1000" dirty="0">
                <a:latin typeface="Times New Roman" panose="02020603050405020304" pitchFamily="18" charset="0"/>
                <a:cs typeface="Times New Roman" panose="02020603050405020304" pitchFamily="18" charset="0"/>
              </a:rPr>
              <a:t>İdarelerin Bütçelerini görmek için 5018 sayılı Kamu Mali Yönetimi ve Kontrol kanununun Ek I,II,III ve IV sayılı cetvellerine bakabilirsiniz.</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804261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p>
        </p:txBody>
      </p:sp>
      <p:sp>
        <p:nvSpPr>
          <p:cNvPr id="3" name="İçerik Yer Tutucusu 2"/>
          <p:cNvSpPr>
            <a:spLocks noGrp="1"/>
          </p:cNvSpPr>
          <p:nvPr>
            <p:ph idx="1"/>
          </p:nvPr>
        </p:nvSpPr>
        <p:spPr>
          <a:xfrm>
            <a:off x="1674564" y="1322024"/>
            <a:ext cx="9680607" cy="4170802"/>
          </a:xfrm>
        </p:spPr>
        <p:txBody>
          <a:bodyPr/>
          <a:lstStyle/>
          <a:p>
            <a:pPr marL="0" indent="0">
              <a:buNone/>
            </a:pPr>
            <a:r>
              <a:rPr lang="tr-TR" sz="2000" dirty="0">
                <a:latin typeface="Times New Roman" panose="02020603050405020304" pitchFamily="18" charset="0"/>
                <a:cs typeface="Times New Roman" panose="02020603050405020304" pitchFamily="18" charset="0"/>
              </a:rPr>
              <a:t>1. Taşıma İrsaliyesi</a:t>
            </a:r>
          </a:p>
          <a:p>
            <a:pPr marL="0" indent="0">
              <a:buNone/>
            </a:pPr>
            <a:r>
              <a:rPr lang="tr-TR" sz="2000" dirty="0">
                <a:latin typeface="Times New Roman" panose="02020603050405020304" pitchFamily="18" charset="0"/>
                <a:cs typeface="Times New Roman" panose="02020603050405020304" pitchFamily="18" charset="0"/>
              </a:rPr>
              <a:t>2. Ambar Tesellüm Fişi</a:t>
            </a:r>
          </a:p>
          <a:p>
            <a:pPr marL="0" indent="0">
              <a:buNone/>
            </a:pPr>
            <a:r>
              <a:rPr lang="tr-TR" sz="2000" dirty="0">
                <a:latin typeface="Times New Roman" panose="02020603050405020304" pitchFamily="18" charset="0"/>
                <a:cs typeface="Times New Roman" panose="02020603050405020304" pitchFamily="18" charset="0"/>
              </a:rPr>
              <a:t>3. Yolcu Listeleri</a:t>
            </a:r>
          </a:p>
          <a:p>
            <a:pPr marL="0" indent="0">
              <a:buNone/>
            </a:pPr>
            <a:r>
              <a:rPr lang="tr-TR" sz="2000" dirty="0">
                <a:latin typeface="Times New Roman" panose="02020603050405020304" pitchFamily="18" charset="0"/>
                <a:cs typeface="Times New Roman" panose="02020603050405020304" pitchFamily="18" charset="0"/>
              </a:rPr>
              <a:t>4. Elektronik Yolcu Listesi</a:t>
            </a:r>
          </a:p>
          <a:p>
            <a:pPr marL="0" indent="0">
              <a:buNone/>
            </a:pPr>
            <a:r>
              <a:rPr lang="tr-TR" sz="2000" dirty="0">
                <a:latin typeface="Times New Roman" panose="02020603050405020304" pitchFamily="18" charset="0"/>
                <a:cs typeface="Times New Roman" panose="02020603050405020304" pitchFamily="18" charset="0"/>
              </a:rPr>
              <a:t>5. Günlük Müşteri Listesi</a:t>
            </a:r>
          </a:p>
          <a:p>
            <a:pPr marL="0" indent="0">
              <a:buNone/>
            </a:pPr>
            <a:r>
              <a:rPr lang="tr-TR" sz="2000" dirty="0">
                <a:latin typeface="Times New Roman" panose="02020603050405020304" pitchFamily="18" charset="0"/>
                <a:cs typeface="Times New Roman" panose="02020603050405020304" pitchFamily="18" charset="0"/>
              </a:rPr>
              <a:t>6. Adisyon</a:t>
            </a:r>
          </a:p>
          <a:p>
            <a:pPr marL="0" indent="0">
              <a:buNone/>
            </a:pPr>
            <a:r>
              <a:rPr lang="tr-TR" sz="2000" dirty="0">
                <a:latin typeface="Times New Roman" panose="02020603050405020304" pitchFamily="18" charset="0"/>
                <a:cs typeface="Times New Roman" panose="02020603050405020304" pitchFamily="18" charset="0"/>
              </a:rPr>
              <a:t>7. Standart Yapı Ruhsatı</a:t>
            </a:r>
          </a:p>
          <a:p>
            <a:pPr marL="0" indent="0">
              <a:buNone/>
            </a:pPr>
            <a:r>
              <a:rPr lang="tr-TR" sz="2000" dirty="0">
                <a:latin typeface="Times New Roman" panose="02020603050405020304" pitchFamily="18" charset="0"/>
                <a:cs typeface="Times New Roman" panose="02020603050405020304" pitchFamily="18" charset="0"/>
              </a:rPr>
              <a:t>8. Diğer Evrak ve Vesikalar (mektup, telgraf, hesap özetleri vb.)</a:t>
            </a:r>
          </a:p>
          <a:p>
            <a:pPr marL="0" indent="0">
              <a:buNone/>
            </a:pPr>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376804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586429" y="1764804"/>
            <a:ext cx="9768741" cy="3604124"/>
          </a:xfrm>
        </p:spPr>
        <p:txBody>
          <a:bodyPr>
            <a:normAutofit/>
          </a:bodyPr>
          <a:lstStyle/>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endParaRPr lang="tr-TR" sz="1800" dirty="0"/>
          </a:p>
          <a:p>
            <a:pPr marL="0" indent="0" algn="just">
              <a:lnSpc>
                <a:spcPct val="10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3751539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7</TotalTime>
  <Words>843</Words>
  <Application>Microsoft Office PowerPoint</Application>
  <PresentationFormat>Geniş ekran</PresentationFormat>
  <Paragraphs>81</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8</vt:i4>
      </vt:variant>
    </vt:vector>
  </HeadingPairs>
  <TitlesOfParts>
    <vt:vector size="16" baseType="lpstr">
      <vt:lpstr>ＭＳ Ｐゴシック</vt:lpstr>
      <vt:lpstr>Arial</vt:lpstr>
      <vt:lpstr>Calibri</vt:lpstr>
      <vt:lpstr>Calibri Light</vt:lpstr>
      <vt:lpstr>Times New Roman</vt:lpstr>
      <vt:lpstr>Wingdings</vt:lpstr>
      <vt:lpstr>Office Teması</vt:lpstr>
      <vt:lpstr>h.t.</vt:lpstr>
      <vt:lpstr>c.4- Diğer Belgeler</vt:lpstr>
      <vt:lpstr>c.4- Diğer Belgeler</vt:lpstr>
      <vt:lpstr>d- Serbest Meslek Makbuzları (VUK Md.236-237)</vt:lpstr>
      <vt:lpstr>Serbest Meslek Makbuzu Hesaplama</vt:lpstr>
      <vt:lpstr>e- Ücret Bordrosu (VUK Md. 238)</vt:lpstr>
      <vt:lpstr>e-1. Bordro yerine geçen vesikalar (VUK Md. 239)</vt:lpstr>
      <vt:lpstr>f. Diğer evraklar ve vesikalar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c.4- Diğer Belgeler</dc:title>
  <dc:creator>Taşınmaz</dc:creator>
  <cp:lastModifiedBy>Windows Kullanıcısı</cp:lastModifiedBy>
  <cp:revision>4</cp:revision>
  <dcterms:created xsi:type="dcterms:W3CDTF">2020-02-26T08:52:30Z</dcterms:created>
  <dcterms:modified xsi:type="dcterms:W3CDTF">2020-02-29T13:17:17Z</dcterms:modified>
</cp:coreProperties>
</file>