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89" r:id="rId3"/>
    <p:sldId id="276" r:id="rId4"/>
    <p:sldId id="281" r:id="rId5"/>
    <p:sldId id="268" r:id="rId6"/>
    <p:sldId id="282" r:id="rId7"/>
    <p:sldId id="270" r:id="rId8"/>
    <p:sldId id="27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11ECD3E-44F5-4147-AD5E-9E1CE9E7958E}"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123664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1ECD3E-44F5-4147-AD5E-9E1CE9E7958E}"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1288668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1ECD3E-44F5-4147-AD5E-9E1CE9E7958E}"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1523783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1ECD3E-44F5-4147-AD5E-9E1CE9E7958E}"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367092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11ECD3E-44F5-4147-AD5E-9E1CE9E7958E}" type="datetimeFigureOut">
              <a:rPr lang="tr-TR" smtClean="0"/>
              <a:t>22.02.2019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89360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11ECD3E-44F5-4147-AD5E-9E1CE9E7958E}" type="datetimeFigureOut">
              <a:rPr lang="tr-TR" smtClean="0"/>
              <a:t>22.02.2019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998150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11ECD3E-44F5-4147-AD5E-9E1CE9E7958E}" type="datetimeFigureOut">
              <a:rPr lang="tr-TR" smtClean="0"/>
              <a:t>22.02.2019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3984865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11ECD3E-44F5-4147-AD5E-9E1CE9E7958E}" type="datetimeFigureOut">
              <a:rPr lang="tr-TR" smtClean="0"/>
              <a:t>22.02.2019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3738131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11ECD3E-44F5-4147-AD5E-9E1CE9E7958E}" type="datetimeFigureOut">
              <a:rPr lang="tr-TR" smtClean="0"/>
              <a:t>22.02.2019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1062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11ECD3E-44F5-4147-AD5E-9E1CE9E7958E}" type="datetimeFigureOut">
              <a:rPr lang="tr-TR" smtClean="0"/>
              <a:t>22.02.2019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100829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11ECD3E-44F5-4147-AD5E-9E1CE9E7958E}" type="datetimeFigureOut">
              <a:rPr lang="tr-TR" smtClean="0"/>
              <a:t>22.02.2019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860F84-3E44-4E38-9F62-165975142A0A}" type="slidenum">
              <a:rPr lang="tr-TR" smtClean="0"/>
              <a:t>‹#›</a:t>
            </a:fld>
            <a:endParaRPr lang="tr-TR"/>
          </a:p>
        </p:txBody>
      </p:sp>
    </p:spTree>
    <p:extLst>
      <p:ext uri="{BB962C8B-B14F-4D97-AF65-F5344CB8AC3E}">
        <p14:creationId xmlns:p14="http://schemas.microsoft.com/office/powerpoint/2010/main" val="1914756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1ECD3E-44F5-4147-AD5E-9E1CE9E7958E}" type="datetimeFigureOut">
              <a:rPr lang="tr-TR" smtClean="0"/>
              <a:t>22.02.2019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860F84-3E44-4E38-9F62-165975142A0A}" type="slidenum">
              <a:rPr lang="tr-TR" smtClean="0"/>
              <a:t>‹#›</a:t>
            </a:fld>
            <a:endParaRPr lang="tr-TR"/>
          </a:p>
        </p:txBody>
      </p:sp>
    </p:spTree>
    <p:extLst>
      <p:ext uri="{BB962C8B-B14F-4D97-AF65-F5344CB8AC3E}">
        <p14:creationId xmlns:p14="http://schemas.microsoft.com/office/powerpoint/2010/main" val="306645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08894" y="1962250"/>
            <a:ext cx="6183103" cy="707886"/>
          </a:xfrm>
          <a:prstGeom prst="rect">
            <a:avLst/>
          </a:prstGeom>
        </p:spPr>
        <p:txBody>
          <a:bodyPr wrap="none">
            <a:spAutoFit/>
          </a:bodyPr>
          <a:lstStyle/>
          <a:p>
            <a:pPr lvl="0" algn="ctr"/>
            <a:r>
              <a:rPr lang="tr-TR" sz="4000" b="1" dirty="0">
                <a:solidFill>
                  <a:srgbClr val="FF0000"/>
                </a:solidFill>
                <a:latin typeface="Arial Rounded MT Bold" panose="020F0704030504030204" pitchFamily="34" charset="0"/>
              </a:rPr>
              <a:t>CHEMICAL </a:t>
            </a:r>
            <a:r>
              <a:rPr lang="tr-TR" sz="4000" b="1" dirty="0" smtClean="0">
                <a:solidFill>
                  <a:srgbClr val="FF0000"/>
                </a:solidFill>
                <a:latin typeface="Arial Rounded MT Bold" panose="020F0704030504030204" pitchFamily="34" charset="0"/>
              </a:rPr>
              <a:t>BONDING III</a:t>
            </a:r>
            <a:endParaRPr lang="tr-TR" sz="4000" b="1" dirty="0">
              <a:solidFill>
                <a:srgbClr val="FF0000"/>
              </a:solidFill>
              <a:latin typeface="Arial Rounded MT Bold" panose="020F0704030504030204" pitchFamily="34" charset="0"/>
            </a:endParaRPr>
          </a:p>
        </p:txBody>
      </p:sp>
    </p:spTree>
    <p:extLst>
      <p:ext uri="{BB962C8B-B14F-4D97-AF65-F5344CB8AC3E}">
        <p14:creationId xmlns:p14="http://schemas.microsoft.com/office/powerpoint/2010/main" val="426682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1"/>
          <p:cNvSpPr/>
          <p:nvPr/>
        </p:nvSpPr>
        <p:spPr>
          <a:xfrm>
            <a:off x="1172095" y="1166843"/>
            <a:ext cx="9077498" cy="3416320"/>
          </a:xfrm>
          <a:prstGeom prst="rect">
            <a:avLst/>
          </a:prstGeom>
        </p:spPr>
        <p:txBody>
          <a:bodyPr wrap="square">
            <a:spAutoFit/>
          </a:bodyPr>
          <a:lstStyle/>
          <a:p>
            <a:pPr lvl="0" fontAlgn="base">
              <a:lnSpc>
                <a:spcPct val="150000"/>
              </a:lnSpc>
            </a:pPr>
            <a:r>
              <a:rPr lang="en-US" sz="2400" dirty="0">
                <a:solidFill>
                  <a:prstClr val="black"/>
                </a:solidFill>
                <a:latin typeface="Arial Rounded MT Bold" panose="020F0704030504030204" pitchFamily="34" charset="0"/>
              </a:rPr>
              <a:t>Chemical </a:t>
            </a:r>
            <a:r>
              <a:rPr lang="tr-TR" sz="2400" dirty="0">
                <a:solidFill>
                  <a:prstClr val="black"/>
                </a:solidFill>
                <a:latin typeface="Arial Rounded MT Bold" panose="020F0704030504030204" pitchFamily="34" charset="0"/>
              </a:rPr>
              <a:t>bonding </a:t>
            </a:r>
            <a:r>
              <a:rPr lang="en-US" sz="2400" dirty="0">
                <a:solidFill>
                  <a:prstClr val="black"/>
                </a:solidFill>
                <a:latin typeface="Arial Rounded MT Bold" panose="020F0704030504030204" pitchFamily="34" charset="0"/>
              </a:rPr>
              <a:t>and interactions between </a:t>
            </a:r>
            <a:r>
              <a:rPr lang="tr-TR" sz="2400" dirty="0">
                <a:solidFill>
                  <a:prstClr val="black"/>
                </a:solidFill>
                <a:latin typeface="Arial Rounded MT Bold" panose="020F0704030504030204" pitchFamily="34" charset="0"/>
              </a:rPr>
              <a:t>atoms</a:t>
            </a:r>
            <a:r>
              <a:rPr lang="en-US" sz="2400" dirty="0">
                <a:solidFill>
                  <a:prstClr val="black"/>
                </a:solidFill>
                <a:latin typeface="Arial Rounded MT Bold" panose="020F0704030504030204" pitchFamily="34" charset="0"/>
              </a:rPr>
              <a:t> can be classified into a number of different </a:t>
            </a:r>
            <a:r>
              <a:rPr lang="en-US" sz="2400" dirty="0" smtClean="0">
                <a:solidFill>
                  <a:prstClr val="black"/>
                </a:solidFill>
                <a:latin typeface="Arial Rounded MT Bold" panose="020F0704030504030204" pitchFamily="34" charset="0"/>
              </a:rPr>
              <a:t>types</a:t>
            </a:r>
            <a:r>
              <a:rPr lang="tr-TR" sz="2400" dirty="0" smtClean="0">
                <a:solidFill>
                  <a:prstClr val="black"/>
                </a:solidFill>
                <a:latin typeface="Arial Rounded MT Bold" panose="020F0704030504030204" pitchFamily="34" charset="0"/>
              </a:rPr>
              <a:t>.</a:t>
            </a:r>
          </a:p>
          <a:p>
            <a:pPr lvl="0" fontAlgn="base">
              <a:lnSpc>
                <a:spcPct val="150000"/>
              </a:lnSpc>
            </a:pPr>
            <a:endParaRPr lang="tr-TR" sz="2400" dirty="0" smtClean="0">
              <a:solidFill>
                <a:prstClr val="black"/>
              </a:solidFill>
              <a:latin typeface="Arial Rounded MT Bold" panose="020F0704030504030204" pitchFamily="34" charset="0"/>
            </a:endParaRPr>
          </a:p>
          <a:p>
            <a:pPr lvl="0" fontAlgn="base">
              <a:lnSpc>
                <a:spcPct val="150000"/>
              </a:lnSpc>
            </a:pPr>
            <a:r>
              <a:rPr lang="tr-TR" sz="2400" b="1" dirty="0" smtClean="0">
                <a:solidFill>
                  <a:srgbClr val="FF0000"/>
                </a:solidFill>
                <a:latin typeface="Arial Rounded MT Bold" panose="020F0704030504030204" pitchFamily="34" charset="0"/>
              </a:rPr>
              <a:t>C</a:t>
            </a:r>
            <a:r>
              <a:rPr lang="en-US" sz="2400" b="1" dirty="0" err="1" smtClean="0">
                <a:solidFill>
                  <a:srgbClr val="FF0000"/>
                </a:solidFill>
                <a:latin typeface="Arial Rounded MT Bold" panose="020F0704030504030204" pitchFamily="34" charset="0"/>
              </a:rPr>
              <a:t>hemical</a:t>
            </a:r>
            <a:r>
              <a:rPr lang="en-US" sz="2400" b="1" dirty="0" smtClean="0">
                <a:solidFill>
                  <a:srgbClr val="FF0000"/>
                </a:solidFill>
                <a:latin typeface="Arial Rounded MT Bold" panose="020F0704030504030204" pitchFamily="34" charset="0"/>
              </a:rPr>
              <a:t> </a:t>
            </a:r>
            <a:r>
              <a:rPr lang="en-US" sz="2400" b="1" dirty="0">
                <a:solidFill>
                  <a:srgbClr val="FF0000"/>
                </a:solidFill>
                <a:latin typeface="Arial Rounded MT Bold" panose="020F0704030504030204" pitchFamily="34" charset="0"/>
              </a:rPr>
              <a:t>bonds</a:t>
            </a:r>
            <a:endParaRPr lang="tr-TR" sz="2400" b="1" dirty="0">
              <a:solidFill>
                <a:srgbClr val="FF0000"/>
              </a:solidFill>
              <a:latin typeface="Arial Rounded MT Bold" panose="020F0704030504030204" pitchFamily="34" charset="0"/>
            </a:endParaRPr>
          </a:p>
          <a:p>
            <a:pPr marL="457200" lvl="0" indent="-457200" fontAlgn="base">
              <a:lnSpc>
                <a:spcPct val="150000"/>
              </a:lnSpc>
              <a:buFont typeface="+mj-lt"/>
              <a:buAutoNum type="arabicPeriod"/>
            </a:pPr>
            <a:r>
              <a:rPr lang="tr-TR" sz="2400" b="1" dirty="0" smtClean="0">
                <a:latin typeface="Arial Rounded MT Bold" panose="020F0704030504030204" pitchFamily="34" charset="0"/>
              </a:rPr>
              <a:t>Covalent bonding</a:t>
            </a:r>
          </a:p>
          <a:p>
            <a:pPr marL="457200" lvl="0" indent="-457200" fontAlgn="base">
              <a:lnSpc>
                <a:spcPct val="150000"/>
              </a:lnSpc>
              <a:buFont typeface="+mj-lt"/>
              <a:buAutoNum type="arabicPeriod"/>
            </a:pPr>
            <a:r>
              <a:rPr lang="tr-TR" sz="2400" b="1" dirty="0" smtClean="0">
                <a:latin typeface="Arial Rounded MT Bold" panose="020F0704030504030204" pitchFamily="34" charset="0"/>
              </a:rPr>
              <a:t>Ionic bonding</a:t>
            </a:r>
            <a:endParaRPr lang="en-US" sz="2400" b="1" dirty="0">
              <a:latin typeface="Arial Rounded MT Bold" panose="020F0704030504030204" pitchFamily="34" charset="0"/>
            </a:endParaRPr>
          </a:p>
        </p:txBody>
      </p:sp>
    </p:spTree>
    <p:extLst>
      <p:ext uri="{BB962C8B-B14F-4D97-AF65-F5344CB8AC3E}">
        <p14:creationId xmlns:p14="http://schemas.microsoft.com/office/powerpoint/2010/main" val="109682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1"/>
          <p:cNvSpPr/>
          <p:nvPr/>
        </p:nvSpPr>
        <p:spPr>
          <a:xfrm>
            <a:off x="1173343" y="690774"/>
            <a:ext cx="8495607" cy="5124480"/>
          </a:xfrm>
          <a:prstGeom prst="rect">
            <a:avLst/>
          </a:prstGeom>
        </p:spPr>
        <p:txBody>
          <a:bodyPr wrap="square">
            <a:spAutoFit/>
          </a:bodyPr>
          <a:lstStyle/>
          <a:p>
            <a:pPr lvl="0" fontAlgn="base"/>
            <a:r>
              <a:rPr lang="en-US" sz="2400" b="1" dirty="0">
                <a:solidFill>
                  <a:srgbClr val="FF0000"/>
                </a:solidFill>
                <a:latin typeface="Arial Rounded MT Bold" panose="020F0704030504030204" pitchFamily="34" charset="0"/>
              </a:rPr>
              <a:t>Multiple covalent bonds</a:t>
            </a:r>
          </a:p>
          <a:p>
            <a:pPr lvl="0" fontAlgn="base"/>
            <a:endParaRPr lang="en-US" sz="2400" b="1" dirty="0">
              <a:solidFill>
                <a:srgbClr val="FF0000"/>
              </a:solidFill>
              <a:latin typeface="Arial Rounded MT Bold" panose="020F0704030504030204" pitchFamily="34" charset="0"/>
            </a:endParaRPr>
          </a:p>
          <a:p>
            <a:pPr lvl="0" algn="just" fontAlgn="base">
              <a:lnSpc>
                <a:spcPct val="150000"/>
              </a:lnSpc>
            </a:pPr>
            <a:r>
              <a:rPr lang="tr-TR" sz="2400" dirty="0" smtClean="0">
                <a:solidFill>
                  <a:prstClr val="black"/>
                </a:solidFill>
                <a:latin typeface="Arial Rounded MT Bold" panose="020F0704030504030204" pitchFamily="34" charset="0"/>
              </a:rPr>
              <a:t>In some cases, </a:t>
            </a:r>
            <a:r>
              <a:rPr lang="en-US" sz="2400" dirty="0" smtClean="0">
                <a:solidFill>
                  <a:prstClr val="black"/>
                </a:solidFill>
                <a:latin typeface="Arial Rounded MT Bold" panose="020F0704030504030204" pitchFamily="34" charset="0"/>
              </a:rPr>
              <a:t>more </a:t>
            </a:r>
            <a:r>
              <a:rPr lang="en-US" sz="2400" dirty="0">
                <a:solidFill>
                  <a:prstClr val="black"/>
                </a:solidFill>
                <a:latin typeface="Arial Rounded MT Bold" panose="020F0704030504030204" pitchFamily="34" charset="0"/>
              </a:rPr>
              <a:t>than one pair of valence electrons </a:t>
            </a:r>
            <a:r>
              <a:rPr lang="tr-TR" sz="2400" dirty="0" smtClean="0">
                <a:solidFill>
                  <a:prstClr val="black"/>
                </a:solidFill>
                <a:latin typeface="Arial Rounded MT Bold" panose="020F0704030504030204" pitchFamily="34" charset="0"/>
              </a:rPr>
              <a:t>can be </a:t>
            </a:r>
            <a:r>
              <a:rPr lang="en-US" sz="2400" dirty="0" smtClean="0">
                <a:solidFill>
                  <a:prstClr val="black"/>
                </a:solidFill>
                <a:latin typeface="Arial Rounded MT Bold" panose="020F0704030504030204" pitchFamily="34" charset="0"/>
              </a:rPr>
              <a:t>shared </a:t>
            </a:r>
            <a:r>
              <a:rPr lang="en-US" sz="2400" dirty="0">
                <a:solidFill>
                  <a:prstClr val="black"/>
                </a:solidFill>
                <a:latin typeface="Arial Rounded MT Bold" panose="020F0704030504030204" pitchFamily="34" charset="0"/>
              </a:rPr>
              <a:t>between </a:t>
            </a:r>
            <a:r>
              <a:rPr lang="en-US" sz="2400" dirty="0" smtClean="0">
                <a:solidFill>
                  <a:prstClr val="black"/>
                </a:solidFill>
                <a:latin typeface="Arial Rounded MT Bold" panose="020F0704030504030204" pitchFamily="34" charset="0"/>
              </a:rPr>
              <a:t>atoms</a:t>
            </a:r>
            <a:r>
              <a:rPr lang="tr-TR" sz="2400" dirty="0" smtClean="0">
                <a:solidFill>
                  <a:prstClr val="black"/>
                </a:solidFill>
                <a:latin typeface="Arial Rounded MT Bold" panose="020F0704030504030204" pitchFamily="34" charset="0"/>
              </a:rPr>
              <a:t>. This kind of bonding  is called multiple covalent bond.</a:t>
            </a:r>
          </a:p>
          <a:p>
            <a:pPr lvl="0" algn="just" fontAlgn="base">
              <a:lnSpc>
                <a:spcPct val="150000"/>
              </a:lnSpc>
            </a:pPr>
            <a:r>
              <a:rPr lang="tr-TR" sz="2400" dirty="0" smtClean="0">
                <a:solidFill>
                  <a:prstClr val="black"/>
                </a:solidFill>
                <a:latin typeface="Arial Rounded MT Bold" panose="020F0704030504030204" pitchFamily="34" charset="0"/>
              </a:rPr>
              <a:t>For example,</a:t>
            </a:r>
            <a:r>
              <a:rPr lang="en-US" sz="2400" dirty="0" smtClean="0">
                <a:solidFill>
                  <a:prstClr val="black"/>
                </a:solidFill>
                <a:latin typeface="Arial Rounded MT Bold" panose="020F0704030504030204" pitchFamily="34" charset="0"/>
              </a:rPr>
              <a:t> </a:t>
            </a:r>
            <a:r>
              <a:rPr lang="tr-TR" sz="2400" dirty="0" smtClean="0">
                <a:solidFill>
                  <a:prstClr val="black"/>
                </a:solidFill>
                <a:latin typeface="Arial Rounded MT Bold" panose="020F0704030504030204" pitchFamily="34" charset="0"/>
              </a:rPr>
              <a:t>in order to form </a:t>
            </a:r>
            <a:r>
              <a:rPr lang="en-US" sz="2400" dirty="0" smtClean="0">
                <a:solidFill>
                  <a:prstClr val="black"/>
                </a:solidFill>
                <a:latin typeface="Arial Rounded MT Bold" panose="020F0704030504030204" pitchFamily="34" charset="0"/>
              </a:rPr>
              <a:t>oxygen gas</a:t>
            </a:r>
            <a:r>
              <a:rPr lang="tr-TR" sz="2400" dirty="0" smtClean="0">
                <a:solidFill>
                  <a:prstClr val="black"/>
                </a:solidFill>
                <a:latin typeface="Arial Rounded MT Bold" panose="020F0704030504030204" pitchFamily="34" charset="0"/>
              </a:rPr>
              <a:t>, </a:t>
            </a:r>
            <a:r>
              <a:rPr lang="en-US" sz="2400" dirty="0" smtClean="0">
                <a:solidFill>
                  <a:prstClr val="black"/>
                </a:solidFill>
                <a:latin typeface="Arial Rounded MT Bold" panose="020F0704030504030204" pitchFamily="34" charset="0"/>
              </a:rPr>
              <a:t>two </a:t>
            </a:r>
            <a:r>
              <a:rPr lang="en-US" sz="2400" dirty="0">
                <a:solidFill>
                  <a:prstClr val="black"/>
                </a:solidFill>
                <a:latin typeface="Arial Rounded MT Bold" panose="020F0704030504030204" pitchFamily="34" charset="0"/>
              </a:rPr>
              <a:t>atoms share a double bond resulting in the structure O=O. </a:t>
            </a:r>
            <a:endParaRPr lang="tr-TR" sz="2400" dirty="0" smtClean="0">
              <a:solidFill>
                <a:prstClr val="black"/>
              </a:solidFill>
              <a:latin typeface="Arial Rounded MT Bold" panose="020F0704030504030204" pitchFamily="34" charset="0"/>
            </a:endParaRPr>
          </a:p>
          <a:p>
            <a:pPr lvl="0" algn="just" fontAlgn="base">
              <a:lnSpc>
                <a:spcPct val="150000"/>
              </a:lnSpc>
            </a:pPr>
            <a:r>
              <a:rPr lang="en-US" sz="2400" dirty="0" smtClean="0">
                <a:solidFill>
                  <a:prstClr val="black"/>
                </a:solidFill>
                <a:latin typeface="Arial Rounded MT Bold" panose="020F0704030504030204" pitchFamily="34" charset="0"/>
              </a:rPr>
              <a:t>In </a:t>
            </a:r>
            <a:r>
              <a:rPr lang="en-US" sz="2400" dirty="0">
                <a:solidFill>
                  <a:prstClr val="black"/>
                </a:solidFill>
                <a:latin typeface="Arial Rounded MT Bold" panose="020F0704030504030204" pitchFamily="34" charset="0"/>
              </a:rPr>
              <a:t>nitrogen </a:t>
            </a:r>
            <a:r>
              <a:rPr lang="en-US" sz="2400" dirty="0" smtClean="0">
                <a:solidFill>
                  <a:prstClr val="black"/>
                </a:solidFill>
                <a:latin typeface="Arial Rounded MT Bold" panose="020F0704030504030204" pitchFamily="34" charset="0"/>
              </a:rPr>
              <a:t>gas</a:t>
            </a:r>
            <a:r>
              <a:rPr lang="tr-TR" sz="2400" dirty="0" smtClean="0">
                <a:solidFill>
                  <a:prstClr val="black"/>
                </a:solidFill>
                <a:latin typeface="Arial Rounded MT Bold" panose="020F0704030504030204" pitchFamily="34" charset="0"/>
              </a:rPr>
              <a:t>, </a:t>
            </a:r>
            <a:r>
              <a:rPr lang="en-US" sz="2400" dirty="0" smtClean="0">
                <a:solidFill>
                  <a:prstClr val="black"/>
                </a:solidFill>
                <a:latin typeface="Arial Rounded MT Bold" panose="020F0704030504030204" pitchFamily="34" charset="0"/>
              </a:rPr>
              <a:t>a </a:t>
            </a:r>
            <a:r>
              <a:rPr lang="en-US" sz="2400" dirty="0">
                <a:solidFill>
                  <a:prstClr val="black"/>
                </a:solidFill>
                <a:latin typeface="Arial Rounded MT Bold" panose="020F0704030504030204" pitchFamily="34" charset="0"/>
              </a:rPr>
              <a:t>triple bond </a:t>
            </a:r>
            <a:r>
              <a:rPr lang="tr-TR" sz="2400" dirty="0" smtClean="0">
                <a:solidFill>
                  <a:prstClr val="black"/>
                </a:solidFill>
                <a:latin typeface="Arial Rounded MT Bold" panose="020F0704030504030204" pitchFamily="34" charset="0"/>
              </a:rPr>
              <a:t>is formed</a:t>
            </a:r>
            <a:r>
              <a:rPr lang="en-US" sz="2400" dirty="0" smtClean="0">
                <a:solidFill>
                  <a:prstClr val="black"/>
                </a:solidFill>
                <a:latin typeface="Arial Rounded MT Bold" panose="020F0704030504030204" pitchFamily="34" charset="0"/>
              </a:rPr>
              <a:t> </a:t>
            </a:r>
            <a:r>
              <a:rPr lang="en-US" sz="2400" dirty="0">
                <a:solidFill>
                  <a:prstClr val="black"/>
                </a:solidFill>
                <a:latin typeface="Arial Rounded MT Bold" panose="020F0704030504030204" pitchFamily="34" charset="0"/>
              </a:rPr>
              <a:t>between two nitrogen atoms, N≡</a:t>
            </a:r>
            <a:r>
              <a:rPr lang="en-US" sz="2400" dirty="0" smtClean="0">
                <a:solidFill>
                  <a:prstClr val="black"/>
                </a:solidFill>
                <a:latin typeface="Arial Rounded MT Bold" panose="020F0704030504030204" pitchFamily="34" charset="0"/>
              </a:rPr>
              <a:t>N</a:t>
            </a:r>
            <a:r>
              <a:rPr lang="tr-TR" sz="2400" dirty="0" smtClean="0">
                <a:solidFill>
                  <a:prstClr val="black"/>
                </a:solidFill>
                <a:latin typeface="Arial Rounded MT Bold" panose="020F0704030504030204" pitchFamily="34" charset="0"/>
              </a:rPr>
              <a:t>.</a:t>
            </a:r>
          </a:p>
          <a:p>
            <a:pPr lvl="0" algn="just" fontAlgn="base">
              <a:lnSpc>
                <a:spcPct val="150000"/>
              </a:lnSpc>
            </a:pPr>
            <a:endParaRPr lang="tr-TR" dirty="0"/>
          </a:p>
        </p:txBody>
      </p:sp>
    </p:spTree>
    <p:extLst>
      <p:ext uri="{BB962C8B-B14F-4D97-AF65-F5344CB8AC3E}">
        <p14:creationId xmlns:p14="http://schemas.microsoft.com/office/powerpoint/2010/main" val="1007016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7825" y="783183"/>
            <a:ext cx="9305027" cy="5816977"/>
          </a:xfrm>
          <a:prstGeom prst="rect">
            <a:avLst/>
          </a:prstGeom>
        </p:spPr>
        <p:txBody>
          <a:bodyPr wrap="square">
            <a:spAutoFit/>
          </a:bodyPr>
          <a:lstStyle/>
          <a:p>
            <a:r>
              <a:rPr lang="en-US" sz="2400" dirty="0" smtClean="0">
                <a:solidFill>
                  <a:srgbClr val="FF0000"/>
                </a:solidFill>
                <a:latin typeface="Arial Rounded MT Bold" panose="020F0704030504030204" pitchFamily="34" charset="0"/>
              </a:rPr>
              <a:t>Electronegativity </a:t>
            </a:r>
            <a:endParaRPr lang="tr-TR" sz="2400" dirty="0">
              <a:solidFill>
                <a:srgbClr val="FF0000"/>
              </a:solidFill>
              <a:latin typeface="Arial Rounded MT Bold" panose="020F0704030504030204" pitchFamily="34" charset="0"/>
            </a:endParaRPr>
          </a:p>
          <a:p>
            <a:endParaRPr lang="tr-TR" sz="2400" dirty="0">
              <a:latin typeface="Arial Rounded MT Bold" panose="020F0704030504030204" pitchFamily="34" charset="0"/>
            </a:endParaRPr>
          </a:p>
          <a:p>
            <a:pPr algn="just">
              <a:lnSpc>
                <a:spcPct val="150000"/>
              </a:lnSpc>
            </a:pPr>
            <a:r>
              <a:rPr lang="en-US" sz="2400" dirty="0">
                <a:latin typeface="Arial Rounded MT Bold" panose="020F0704030504030204" pitchFamily="34" charset="0"/>
              </a:rPr>
              <a:t>Electronegativity is a measure of the tendency of an atom to attract a bonding pair of electrons</a:t>
            </a:r>
            <a:r>
              <a:rPr lang="en-US" sz="2400" dirty="0" smtClean="0">
                <a:latin typeface="Arial Rounded MT Bold" panose="020F0704030504030204" pitchFamily="34" charset="0"/>
              </a:rPr>
              <a:t>.</a:t>
            </a:r>
            <a:r>
              <a:rPr lang="tr-TR" sz="2400" dirty="0" smtClean="0">
                <a:latin typeface="Arial Rounded MT Bold" panose="020F0704030504030204" pitchFamily="34" charset="0"/>
              </a:rPr>
              <a:t> </a:t>
            </a:r>
          </a:p>
          <a:p>
            <a:pPr algn="just">
              <a:lnSpc>
                <a:spcPct val="150000"/>
              </a:lnSpc>
            </a:pPr>
            <a:endParaRPr lang="tr-TR" sz="2400" dirty="0" smtClean="0">
              <a:latin typeface="Arial Rounded MT Bold" panose="020F0704030504030204" pitchFamily="34" charset="0"/>
            </a:endParaRPr>
          </a:p>
          <a:p>
            <a:pPr algn="just">
              <a:lnSpc>
                <a:spcPct val="150000"/>
              </a:lnSpc>
            </a:pPr>
            <a:r>
              <a:rPr lang="tr-TR" sz="2400" dirty="0" smtClean="0">
                <a:latin typeface="Arial Rounded MT Bold" panose="020F0704030504030204" pitchFamily="34" charset="0"/>
              </a:rPr>
              <a:t>T</a:t>
            </a:r>
            <a:r>
              <a:rPr lang="en-US" sz="2400" dirty="0" smtClean="0">
                <a:latin typeface="Arial Rounded MT Bold" panose="020F0704030504030204" pitchFamily="34" charset="0"/>
              </a:rPr>
              <a:t>he </a:t>
            </a:r>
            <a:r>
              <a:rPr lang="en-US" sz="2400" dirty="0">
                <a:latin typeface="Arial Rounded MT Bold" panose="020F0704030504030204" pitchFamily="34" charset="0"/>
              </a:rPr>
              <a:t>relative </a:t>
            </a:r>
            <a:r>
              <a:rPr lang="en-US" sz="2400" dirty="0" err="1">
                <a:latin typeface="Arial Rounded MT Bold" panose="020F0704030504030204" pitchFamily="34" charset="0"/>
              </a:rPr>
              <a:t>electronegativities</a:t>
            </a:r>
            <a:r>
              <a:rPr lang="en-US" sz="2400" dirty="0">
                <a:latin typeface="Arial Rounded MT Bold" panose="020F0704030504030204" pitchFamily="34" charset="0"/>
              </a:rPr>
              <a:t> of the two atoms in a bond </a:t>
            </a:r>
            <a:r>
              <a:rPr lang="en-US" sz="2400" dirty="0" smtClean="0">
                <a:latin typeface="Arial Rounded MT Bold" panose="020F0704030504030204" pitchFamily="34" charset="0"/>
              </a:rPr>
              <a:t>will </a:t>
            </a:r>
            <a:r>
              <a:rPr lang="en-US" sz="2400" dirty="0">
                <a:latin typeface="Arial Rounded MT Bold" panose="020F0704030504030204" pitchFamily="34" charset="0"/>
              </a:rPr>
              <a:t>determine whether a covalent bond is polar or nonpolar. Whenever one element is significantly more electronegative than the other, the bond between them will be polar, meaning that one end of it will have a slight positive charge and the other a slight negative charge.</a:t>
            </a:r>
            <a:endParaRPr lang="tr-TR" sz="2400" dirty="0"/>
          </a:p>
        </p:txBody>
      </p:sp>
    </p:spTree>
    <p:extLst>
      <p:ext uri="{BB962C8B-B14F-4D97-AF65-F5344CB8AC3E}">
        <p14:creationId xmlns:p14="http://schemas.microsoft.com/office/powerpoint/2010/main" val="4266074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96540" y="1005053"/>
            <a:ext cx="8769926" cy="4708981"/>
          </a:xfrm>
          <a:prstGeom prst="rect">
            <a:avLst/>
          </a:prstGeom>
        </p:spPr>
        <p:txBody>
          <a:bodyPr wrap="square">
            <a:spAutoFit/>
          </a:bodyPr>
          <a:lstStyle/>
          <a:p>
            <a:pPr lvl="0"/>
            <a:r>
              <a:rPr lang="en-US" sz="2400" b="1" dirty="0">
                <a:solidFill>
                  <a:srgbClr val="FF0000"/>
                </a:solidFill>
                <a:latin typeface="Arial Rounded MT Bold" panose="020F0704030504030204" pitchFamily="34" charset="0"/>
              </a:rPr>
              <a:t>Bond Polarity</a:t>
            </a:r>
            <a:endParaRPr lang="tr-TR" sz="2400" b="1" dirty="0">
              <a:solidFill>
                <a:srgbClr val="FF0000"/>
              </a:solidFill>
              <a:latin typeface="Arial Rounded MT Bold" panose="020F0704030504030204" pitchFamily="34" charset="0"/>
            </a:endParaRPr>
          </a:p>
          <a:p>
            <a:pPr lvl="0"/>
            <a:endParaRPr lang="tr-TR" sz="2400" b="1" dirty="0">
              <a:solidFill>
                <a:prstClr val="black"/>
              </a:solidFill>
            </a:endParaRPr>
          </a:p>
          <a:p>
            <a:pPr lvl="0">
              <a:lnSpc>
                <a:spcPct val="150000"/>
              </a:lnSpc>
            </a:pPr>
            <a:r>
              <a:rPr lang="en-US" sz="2400" dirty="0">
                <a:solidFill>
                  <a:prstClr val="black"/>
                </a:solidFill>
                <a:latin typeface="Arial Rounded MT Bold" panose="020F0704030504030204" pitchFamily="34" charset="0"/>
              </a:rPr>
              <a:t>Bond polarity is determined by the difference in electronegativity and is defined as the relative ability of an atom to attract electrons when present in a compound. </a:t>
            </a:r>
            <a:endParaRPr lang="tr-TR" sz="2400" dirty="0" smtClean="0">
              <a:solidFill>
                <a:prstClr val="black"/>
              </a:solidFill>
              <a:latin typeface="Arial Rounded MT Bold" panose="020F0704030504030204" pitchFamily="34" charset="0"/>
            </a:endParaRPr>
          </a:p>
          <a:p>
            <a:pPr>
              <a:lnSpc>
                <a:spcPct val="150000"/>
              </a:lnSpc>
            </a:pPr>
            <a:endParaRPr lang="tr-TR" sz="2400" b="1" dirty="0" smtClean="0">
              <a:solidFill>
                <a:srgbClr val="FF0000"/>
              </a:solidFill>
              <a:latin typeface="Arial Rounded MT Bold" panose="020F0704030504030204" pitchFamily="34" charset="0"/>
            </a:endParaRPr>
          </a:p>
          <a:p>
            <a:pPr marL="342900" indent="-342900">
              <a:lnSpc>
                <a:spcPct val="150000"/>
              </a:lnSpc>
              <a:buFont typeface="Arial" panose="020B0604020202020204" pitchFamily="34" charset="0"/>
              <a:buChar char="•"/>
            </a:pPr>
            <a:r>
              <a:rPr lang="tr-TR" sz="2400" dirty="0">
                <a:solidFill>
                  <a:srgbClr val="FF0000"/>
                </a:solidFill>
                <a:latin typeface="Arial Rounded MT Bold" panose="020F0704030504030204" pitchFamily="34" charset="0"/>
              </a:rPr>
              <a:t>P</a:t>
            </a:r>
            <a:r>
              <a:rPr lang="en-US" sz="2400" dirty="0" err="1">
                <a:solidFill>
                  <a:srgbClr val="FF0000"/>
                </a:solidFill>
                <a:latin typeface="Arial Rounded MT Bold" panose="020F0704030504030204" pitchFamily="34" charset="0"/>
              </a:rPr>
              <a:t>olar</a:t>
            </a:r>
            <a:r>
              <a:rPr lang="en-US" sz="2400" dirty="0">
                <a:solidFill>
                  <a:srgbClr val="FF0000"/>
                </a:solidFill>
                <a:latin typeface="Arial Rounded MT Bold" panose="020F0704030504030204" pitchFamily="34" charset="0"/>
              </a:rPr>
              <a:t> Covalent Bonds</a:t>
            </a:r>
          </a:p>
          <a:p>
            <a:pPr marL="342900" indent="-342900">
              <a:lnSpc>
                <a:spcPct val="150000"/>
              </a:lnSpc>
              <a:buFont typeface="Arial" panose="020B0604020202020204" pitchFamily="34" charset="0"/>
              <a:buChar char="•"/>
            </a:pPr>
            <a:r>
              <a:rPr lang="en-US" sz="2400" dirty="0" smtClean="0">
                <a:solidFill>
                  <a:srgbClr val="FF0000"/>
                </a:solidFill>
                <a:latin typeface="Arial Rounded MT Bold" panose="020F0704030504030204" pitchFamily="34" charset="0"/>
              </a:rPr>
              <a:t>Nonpolar </a:t>
            </a:r>
            <a:r>
              <a:rPr lang="en-US" sz="2400" dirty="0">
                <a:solidFill>
                  <a:srgbClr val="FF0000"/>
                </a:solidFill>
                <a:latin typeface="Arial Rounded MT Bold" panose="020F0704030504030204" pitchFamily="34" charset="0"/>
              </a:rPr>
              <a:t>Covalent Bonds</a:t>
            </a:r>
          </a:p>
          <a:p>
            <a:pPr>
              <a:lnSpc>
                <a:spcPct val="150000"/>
              </a:lnSpc>
            </a:pPr>
            <a:endParaRPr lang="tr-TR" sz="2400" dirty="0"/>
          </a:p>
        </p:txBody>
      </p:sp>
    </p:spTree>
    <p:extLst>
      <p:ext uri="{BB962C8B-B14F-4D97-AF65-F5344CB8AC3E}">
        <p14:creationId xmlns:p14="http://schemas.microsoft.com/office/powerpoint/2010/main" val="1943239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96540" y="1005053"/>
            <a:ext cx="8769926" cy="5632311"/>
          </a:xfrm>
          <a:prstGeom prst="rect">
            <a:avLst/>
          </a:prstGeom>
        </p:spPr>
        <p:txBody>
          <a:bodyPr wrap="square">
            <a:spAutoFit/>
          </a:bodyPr>
          <a:lstStyle/>
          <a:p>
            <a:pPr>
              <a:lnSpc>
                <a:spcPct val="150000"/>
              </a:lnSpc>
            </a:pPr>
            <a:r>
              <a:rPr lang="tr-TR" sz="2400" b="1" dirty="0" smtClean="0">
                <a:solidFill>
                  <a:srgbClr val="FF0000"/>
                </a:solidFill>
                <a:latin typeface="Arial Rounded MT Bold" panose="020F0704030504030204" pitchFamily="34" charset="0"/>
              </a:rPr>
              <a:t>P</a:t>
            </a:r>
            <a:r>
              <a:rPr lang="en-US" sz="2400" b="1" dirty="0" err="1" smtClean="0">
                <a:solidFill>
                  <a:srgbClr val="FF0000"/>
                </a:solidFill>
                <a:latin typeface="Arial Rounded MT Bold" panose="020F0704030504030204" pitchFamily="34" charset="0"/>
              </a:rPr>
              <a:t>olar</a:t>
            </a:r>
            <a:r>
              <a:rPr lang="en-US" sz="2400" b="1" dirty="0" smtClean="0">
                <a:solidFill>
                  <a:srgbClr val="FF0000"/>
                </a:solidFill>
                <a:latin typeface="Arial Rounded MT Bold" panose="020F0704030504030204" pitchFamily="34" charset="0"/>
              </a:rPr>
              <a:t> </a:t>
            </a:r>
            <a:r>
              <a:rPr lang="en-US" sz="2400" b="1" dirty="0">
                <a:solidFill>
                  <a:srgbClr val="FF0000"/>
                </a:solidFill>
                <a:latin typeface="Arial Rounded MT Bold" panose="020F0704030504030204" pitchFamily="34" charset="0"/>
              </a:rPr>
              <a:t>Covalent Bonds</a:t>
            </a:r>
          </a:p>
          <a:p>
            <a:pPr algn="just">
              <a:lnSpc>
                <a:spcPct val="150000"/>
              </a:lnSpc>
            </a:pPr>
            <a:r>
              <a:rPr lang="en-US" sz="2400" dirty="0">
                <a:latin typeface="Arial Rounded MT Bold" panose="020F0704030504030204" pitchFamily="34" charset="0"/>
              </a:rPr>
              <a:t>Whenever one element is significantly more electronegative than the other, the bond between them will be polar, meaning that one end of it will have a slight positive charge and the other a slight negative charge</a:t>
            </a:r>
            <a:r>
              <a:rPr lang="en-US" sz="2400" dirty="0" smtClean="0">
                <a:latin typeface="Arial Rounded MT Bold" panose="020F0704030504030204" pitchFamily="34" charset="0"/>
              </a:rPr>
              <a:t>.</a:t>
            </a:r>
            <a:endParaRPr lang="tr-TR" sz="2400" dirty="0" smtClean="0">
              <a:latin typeface="Arial Rounded MT Bold" panose="020F0704030504030204" pitchFamily="34" charset="0"/>
            </a:endParaRPr>
          </a:p>
          <a:p>
            <a:pPr algn="just">
              <a:lnSpc>
                <a:spcPct val="150000"/>
              </a:lnSpc>
            </a:pPr>
            <a:endParaRPr lang="tr-TR" sz="2400" dirty="0">
              <a:latin typeface="Arial Rounded MT Bold" panose="020F0704030504030204" pitchFamily="34" charset="0"/>
            </a:endParaRPr>
          </a:p>
          <a:p>
            <a:pPr>
              <a:lnSpc>
                <a:spcPct val="150000"/>
              </a:lnSpc>
            </a:pPr>
            <a:r>
              <a:rPr lang="en-US" sz="2400" b="1" dirty="0">
                <a:solidFill>
                  <a:srgbClr val="FF0000"/>
                </a:solidFill>
                <a:latin typeface="Arial Rounded MT Bold" panose="020F0704030504030204" pitchFamily="34" charset="0"/>
              </a:rPr>
              <a:t>Nonpolar Covalent Bonds</a:t>
            </a:r>
          </a:p>
          <a:p>
            <a:pPr>
              <a:lnSpc>
                <a:spcPct val="150000"/>
              </a:lnSpc>
            </a:pPr>
            <a:r>
              <a:rPr lang="en-US" sz="2400" dirty="0">
                <a:latin typeface="Arial Rounded MT Bold" panose="020F0704030504030204" pitchFamily="34" charset="0"/>
              </a:rPr>
              <a:t>A bond in which the electronegativity difference is less than 1.7 is considered to be mostly covalent in character.</a:t>
            </a:r>
            <a:endParaRPr lang="tr-TR" sz="2400" dirty="0"/>
          </a:p>
          <a:p>
            <a:pPr algn="just">
              <a:lnSpc>
                <a:spcPct val="150000"/>
              </a:lnSpc>
            </a:pPr>
            <a:endParaRPr lang="tr-TR" sz="2400" dirty="0"/>
          </a:p>
        </p:txBody>
      </p:sp>
    </p:spTree>
    <p:extLst>
      <p:ext uri="{BB962C8B-B14F-4D97-AF65-F5344CB8AC3E}">
        <p14:creationId xmlns:p14="http://schemas.microsoft.com/office/powerpoint/2010/main" val="3703302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30035" y="1997839"/>
            <a:ext cx="8262851" cy="2308324"/>
          </a:xfrm>
          <a:prstGeom prst="rect">
            <a:avLst/>
          </a:prstGeom>
        </p:spPr>
        <p:txBody>
          <a:bodyPr wrap="square">
            <a:spAutoFit/>
          </a:bodyPr>
          <a:lstStyle/>
          <a:p>
            <a:pPr lvl="0" algn="just">
              <a:lnSpc>
                <a:spcPct val="150000"/>
              </a:lnSpc>
            </a:pPr>
            <a:r>
              <a:rPr lang="tr-TR" sz="2400" dirty="0" err="1">
                <a:solidFill>
                  <a:srgbClr val="FF0000"/>
                </a:solidFill>
                <a:latin typeface="Arial Rounded MT Bold" panose="020F0704030504030204" pitchFamily="34" charset="0"/>
              </a:rPr>
              <a:t>Dipol</a:t>
            </a:r>
            <a:r>
              <a:rPr lang="tr-TR" sz="2400" dirty="0">
                <a:solidFill>
                  <a:srgbClr val="FF0000"/>
                </a:solidFill>
                <a:latin typeface="Arial Rounded MT Bold" panose="020F0704030504030204" pitchFamily="34" charset="0"/>
              </a:rPr>
              <a:t> Moment</a:t>
            </a:r>
          </a:p>
          <a:p>
            <a:pPr lvl="0" algn="just">
              <a:lnSpc>
                <a:spcPct val="150000"/>
              </a:lnSpc>
            </a:pPr>
            <a:endParaRPr lang="tr-TR" sz="2400" dirty="0">
              <a:solidFill>
                <a:prstClr val="black"/>
              </a:solidFill>
              <a:latin typeface="Arial Rounded MT Bold" panose="020F0704030504030204" pitchFamily="34" charset="0"/>
            </a:endParaRPr>
          </a:p>
          <a:p>
            <a:pPr lvl="0" algn="just">
              <a:lnSpc>
                <a:spcPct val="150000"/>
              </a:lnSpc>
            </a:pPr>
            <a:r>
              <a:rPr lang="en-US" sz="2400" dirty="0">
                <a:solidFill>
                  <a:prstClr val="black"/>
                </a:solidFill>
                <a:latin typeface="Arial Rounded MT Bold" panose="020F0704030504030204" pitchFamily="34" charset="0"/>
              </a:rPr>
              <a:t>When atoms in a molecule share electrons unequally, they create what is called a dipole moment.</a:t>
            </a:r>
            <a:endParaRPr lang="tr-TR" dirty="0"/>
          </a:p>
        </p:txBody>
      </p:sp>
    </p:spTree>
    <p:extLst>
      <p:ext uri="{BB962C8B-B14F-4D97-AF65-F5344CB8AC3E}">
        <p14:creationId xmlns:p14="http://schemas.microsoft.com/office/powerpoint/2010/main" val="2543997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70363" y="1166843"/>
            <a:ext cx="8387541" cy="3416320"/>
          </a:xfrm>
          <a:prstGeom prst="rect">
            <a:avLst/>
          </a:prstGeom>
        </p:spPr>
        <p:txBody>
          <a:bodyPr wrap="square">
            <a:spAutoFit/>
          </a:bodyPr>
          <a:lstStyle/>
          <a:p>
            <a:pPr lvl="0" algn="ctr">
              <a:lnSpc>
                <a:spcPct val="150000"/>
              </a:lnSpc>
            </a:pPr>
            <a:r>
              <a:rPr lang="en-US" sz="2400" dirty="0">
                <a:solidFill>
                  <a:prstClr val="black"/>
                </a:solidFill>
                <a:latin typeface="Arial Rounded MT Bold" panose="020F0704030504030204" pitchFamily="34" charset="0"/>
              </a:rPr>
              <a:t>μ=</a:t>
            </a:r>
            <a:r>
              <a:rPr lang="en-US" sz="2400" dirty="0" err="1">
                <a:solidFill>
                  <a:prstClr val="black"/>
                </a:solidFill>
                <a:latin typeface="Arial Rounded MT Bold" panose="020F0704030504030204" pitchFamily="34" charset="0"/>
              </a:rPr>
              <a:t>Qr</a:t>
            </a:r>
            <a:endParaRPr lang="tr-TR" sz="2400" dirty="0">
              <a:solidFill>
                <a:prstClr val="black"/>
              </a:solidFill>
              <a:latin typeface="Arial Rounded MT Bold" panose="020F0704030504030204" pitchFamily="34" charset="0"/>
            </a:endParaRPr>
          </a:p>
          <a:p>
            <a:pPr lvl="0" algn="ctr">
              <a:lnSpc>
                <a:spcPct val="150000"/>
              </a:lnSpc>
            </a:pPr>
            <a:endParaRPr lang="tr-TR" sz="2400" dirty="0">
              <a:solidFill>
                <a:prstClr val="black"/>
              </a:solidFill>
              <a:latin typeface="Arial Rounded MT Bold" panose="020F0704030504030204" pitchFamily="34" charset="0"/>
            </a:endParaRPr>
          </a:p>
          <a:p>
            <a:pPr lvl="0">
              <a:lnSpc>
                <a:spcPct val="150000"/>
              </a:lnSpc>
            </a:pPr>
            <a:r>
              <a:rPr lang="en-US" sz="2400" dirty="0">
                <a:solidFill>
                  <a:prstClr val="black"/>
                </a:solidFill>
                <a:latin typeface="Arial Rounded MT Bold" panose="020F0704030504030204" pitchFamily="34" charset="0"/>
              </a:rPr>
              <a:t>where Q is measured in coulombs (C) and r in meters.</a:t>
            </a:r>
            <a:endParaRPr lang="tr-TR" sz="2400" dirty="0">
              <a:solidFill>
                <a:prstClr val="black"/>
              </a:solidFill>
              <a:latin typeface="Arial Rounded MT Bold" panose="020F0704030504030204" pitchFamily="34" charset="0"/>
            </a:endParaRPr>
          </a:p>
          <a:p>
            <a:pPr lvl="0">
              <a:lnSpc>
                <a:spcPct val="150000"/>
              </a:lnSpc>
            </a:pPr>
            <a:endParaRPr lang="tr-TR" sz="2400" dirty="0">
              <a:solidFill>
                <a:prstClr val="black"/>
              </a:solidFill>
              <a:latin typeface="Arial Rounded MT Bold" panose="020F0704030504030204" pitchFamily="34" charset="0"/>
            </a:endParaRPr>
          </a:p>
          <a:p>
            <a:pPr lvl="0">
              <a:lnSpc>
                <a:spcPct val="150000"/>
              </a:lnSpc>
            </a:pPr>
            <a:r>
              <a:rPr lang="en-US" sz="2400" dirty="0">
                <a:solidFill>
                  <a:prstClr val="black"/>
                </a:solidFill>
                <a:latin typeface="Arial Rounded MT Bold" panose="020F0704030504030204" pitchFamily="34" charset="0"/>
              </a:rPr>
              <a:t> The unit for dipole moments is the </a:t>
            </a:r>
            <a:r>
              <a:rPr lang="en-US" sz="2400" dirty="0" err="1">
                <a:solidFill>
                  <a:prstClr val="black"/>
                </a:solidFill>
                <a:latin typeface="Arial Rounded MT Bold" panose="020F0704030504030204" pitchFamily="34" charset="0"/>
              </a:rPr>
              <a:t>debye</a:t>
            </a:r>
            <a:r>
              <a:rPr lang="en-US" sz="2400" dirty="0">
                <a:solidFill>
                  <a:prstClr val="black"/>
                </a:solidFill>
                <a:latin typeface="Arial Rounded MT Bold" panose="020F0704030504030204" pitchFamily="34" charset="0"/>
              </a:rPr>
              <a:t> (D):</a:t>
            </a:r>
            <a:endParaRPr lang="tr-TR" sz="2400" dirty="0">
              <a:solidFill>
                <a:prstClr val="black"/>
              </a:solidFill>
              <a:latin typeface="Arial Rounded MT Bold" panose="020F0704030504030204" pitchFamily="34" charset="0"/>
            </a:endParaRPr>
          </a:p>
          <a:p>
            <a:pPr lvl="0">
              <a:lnSpc>
                <a:spcPct val="150000"/>
              </a:lnSpc>
            </a:pPr>
            <a:r>
              <a:rPr lang="en-US" sz="2400" dirty="0">
                <a:solidFill>
                  <a:prstClr val="black"/>
                </a:solidFill>
                <a:latin typeface="Arial Rounded MT Bold" panose="020F0704030504030204" pitchFamily="34" charset="0"/>
              </a:rPr>
              <a:t>1D=3.3356×10</a:t>
            </a:r>
            <a:r>
              <a:rPr lang="en-US" sz="2400" baseline="30000" dirty="0">
                <a:solidFill>
                  <a:prstClr val="black"/>
                </a:solidFill>
                <a:latin typeface="Arial Rounded MT Bold" panose="020F0704030504030204" pitchFamily="34" charset="0"/>
              </a:rPr>
              <a:t>−30</a:t>
            </a:r>
            <a:r>
              <a:rPr lang="tr-TR" sz="2400" dirty="0">
                <a:solidFill>
                  <a:prstClr val="black"/>
                </a:solidFill>
                <a:latin typeface="Arial Rounded MT Bold" panose="020F0704030504030204" pitchFamily="34" charset="0"/>
              </a:rPr>
              <a:t>c</a:t>
            </a:r>
            <a:r>
              <a:rPr lang="en-US" sz="2400" dirty="0">
                <a:solidFill>
                  <a:prstClr val="black"/>
                </a:solidFill>
                <a:latin typeface="Arial Rounded MT Bold" panose="020F0704030504030204" pitchFamily="34" charset="0"/>
              </a:rPr>
              <a:t>m</a:t>
            </a:r>
            <a:endParaRPr lang="tr-TR" sz="2400" dirty="0">
              <a:solidFill>
                <a:prstClr val="black"/>
              </a:solidFill>
              <a:latin typeface="Arial Rounded MT Bold" panose="020F0704030504030204" pitchFamily="34" charset="0"/>
            </a:endParaRPr>
          </a:p>
        </p:txBody>
      </p:sp>
    </p:spTree>
    <p:extLst>
      <p:ext uri="{BB962C8B-B14F-4D97-AF65-F5344CB8AC3E}">
        <p14:creationId xmlns:p14="http://schemas.microsoft.com/office/powerpoint/2010/main" val="139884245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309</Words>
  <Application>Microsoft Office PowerPoint</Application>
  <PresentationFormat>Widescreen</PresentationFormat>
  <Paragraphs>36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Rounded MT Bold</vt:lpstr>
      <vt:lpstr>Calibri</vt:lpstr>
      <vt:lpstr>Calibri Light</vt:lpstr>
      <vt:lpstr>Office Teması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Ceren Ertekin</cp:lastModifiedBy>
  <cp:revision>10</cp:revision>
  <dcterms:created xsi:type="dcterms:W3CDTF">2019-02-20T11:43:13Z</dcterms:created>
  <dcterms:modified xsi:type="dcterms:W3CDTF">2019-02-22T08:14:15Z</dcterms:modified>
</cp:coreProperties>
</file>