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7" r:id="rId1"/>
  </p:sldMasterIdLst>
  <p:notesMasterIdLst>
    <p:notesMasterId r:id="rId26"/>
  </p:notesMasterIdLst>
  <p:sldIdLst>
    <p:sldId id="256" r:id="rId2"/>
    <p:sldId id="334" r:id="rId3"/>
    <p:sldId id="335" r:id="rId4"/>
    <p:sldId id="336" r:id="rId5"/>
    <p:sldId id="337" r:id="rId6"/>
    <p:sldId id="338" r:id="rId7"/>
    <p:sldId id="339" r:id="rId8"/>
    <p:sldId id="346" r:id="rId9"/>
    <p:sldId id="347" r:id="rId10"/>
    <p:sldId id="348" r:id="rId11"/>
    <p:sldId id="340" r:id="rId12"/>
    <p:sldId id="341" r:id="rId13"/>
    <p:sldId id="342" r:id="rId14"/>
    <p:sldId id="343" r:id="rId15"/>
    <p:sldId id="344" r:id="rId16"/>
    <p:sldId id="345" r:id="rId17"/>
    <p:sldId id="349" r:id="rId18"/>
    <p:sldId id="350" r:id="rId19"/>
    <p:sldId id="351" r:id="rId20"/>
    <p:sldId id="352" r:id="rId21"/>
    <p:sldId id="353" r:id="rId22"/>
    <p:sldId id="354" r:id="rId23"/>
    <p:sldId id="355" r:id="rId24"/>
    <p:sldId id="333" r:id="rId25"/>
  </p:sldIdLst>
  <p:sldSz cx="12192000" cy="6858000"/>
  <p:notesSz cx="6858000" cy="9144000"/>
  <p:defaultTextStyle>
    <a:defPPr>
      <a:defRPr lang="tr-TR"/>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102" d="100"/>
          <a:sy n="102" d="100"/>
        </p:scale>
        <p:origin x="228"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284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534954C7-1E46-45B8-8A31-E49E8A6031F2}" type="datetimeFigureOut">
              <a:rPr lang="tr-TR"/>
              <a:pPr>
                <a:defRPr/>
              </a:pPr>
              <a:t>27.11.2017</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0DD264EB-ED7A-4F3B-AD49-E42E57E4D4B9}"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0"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92000" cy="66675"/>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Resim 1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90763" y="827088"/>
            <a:ext cx="1528762"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etin kutusu 14"/>
          <p:cNvSpPr txBox="1">
            <a:spLocks noChangeArrowheads="1"/>
          </p:cNvSpPr>
          <p:nvPr/>
        </p:nvSpPr>
        <p:spPr bwMode="auto">
          <a:xfrm>
            <a:off x="3929063" y="1052513"/>
            <a:ext cx="518953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fontAlgn="base">
              <a:spcBef>
                <a:spcPct val="0"/>
              </a:spcBef>
              <a:spcAft>
                <a:spcPct val="0"/>
              </a:spcAft>
              <a:defRPr>
                <a:solidFill>
                  <a:schemeClr val="tx1"/>
                </a:solidFill>
                <a:latin typeface="Times New Roman" panose="02020603050405020304" pitchFamily="18" charset="0"/>
              </a:defRPr>
            </a:lvl6pPr>
            <a:lvl7pPr marL="2971800" indent="-228600" fontAlgn="base">
              <a:spcBef>
                <a:spcPct val="0"/>
              </a:spcBef>
              <a:spcAft>
                <a:spcPct val="0"/>
              </a:spcAft>
              <a:defRPr>
                <a:solidFill>
                  <a:schemeClr val="tx1"/>
                </a:solidFill>
                <a:latin typeface="Times New Roman" panose="02020603050405020304" pitchFamily="18" charset="0"/>
              </a:defRPr>
            </a:lvl7pPr>
            <a:lvl8pPr marL="3429000" indent="-228600" fontAlgn="base">
              <a:spcBef>
                <a:spcPct val="0"/>
              </a:spcBef>
              <a:spcAft>
                <a:spcPct val="0"/>
              </a:spcAft>
              <a:defRPr>
                <a:solidFill>
                  <a:schemeClr val="tx1"/>
                </a:solidFill>
                <a:latin typeface="Times New Roman" panose="02020603050405020304" pitchFamily="18" charset="0"/>
              </a:defRPr>
            </a:lvl8pPr>
            <a:lvl9pPr marL="3886200" indent="-228600" fontAlgn="base">
              <a:spcBef>
                <a:spcPct val="0"/>
              </a:spcBef>
              <a:spcAft>
                <a:spcPct val="0"/>
              </a:spcAft>
              <a:defRPr>
                <a:solidFill>
                  <a:schemeClr val="tx1"/>
                </a:solidFill>
                <a:latin typeface="Times New Roman" panose="02020603050405020304" pitchFamily="18" charset="0"/>
              </a:defRPr>
            </a:lvl9pPr>
          </a:lstStyle>
          <a:p>
            <a:pPr algn="ctr" eaLnBrk="1" hangingPunct="1"/>
            <a:r>
              <a:rPr lang="tr-TR" altLang="tr-TR" sz="3200">
                <a:solidFill>
                  <a:srgbClr val="204788"/>
                </a:solidFill>
                <a:cs typeface="Times New Roman" panose="02020603050405020304" pitchFamily="18" charset="0"/>
              </a:rPr>
              <a:t>Ankara Üniversitesi</a:t>
            </a:r>
          </a:p>
          <a:p>
            <a:pPr algn="ctr" eaLnBrk="1" hangingPunct="1"/>
            <a:r>
              <a:rPr lang="tr-TR" altLang="tr-TR" sz="3200">
                <a:solidFill>
                  <a:srgbClr val="204788"/>
                </a:solidFill>
                <a:cs typeface="Times New Roman" panose="02020603050405020304" pitchFamily="18" charset="0"/>
              </a:rPr>
              <a:t>Nallıhan Meslek Yüksekokulu</a:t>
            </a:r>
          </a:p>
        </p:txBody>
      </p:sp>
      <p:sp>
        <p:nvSpPr>
          <p:cNvPr id="2" name="Title 1"/>
          <p:cNvSpPr>
            <a:spLocks noGrp="1"/>
          </p:cNvSpPr>
          <p:nvPr>
            <p:ph type="ctrTitle"/>
          </p:nvPr>
        </p:nvSpPr>
        <p:spPr>
          <a:xfrm>
            <a:off x="1097280" y="758952"/>
            <a:ext cx="10058400" cy="3566160"/>
          </a:xfrm>
        </p:spPr>
        <p:txBody>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9" name="Date Placeholder 3"/>
          <p:cNvSpPr>
            <a:spLocks noGrp="1"/>
          </p:cNvSpPr>
          <p:nvPr>
            <p:ph type="dt" sz="half" idx="10"/>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F07D1E4F-44A0-40F5-9152-EAAC98D74609}" type="datetime1">
              <a:rPr lang="tr-TR"/>
              <a:pPr>
                <a:defRPr/>
              </a:pPr>
              <a:t>27.11.2017</a:t>
            </a:fld>
            <a:endParaRPr lang="tr-TR"/>
          </a:p>
        </p:txBody>
      </p:sp>
      <p:sp>
        <p:nvSpPr>
          <p:cNvPr id="10" name="Footer Placeholder 4"/>
          <p:cNvSpPr>
            <a:spLocks noGrp="1"/>
          </p:cNvSpPr>
          <p:nvPr>
            <p:ph type="ftr" sz="quarter" idx="11"/>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11" name="Slide Number Placeholder 5"/>
          <p:cNvSpPr>
            <a:spLocks noGrp="1"/>
          </p:cNvSpPr>
          <p:nvPr>
            <p:ph type="sldNum" sz="quarter" idx="12"/>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69025A6D-9892-44CA-ADF1-B740EAF2C0E0}" type="slidenum">
              <a:rPr lang="tr-TR" altLang="tr-TR"/>
              <a:pPr>
                <a:defRPr/>
              </a:pPr>
              <a:t>‹#›</a:t>
            </a:fld>
            <a:endParaRPr lang="tr-TR" altLang="tr-TR"/>
          </a:p>
        </p:txBody>
      </p:sp>
    </p:spTree>
    <p:extLst>
      <p:ext uri="{BB962C8B-B14F-4D97-AF65-F5344CB8AC3E}">
        <p14:creationId xmlns:p14="http://schemas.microsoft.com/office/powerpoint/2010/main" val="2246588821"/>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4963D7C4-5FDA-416B-86E6-6E7FFDF7F516}" type="datetime1">
              <a:rPr lang="tr-TR"/>
              <a:pPr>
                <a:defRPr/>
              </a:pPr>
              <a:t>27.11.2017</a:t>
            </a:fld>
            <a:endParaRPr lang="tr-TR"/>
          </a:p>
        </p:txBody>
      </p:sp>
      <p:sp>
        <p:nvSpPr>
          <p:cNvPr id="5" name="Footer Placeholder 4"/>
          <p:cNvSpPr>
            <a:spLocks noGrp="1"/>
          </p:cNvSpPr>
          <p:nvPr>
            <p:ph type="ftr" sz="quarter" idx="11"/>
          </p:nvPr>
        </p:nvSpPr>
        <p:spPr/>
        <p:txBody>
          <a:bodyPr/>
          <a:lstStyle>
            <a:lvl1pPr>
              <a:defRPr/>
            </a:lvl1pPr>
          </a:lstStyle>
          <a:p>
            <a:pPr>
              <a:defRPr/>
            </a:pPr>
            <a:r>
              <a:rPr lang="tr-TR"/>
              <a:t>Dr. Meltem BATURAY</a:t>
            </a:r>
          </a:p>
        </p:txBody>
      </p:sp>
      <p:sp>
        <p:nvSpPr>
          <p:cNvPr id="6" name="Slide Number Placeholder 5"/>
          <p:cNvSpPr>
            <a:spLocks noGrp="1"/>
          </p:cNvSpPr>
          <p:nvPr>
            <p:ph type="sldNum" sz="quarter" idx="12"/>
          </p:nvPr>
        </p:nvSpPr>
        <p:spPr/>
        <p:txBody>
          <a:bodyPr/>
          <a:lstStyle>
            <a:lvl1pPr>
              <a:defRPr/>
            </a:lvl1pPr>
          </a:lstStyle>
          <a:p>
            <a:pPr>
              <a:defRPr/>
            </a:pPr>
            <a:fld id="{6EEF2564-EE41-4F5B-829A-88E9D0B627CA}" type="slidenum">
              <a:rPr lang="tr-TR" altLang="tr-TR"/>
              <a:pPr>
                <a:defRPr/>
              </a:pPr>
              <a:t>‹#›</a:t>
            </a:fld>
            <a:endParaRPr lang="tr-TR" altLang="tr-TR"/>
          </a:p>
        </p:txBody>
      </p:sp>
    </p:spTree>
    <p:extLst>
      <p:ext uri="{BB962C8B-B14F-4D97-AF65-F5344CB8AC3E}">
        <p14:creationId xmlns:p14="http://schemas.microsoft.com/office/powerpoint/2010/main" val="3080131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 name="Date Placeholder 3"/>
          <p:cNvSpPr>
            <a:spLocks noGrp="1"/>
          </p:cNvSpPr>
          <p:nvPr>
            <p:ph type="dt" sz="half" idx="10"/>
          </p:nvPr>
        </p:nvSpPr>
        <p:spPr/>
        <p:txBody>
          <a:bodyPr/>
          <a:lstStyle>
            <a:lvl1pPr>
              <a:defRPr/>
            </a:lvl1pPr>
          </a:lstStyle>
          <a:p>
            <a:pPr>
              <a:defRPr/>
            </a:pPr>
            <a:fld id="{4D75D93F-C2C7-4F1D-95D4-155835929C24}" type="datetime1">
              <a:rPr lang="tr-TR"/>
              <a:pPr>
                <a:defRPr/>
              </a:pPr>
              <a:t>27.11.2017</a:t>
            </a:fld>
            <a:endParaRPr lang="tr-TR"/>
          </a:p>
        </p:txBody>
      </p:sp>
      <p:sp>
        <p:nvSpPr>
          <p:cNvPr id="7" name="Footer Placeholder 4"/>
          <p:cNvSpPr>
            <a:spLocks noGrp="1"/>
          </p:cNvSpPr>
          <p:nvPr>
            <p:ph type="ftr" sz="quarter" idx="11"/>
          </p:nvPr>
        </p:nvSpPr>
        <p:spPr/>
        <p:txBody>
          <a:bodyPr/>
          <a:lstStyle>
            <a:lvl1pPr>
              <a:defRPr/>
            </a:lvl1pPr>
          </a:lstStyle>
          <a:p>
            <a:pPr>
              <a:defRPr/>
            </a:pPr>
            <a:r>
              <a:rPr lang="tr-TR"/>
              <a:t>Dr. Meltem BATURAY</a:t>
            </a:r>
          </a:p>
        </p:txBody>
      </p:sp>
      <p:sp>
        <p:nvSpPr>
          <p:cNvPr id="8" name="Slide Number Placeholder 5"/>
          <p:cNvSpPr>
            <a:spLocks noGrp="1"/>
          </p:cNvSpPr>
          <p:nvPr>
            <p:ph type="sldNum" sz="quarter" idx="12"/>
          </p:nvPr>
        </p:nvSpPr>
        <p:spPr/>
        <p:txBody>
          <a:bodyPr/>
          <a:lstStyle>
            <a:lvl1pPr>
              <a:defRPr/>
            </a:lvl1pPr>
          </a:lstStyle>
          <a:p>
            <a:pPr>
              <a:defRPr/>
            </a:pPr>
            <a:fld id="{D2B0AC5D-B078-4DE4-BAB1-522EF778B1BB}" type="slidenum">
              <a:rPr lang="tr-TR" altLang="tr-TR"/>
              <a:pPr>
                <a:defRPr/>
              </a:pPr>
              <a:t>‹#›</a:t>
            </a:fld>
            <a:endParaRPr lang="tr-TR" altLang="tr-TR"/>
          </a:p>
        </p:txBody>
      </p:sp>
    </p:spTree>
    <p:extLst>
      <p:ext uri="{BB962C8B-B14F-4D97-AF65-F5344CB8AC3E}">
        <p14:creationId xmlns:p14="http://schemas.microsoft.com/office/powerpoint/2010/main" val="2597189294"/>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9"/>
            <a:ext cx="10058400" cy="1125438"/>
          </a:xfrm>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1096963" y="1556792"/>
            <a:ext cx="10058400" cy="4670797"/>
          </a:xfrm>
        </p:spPr>
        <p:txBody>
          <a:bodyPr/>
          <a:lstStyle>
            <a:lvl1pPr>
              <a:defRPr sz="2400">
                <a:solidFill>
                  <a:schemeClr val="bg2">
                    <a:lumMod val="25000"/>
                  </a:schemeClr>
                </a:solidFill>
                <a:latin typeface="Times New Roman" panose="02020603050405020304" pitchFamily="18" charset="0"/>
                <a:cs typeface="Times New Roman" panose="02020603050405020304" pitchFamily="18" charset="0"/>
              </a:defRPr>
            </a:lvl1pPr>
            <a:lvl2pPr>
              <a:defRPr sz="2200">
                <a:solidFill>
                  <a:schemeClr val="bg2">
                    <a:lumMod val="25000"/>
                  </a:schemeClr>
                </a:solidFill>
                <a:latin typeface="Times New Roman" panose="02020603050405020304" pitchFamily="18" charset="0"/>
                <a:cs typeface="Times New Roman" panose="02020603050405020304" pitchFamily="18" charset="0"/>
              </a:defRPr>
            </a:lvl2pPr>
            <a:lvl3pPr>
              <a:defRPr sz="2000">
                <a:solidFill>
                  <a:schemeClr val="bg2">
                    <a:lumMod val="25000"/>
                  </a:schemeClr>
                </a:solidFill>
                <a:latin typeface="Times New Roman" panose="02020603050405020304" pitchFamily="18" charset="0"/>
                <a:cs typeface="Times New Roman" panose="02020603050405020304" pitchFamily="18" charset="0"/>
              </a:defRPr>
            </a:lvl3pPr>
            <a:lvl4pPr>
              <a:defRPr sz="1800">
                <a:solidFill>
                  <a:schemeClr val="bg2">
                    <a:lumMod val="25000"/>
                  </a:schemeClr>
                </a:solidFill>
                <a:latin typeface="Times New Roman" panose="02020603050405020304" pitchFamily="18" charset="0"/>
                <a:cs typeface="Times New Roman" panose="02020603050405020304" pitchFamily="18" charset="0"/>
              </a:defRPr>
            </a:lvl4pPr>
            <a:lvl5pPr>
              <a:defRPr sz="1800">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lvl1pPr>
              <a:defRPr smtClean="0">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7148038E-E327-489E-83F9-69E877FCA94A}" type="datetime1">
              <a:rPr lang="tr-TR"/>
              <a:pPr>
                <a:defRPr/>
              </a:pPr>
              <a:t>27.11.2017</a:t>
            </a:fld>
            <a:endParaRPr lang="tr-TR"/>
          </a:p>
        </p:txBody>
      </p:sp>
      <p:sp>
        <p:nvSpPr>
          <p:cNvPr id="6" name="Slide Number Placeholder 5"/>
          <p:cNvSpPr>
            <a:spLocks noGrp="1"/>
          </p:cNvSpPr>
          <p:nvPr>
            <p:ph type="sldNum" sz="quarter" idx="12"/>
          </p:nvPr>
        </p:nvSpPr>
        <p:spPr/>
        <p:txBody>
          <a:bodyPr/>
          <a:lstStyle>
            <a:lvl1pPr>
              <a:defRPr smtClean="0">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0D9AD90C-3292-442A-A66B-9C1842AC3F52}" type="slidenum">
              <a:rPr lang="tr-TR" altLang="tr-TR"/>
              <a:pPr>
                <a:defRPr/>
              </a:pPr>
              <a:t>‹#›</a:t>
            </a:fld>
            <a:endParaRPr lang="tr-TR" altLang="tr-TR"/>
          </a:p>
        </p:txBody>
      </p:sp>
    </p:spTree>
    <p:extLst>
      <p:ext uri="{BB962C8B-B14F-4D97-AF65-F5344CB8AC3E}">
        <p14:creationId xmlns:p14="http://schemas.microsoft.com/office/powerpoint/2010/main" val="1111810663"/>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7" name="Date Placeholder 3"/>
          <p:cNvSpPr>
            <a:spLocks noGrp="1"/>
          </p:cNvSpPr>
          <p:nvPr>
            <p:ph type="dt" sz="half" idx="10"/>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2D11A7D6-6303-48CF-93EA-A8EAF227D5F7}" type="datetime1">
              <a:rPr lang="tr-TR"/>
              <a:pPr>
                <a:defRPr/>
              </a:pPr>
              <a:t>27.11.2017</a:t>
            </a:fld>
            <a:endParaRPr lang="tr-TR"/>
          </a:p>
        </p:txBody>
      </p:sp>
      <p:sp>
        <p:nvSpPr>
          <p:cNvPr id="8" name="Footer Placeholder 4"/>
          <p:cNvSpPr>
            <a:spLocks noGrp="1"/>
          </p:cNvSpPr>
          <p:nvPr>
            <p:ph type="ftr" sz="quarter" idx="11"/>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9" name="Slide Number Placeholder 5"/>
          <p:cNvSpPr>
            <a:spLocks noGrp="1"/>
          </p:cNvSpPr>
          <p:nvPr>
            <p:ph type="sldNum" sz="quarter" idx="12"/>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02D911D6-197B-4602-B583-E852385D02DD}" type="slidenum">
              <a:rPr lang="tr-TR" altLang="tr-TR"/>
              <a:pPr>
                <a:defRPr/>
              </a:pPr>
              <a:t>‹#›</a:t>
            </a:fld>
            <a:endParaRPr lang="tr-TR" altLang="tr-TR"/>
          </a:p>
        </p:txBody>
      </p:sp>
    </p:spTree>
    <p:extLst>
      <p:ext uri="{BB962C8B-B14F-4D97-AF65-F5344CB8AC3E}">
        <p14:creationId xmlns:p14="http://schemas.microsoft.com/office/powerpoint/2010/main" val="1078451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fld id="{A4B5FBE2-3D54-4CBA-A8DF-A6942B800644}" type="datetime1">
              <a:rPr lang="tr-TR"/>
              <a:pPr>
                <a:defRPr/>
              </a:pPr>
              <a:t>27.11.2017</a:t>
            </a:fld>
            <a:endParaRPr lang="tr-TR"/>
          </a:p>
        </p:txBody>
      </p:sp>
      <p:sp>
        <p:nvSpPr>
          <p:cNvPr id="6" name="Footer Placeholder 4"/>
          <p:cNvSpPr>
            <a:spLocks noGrp="1"/>
          </p:cNvSpPr>
          <p:nvPr>
            <p:ph type="ftr" sz="quarter" idx="11"/>
          </p:nvPr>
        </p:nvSpPr>
        <p:spPr/>
        <p:txBody>
          <a:bodyPr/>
          <a:lstStyle>
            <a:lvl1pPr>
              <a:defRPr/>
            </a:lvl1pPr>
          </a:lstStyle>
          <a:p>
            <a:pPr>
              <a:defRPr/>
            </a:pPr>
            <a:r>
              <a:rPr lang="tr-TR"/>
              <a:t>Dr. Meltem BATURAY</a:t>
            </a:r>
          </a:p>
        </p:txBody>
      </p:sp>
      <p:sp>
        <p:nvSpPr>
          <p:cNvPr id="7" name="Slide Number Placeholder 5"/>
          <p:cNvSpPr>
            <a:spLocks noGrp="1"/>
          </p:cNvSpPr>
          <p:nvPr>
            <p:ph type="sldNum" sz="quarter" idx="12"/>
          </p:nvPr>
        </p:nvSpPr>
        <p:spPr/>
        <p:txBody>
          <a:bodyPr/>
          <a:lstStyle>
            <a:lvl1pPr>
              <a:defRPr/>
            </a:lvl1pPr>
          </a:lstStyle>
          <a:p>
            <a:pPr>
              <a:defRPr/>
            </a:pPr>
            <a:fld id="{36D9D295-8366-4E57-8143-FE733F59751C}" type="slidenum">
              <a:rPr lang="tr-TR" altLang="tr-TR"/>
              <a:pPr>
                <a:defRPr/>
              </a:pPr>
              <a:t>‹#›</a:t>
            </a:fld>
            <a:endParaRPr lang="tr-TR" altLang="tr-TR"/>
          </a:p>
        </p:txBody>
      </p:sp>
    </p:spTree>
    <p:extLst>
      <p:ext uri="{BB962C8B-B14F-4D97-AF65-F5344CB8AC3E}">
        <p14:creationId xmlns:p14="http://schemas.microsoft.com/office/powerpoint/2010/main" val="27943478"/>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fld id="{F9F5B39A-B614-4AA2-B8DB-570953E9A8D6}" type="datetime1">
              <a:rPr lang="tr-TR"/>
              <a:pPr>
                <a:defRPr/>
              </a:pPr>
              <a:t>27.11.2017</a:t>
            </a:fld>
            <a:endParaRPr lang="tr-TR"/>
          </a:p>
        </p:txBody>
      </p:sp>
      <p:sp>
        <p:nvSpPr>
          <p:cNvPr id="8" name="Footer Placeholder 4"/>
          <p:cNvSpPr>
            <a:spLocks noGrp="1"/>
          </p:cNvSpPr>
          <p:nvPr>
            <p:ph type="ftr" sz="quarter" idx="11"/>
          </p:nvPr>
        </p:nvSpPr>
        <p:spPr/>
        <p:txBody>
          <a:bodyPr/>
          <a:lstStyle>
            <a:lvl1pPr>
              <a:defRPr/>
            </a:lvl1pPr>
          </a:lstStyle>
          <a:p>
            <a:pPr>
              <a:defRPr/>
            </a:pPr>
            <a:r>
              <a:rPr lang="tr-TR"/>
              <a:t>Dr. Meltem BATURAY</a:t>
            </a:r>
          </a:p>
        </p:txBody>
      </p:sp>
      <p:sp>
        <p:nvSpPr>
          <p:cNvPr id="9" name="Slide Number Placeholder 5"/>
          <p:cNvSpPr>
            <a:spLocks noGrp="1"/>
          </p:cNvSpPr>
          <p:nvPr>
            <p:ph type="sldNum" sz="quarter" idx="12"/>
          </p:nvPr>
        </p:nvSpPr>
        <p:spPr/>
        <p:txBody>
          <a:bodyPr/>
          <a:lstStyle>
            <a:lvl1pPr>
              <a:defRPr/>
            </a:lvl1pPr>
          </a:lstStyle>
          <a:p>
            <a:pPr>
              <a:defRPr/>
            </a:pPr>
            <a:fld id="{57D917FD-B7E8-41B2-BCB4-3BA8AD6E18D0}" type="slidenum">
              <a:rPr lang="tr-TR" altLang="tr-TR"/>
              <a:pPr>
                <a:defRPr/>
              </a:pPr>
              <a:t>‹#›</a:t>
            </a:fld>
            <a:endParaRPr lang="tr-TR" altLang="tr-TR"/>
          </a:p>
        </p:txBody>
      </p:sp>
    </p:spTree>
    <p:extLst>
      <p:ext uri="{BB962C8B-B14F-4D97-AF65-F5344CB8AC3E}">
        <p14:creationId xmlns:p14="http://schemas.microsoft.com/office/powerpoint/2010/main" val="2680148204"/>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fld id="{1867CE6A-36B1-464A-BFDA-A276C8A7188A}" type="datetime1">
              <a:rPr lang="tr-TR"/>
              <a:pPr>
                <a:defRPr/>
              </a:pPr>
              <a:t>27.11.2017</a:t>
            </a:fld>
            <a:endParaRPr lang="tr-TR"/>
          </a:p>
        </p:txBody>
      </p:sp>
      <p:sp>
        <p:nvSpPr>
          <p:cNvPr id="4" name="Footer Placeholder 4"/>
          <p:cNvSpPr>
            <a:spLocks noGrp="1"/>
          </p:cNvSpPr>
          <p:nvPr>
            <p:ph type="ftr" sz="quarter" idx="11"/>
          </p:nvPr>
        </p:nvSpPr>
        <p:spPr/>
        <p:txBody>
          <a:bodyPr/>
          <a:lstStyle>
            <a:lvl1pPr>
              <a:defRPr/>
            </a:lvl1pPr>
          </a:lstStyle>
          <a:p>
            <a:pPr>
              <a:defRPr/>
            </a:pPr>
            <a:r>
              <a:rPr lang="tr-TR"/>
              <a:t>Dr. Meltem BATURAY</a:t>
            </a:r>
          </a:p>
        </p:txBody>
      </p:sp>
      <p:sp>
        <p:nvSpPr>
          <p:cNvPr id="5" name="Slide Number Placeholder 5"/>
          <p:cNvSpPr>
            <a:spLocks noGrp="1"/>
          </p:cNvSpPr>
          <p:nvPr>
            <p:ph type="sldNum" sz="quarter" idx="12"/>
          </p:nvPr>
        </p:nvSpPr>
        <p:spPr/>
        <p:txBody>
          <a:bodyPr/>
          <a:lstStyle>
            <a:lvl1pPr>
              <a:defRPr/>
            </a:lvl1pPr>
          </a:lstStyle>
          <a:p>
            <a:pPr>
              <a:defRPr/>
            </a:pPr>
            <a:fld id="{D38A950B-DB61-4B94-A39B-F34E3EF2E62D}" type="slidenum">
              <a:rPr lang="tr-TR" altLang="tr-TR"/>
              <a:pPr>
                <a:defRPr/>
              </a:pPr>
              <a:t>‹#›</a:t>
            </a:fld>
            <a:endParaRPr lang="tr-TR" altLang="tr-TR"/>
          </a:p>
        </p:txBody>
      </p:sp>
    </p:spTree>
    <p:extLst>
      <p:ext uri="{BB962C8B-B14F-4D97-AF65-F5344CB8AC3E}">
        <p14:creationId xmlns:p14="http://schemas.microsoft.com/office/powerpoint/2010/main" val="1803367321"/>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fld id="{C46DE68F-2A43-41E5-AE81-10327DE2F810}" type="datetime1">
              <a:rPr lang="tr-TR"/>
              <a:pPr>
                <a:defRPr/>
              </a:pPr>
              <a:t>27.11.2017</a:t>
            </a:fld>
            <a:endParaRPr lang="tr-TR"/>
          </a:p>
        </p:txBody>
      </p:sp>
      <p:sp>
        <p:nvSpPr>
          <p:cNvPr id="5" name="Footer Placeholder 7"/>
          <p:cNvSpPr>
            <a:spLocks noGrp="1"/>
          </p:cNvSpPr>
          <p:nvPr>
            <p:ph type="ftr" sz="quarter" idx="11"/>
          </p:nvPr>
        </p:nvSpPr>
        <p:spPr/>
        <p:txBody>
          <a:bodyPr/>
          <a:lstStyle>
            <a:lvl1pPr>
              <a:defRPr smtClean="0">
                <a:solidFill>
                  <a:srgbClr val="FFFFFF"/>
                </a:solidFill>
              </a:defRPr>
            </a:lvl1pPr>
          </a:lstStyle>
          <a:p>
            <a:pPr>
              <a:defRPr/>
            </a:pPr>
            <a:r>
              <a:rPr lang="tr-TR"/>
              <a:t>Dr. Meltem BATURAY</a:t>
            </a:r>
          </a:p>
        </p:txBody>
      </p:sp>
      <p:sp>
        <p:nvSpPr>
          <p:cNvPr id="6" name="Slide Number Placeholder 8"/>
          <p:cNvSpPr>
            <a:spLocks noGrp="1"/>
          </p:cNvSpPr>
          <p:nvPr>
            <p:ph type="sldNum" sz="quarter" idx="12"/>
          </p:nvPr>
        </p:nvSpPr>
        <p:spPr/>
        <p:txBody>
          <a:bodyPr/>
          <a:lstStyle>
            <a:lvl1pPr>
              <a:defRPr/>
            </a:lvl1pPr>
          </a:lstStyle>
          <a:p>
            <a:pPr>
              <a:defRPr/>
            </a:pPr>
            <a:fld id="{EE0B1064-7D4A-4C18-8148-1341065ABFF6}" type="slidenum">
              <a:rPr lang="tr-TR" altLang="tr-TR"/>
              <a:pPr>
                <a:defRPr/>
              </a:pPr>
              <a:t>‹#›</a:t>
            </a:fld>
            <a:endParaRPr lang="tr-TR" altLang="tr-TR"/>
          </a:p>
        </p:txBody>
      </p:sp>
    </p:spTree>
    <p:extLst>
      <p:ext uri="{BB962C8B-B14F-4D97-AF65-F5344CB8AC3E}">
        <p14:creationId xmlns:p14="http://schemas.microsoft.com/office/powerpoint/2010/main" val="853250278"/>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7"/>
          <p:cNvSpPr/>
          <p:nvPr/>
        </p:nvSpPr>
        <p:spPr>
          <a:xfrm>
            <a:off x="0" y="0"/>
            <a:ext cx="4051300"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4040188" y="0"/>
            <a:ext cx="63500"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a:xfrm>
            <a:off x="465138" y="6459538"/>
            <a:ext cx="2619375" cy="365125"/>
          </a:xfrm>
        </p:spPr>
        <p:txBody>
          <a:bodyPr/>
          <a:lstStyle>
            <a:lvl1pPr algn="l">
              <a:defRPr smtClean="0">
                <a:latin typeface="Times New Roman" panose="02020603050405020304" pitchFamily="18" charset="0"/>
                <a:cs typeface="Times New Roman" panose="02020603050405020304" pitchFamily="18" charset="0"/>
              </a:defRPr>
            </a:lvl1pPr>
          </a:lstStyle>
          <a:p>
            <a:pPr>
              <a:defRPr/>
            </a:pPr>
            <a:fld id="{4B4BF5D3-8F36-4304-88CE-7A9BE5CB1ED0}" type="datetime1">
              <a:rPr lang="tr-TR"/>
              <a:pPr>
                <a:defRPr/>
              </a:pPr>
              <a:t>27.11.2017</a:t>
            </a:fld>
            <a:endParaRPr lang="tr-TR"/>
          </a:p>
        </p:txBody>
      </p:sp>
      <p:sp>
        <p:nvSpPr>
          <p:cNvPr id="8" name="Footer Placeholder 5"/>
          <p:cNvSpPr>
            <a:spLocks noGrp="1"/>
          </p:cNvSpPr>
          <p:nvPr>
            <p:ph type="ftr" sz="quarter" idx="11"/>
          </p:nvPr>
        </p:nvSpPr>
        <p:spPr>
          <a:xfrm>
            <a:off x="4800600" y="6459538"/>
            <a:ext cx="4648200" cy="365125"/>
          </a:xfrm>
        </p:spPr>
        <p:txBody>
          <a:bodyPr/>
          <a:lstStyle>
            <a:lvl1pPr algn="l">
              <a:defRPr smtClean="0">
                <a:solidFill>
                  <a:srgbClr val="204788"/>
                </a:solidFill>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9" name="Slide Number Placeholder 6"/>
          <p:cNvSpPr>
            <a:spLocks noGrp="1"/>
          </p:cNvSpPr>
          <p:nvPr>
            <p:ph type="sldNum" sz="quarter" idx="12"/>
          </p:nvPr>
        </p:nvSpPr>
        <p:spPr/>
        <p:txBody>
          <a:bodyPr/>
          <a:lstStyle>
            <a:lvl1pPr>
              <a:defRPr smtClean="0">
                <a:solidFill>
                  <a:srgbClr val="204788"/>
                </a:solidFill>
                <a:latin typeface="Times New Roman" panose="02020603050405020304" pitchFamily="18" charset="0"/>
                <a:cs typeface="Times New Roman" panose="02020603050405020304" pitchFamily="18" charset="0"/>
              </a:defRPr>
            </a:lvl1pPr>
          </a:lstStyle>
          <a:p>
            <a:pPr>
              <a:defRPr/>
            </a:pPr>
            <a:fld id="{EE0F47B4-AF1E-42E0-85C8-07D0E7504722}" type="slidenum">
              <a:rPr lang="tr-TR" altLang="tr-TR"/>
              <a:pPr>
                <a:defRPr/>
              </a:pPr>
              <a:t>‹#›</a:t>
            </a:fld>
            <a:endParaRPr lang="tr-TR" altLang="tr-TR"/>
          </a:p>
        </p:txBody>
      </p:sp>
    </p:spTree>
    <p:extLst>
      <p:ext uri="{BB962C8B-B14F-4D97-AF65-F5344CB8AC3E}">
        <p14:creationId xmlns:p14="http://schemas.microsoft.com/office/powerpoint/2010/main" val="3268188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0" y="4914900"/>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p:txBody>
          <a:bodyPr/>
          <a:lstStyle>
            <a:lvl1pPr>
              <a:defRPr/>
            </a:lvl1pPr>
          </a:lstStyle>
          <a:p>
            <a:pPr>
              <a:defRPr/>
            </a:pPr>
            <a:fld id="{7708F7DB-804B-478E-8D5B-9BFBE246BC92}" type="datetime1">
              <a:rPr lang="tr-TR"/>
              <a:pPr>
                <a:defRPr/>
              </a:pPr>
              <a:t>27.11.2017</a:t>
            </a:fld>
            <a:endParaRPr lang="tr-TR"/>
          </a:p>
        </p:txBody>
      </p:sp>
      <p:sp>
        <p:nvSpPr>
          <p:cNvPr id="8" name="Footer Placeholder 5"/>
          <p:cNvSpPr>
            <a:spLocks noGrp="1"/>
          </p:cNvSpPr>
          <p:nvPr>
            <p:ph type="ftr" sz="quarter" idx="11"/>
          </p:nvPr>
        </p:nvSpPr>
        <p:spPr/>
        <p:txBody>
          <a:bodyPr/>
          <a:lstStyle>
            <a:lvl1pPr>
              <a:defRPr/>
            </a:lvl1pPr>
          </a:lstStyle>
          <a:p>
            <a:pPr>
              <a:defRPr/>
            </a:pPr>
            <a:r>
              <a:rPr lang="tr-TR"/>
              <a:t>Dr. Meltem BATURAY</a:t>
            </a:r>
          </a:p>
        </p:txBody>
      </p:sp>
      <p:sp>
        <p:nvSpPr>
          <p:cNvPr id="9" name="Slide Number Placeholder 6"/>
          <p:cNvSpPr>
            <a:spLocks noGrp="1"/>
          </p:cNvSpPr>
          <p:nvPr>
            <p:ph type="sldNum" sz="quarter" idx="12"/>
          </p:nvPr>
        </p:nvSpPr>
        <p:spPr/>
        <p:txBody>
          <a:bodyPr/>
          <a:lstStyle>
            <a:lvl1pPr>
              <a:defRPr/>
            </a:lvl1pPr>
          </a:lstStyle>
          <a:p>
            <a:pPr>
              <a:defRPr/>
            </a:pPr>
            <a:fld id="{724513CE-2E86-4D48-8F7D-470FE06DCADE}" type="slidenum">
              <a:rPr lang="tr-TR" altLang="tr-TR"/>
              <a:pPr>
                <a:defRPr/>
              </a:pPr>
              <a:t>‹#›</a:t>
            </a:fld>
            <a:endParaRPr lang="tr-TR" altLang="tr-TR"/>
          </a:p>
        </p:txBody>
      </p:sp>
    </p:spTree>
    <p:extLst>
      <p:ext uri="{BB962C8B-B14F-4D97-AF65-F5344CB8AC3E}">
        <p14:creationId xmlns:p14="http://schemas.microsoft.com/office/powerpoint/2010/main" val="1024697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63" y="287339"/>
            <a:ext cx="10058400" cy="981421"/>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1029" name="Text Placeholder 2"/>
          <p:cNvSpPr>
            <a:spLocks noGrp="1"/>
          </p:cNvSpPr>
          <p:nvPr>
            <p:ph type="body" idx="1"/>
          </p:nvPr>
        </p:nvSpPr>
        <p:spPr bwMode="auto">
          <a:xfrm>
            <a:off x="1096963" y="1343701"/>
            <a:ext cx="10058400" cy="452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ts val="0"/>
              </a:spcBef>
              <a:spcAft>
                <a:spcPts val="0"/>
              </a:spcAft>
              <a:defRPr sz="900" smtClean="0">
                <a:solidFill>
                  <a:srgbClr val="204788"/>
                </a:solidFill>
                <a:latin typeface="Times New Roman" panose="02020603050405020304" pitchFamily="18" charset="0"/>
                <a:cs typeface="Times New Roman" panose="02020603050405020304" pitchFamily="18" charset="0"/>
              </a:defRPr>
            </a:lvl1pPr>
          </a:lstStyle>
          <a:p>
            <a:pPr>
              <a:defRPr/>
            </a:pPr>
            <a:fld id="{D5190670-BAB3-4F86-81FB-9209E0391820}" type="datetime1">
              <a:rPr lang="tr-TR"/>
              <a:pPr>
                <a:defRPr/>
              </a:pPr>
              <a:t>27.11.2017</a:t>
            </a:fld>
            <a:endParaRPr lang="tr-TR"/>
          </a:p>
        </p:txBody>
      </p:sp>
      <p:sp>
        <p:nvSpPr>
          <p:cNvPr id="5" name="Footer Placeholder 4"/>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smtClean="0">
                <a:solidFill>
                  <a:srgbClr val="204788"/>
                </a:solidFill>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6" name="Slide Number Placeholder 5"/>
          <p:cNvSpPr>
            <a:spLocks noGrp="1"/>
          </p:cNvSpPr>
          <p:nvPr>
            <p:ph type="sldNum" sz="quarter" idx="4"/>
          </p:nvPr>
        </p:nvSpPr>
        <p:spPr>
          <a:xfrm>
            <a:off x="9901238" y="6459538"/>
            <a:ext cx="1311275" cy="365125"/>
          </a:xfrm>
          <a:prstGeom prst="rect">
            <a:avLst/>
          </a:prstGeom>
        </p:spPr>
        <p:txBody>
          <a:bodyPr vert="horz" lIns="91440" tIns="45720" rIns="91440" bIns="45720" rtlCol="0" anchor="ctr"/>
          <a:lstStyle>
            <a:lvl1pPr algn="r" eaLnBrk="1" fontAlgn="auto" hangingPunct="1">
              <a:spcBef>
                <a:spcPts val="0"/>
              </a:spcBef>
              <a:spcAft>
                <a:spcPts val="0"/>
              </a:spcAft>
              <a:defRPr sz="1050" smtClean="0">
                <a:solidFill>
                  <a:srgbClr val="204788"/>
                </a:solidFill>
                <a:latin typeface="Times New Roman" panose="02020603050405020304" pitchFamily="18" charset="0"/>
                <a:cs typeface="Times New Roman" panose="02020603050405020304" pitchFamily="18" charset="0"/>
              </a:defRPr>
            </a:lvl1pPr>
          </a:lstStyle>
          <a:p>
            <a:pPr>
              <a:defRPr/>
            </a:pPr>
            <a:fld id="{7A164F21-C042-42E0-8AC8-7DA2A5079631}" type="slidenum">
              <a:rPr lang="tr-TR" altLang="tr-TR"/>
              <a:pPr>
                <a:defRPr/>
              </a:pPr>
              <a:t>‹#›</a:t>
            </a:fld>
            <a:endParaRPr lang="tr-TR" altLang="tr-TR"/>
          </a:p>
        </p:txBody>
      </p:sp>
      <p:cxnSp>
        <p:nvCxnSpPr>
          <p:cNvPr id="10" name="Straight Connector 9"/>
          <p:cNvCxnSpPr/>
          <p:nvPr/>
        </p:nvCxnSpPr>
        <p:spPr>
          <a:xfrm>
            <a:off x="1096963" y="1284962"/>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66" r:id="rId4"/>
    <p:sldLayoutId id="2147483767" r:id="rId5"/>
    <p:sldLayoutId id="2147483768" r:id="rId6"/>
    <p:sldLayoutId id="2147483773" r:id="rId7"/>
    <p:sldLayoutId id="2147483774" r:id="rId8"/>
    <p:sldLayoutId id="2147483775" r:id="rId9"/>
    <p:sldLayoutId id="2147483769" r:id="rId10"/>
    <p:sldLayoutId id="2147483776" r:id="rId11"/>
  </p:sldLayoutIdLst>
  <p:transition spd="med">
    <p:fade/>
  </p:transition>
  <p:timing>
    <p:tnLst>
      <p:par>
        <p:cTn id="1" dur="indefinite" restart="never" nodeType="tmRoot"/>
      </p:par>
    </p:tnLst>
  </p:timing>
  <p:hf hdr="0" dt="0"/>
  <p:txStyles>
    <p:titleStyle>
      <a:lvl1pPr algn="l" rtl="0" fontAlgn="base">
        <a:lnSpc>
          <a:spcPct val="85000"/>
        </a:lnSpc>
        <a:spcBef>
          <a:spcPct val="0"/>
        </a:spcBef>
        <a:spcAft>
          <a:spcPct val="0"/>
        </a:spcAft>
        <a:defRPr sz="3600" kern="1200" spc="-50">
          <a:solidFill>
            <a:srgbClr val="204788"/>
          </a:solidFill>
          <a:latin typeface="Times New Roman" panose="02020603050405020304" pitchFamily="18" charset="0"/>
          <a:ea typeface="+mj-ea"/>
          <a:cs typeface="Times New Roman" panose="02020603050405020304" pitchFamily="18" charset="0"/>
        </a:defRPr>
      </a:lvl1pPr>
      <a:lvl2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2pPr>
      <a:lvl3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3pPr>
      <a:lvl4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4pPr>
      <a:lvl5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5pPr>
      <a:lvl6pPr marL="4572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6pPr>
      <a:lvl7pPr marL="9144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7pPr>
      <a:lvl8pPr marL="13716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8pPr>
      <a:lvl9pPr marL="18288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9pPr>
    </p:titleStyle>
    <p:bodyStyle>
      <a:lvl1pPr marL="90488" indent="-90488" algn="l" rtl="0" fontAlgn="base">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2588" indent="-182563" algn="l" rtl="0" fontAlgn="base">
        <a:lnSpc>
          <a:spcPct val="90000"/>
        </a:lnSpc>
        <a:spcBef>
          <a:spcPts val="200"/>
        </a:spcBef>
        <a:spcAft>
          <a:spcPts val="400"/>
        </a:spcAft>
        <a:buClr>
          <a:schemeClr val="accent1"/>
        </a:buClr>
        <a:buFont typeface="Calibri" panose="020F0502020204030204" pitchFamily="34" charset="0"/>
        <a:buChar char="◦"/>
        <a:defRPr kern="1200">
          <a:solidFill>
            <a:srgbClr val="204788"/>
          </a:solidFill>
          <a:latin typeface="Times New Roman" panose="02020603050405020304" pitchFamily="18" charset="0"/>
          <a:ea typeface="+mn-ea"/>
          <a:cs typeface="Times New Roman" panose="02020603050405020304" pitchFamily="18" charset="0"/>
        </a:defRPr>
      </a:lvl2pPr>
      <a:lvl3pPr marL="566738"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300"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1863"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tr/imgres?imgurl=http://www.artassociationinroxbury.org/images/printer.gif&amp;imgrefurl=http://www.artassociationinroxbury.org/membership.htm&amp;usg=__U2l6Wq0b5HTXJ4gDtUfnO7p4A24=&amp;h=365&amp;w=371&amp;sz=8&amp;hl=tr&amp;start=3&amp;um=1&amp;itbs=1&amp;tbnid=znrhRn7YWGEIhM:&amp;tbnh=120&amp;tbnw=122&amp;prev=/images%3Fq%3Dprinter%26um%3D1%26hl%3Dtr%26sa%3DN%26rlz%3D1W1ADFA_tr%26tbs%3Disch: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1919536" y="2780928"/>
            <a:ext cx="8229600" cy="1470025"/>
          </a:xfrm>
        </p:spPr>
        <p:txBody>
          <a:bodyPr/>
          <a:lstStyle/>
          <a:p>
            <a:pPr fontAlgn="auto">
              <a:spcAft>
                <a:spcPts val="0"/>
              </a:spcAft>
              <a:defRPr/>
            </a:pPr>
            <a:r>
              <a:rPr lang="tr-TR" altLang="tr-TR" dirty="0"/>
              <a:t> </a:t>
            </a:r>
            <a:r>
              <a:rPr lang="tr-TR" altLang="tr-TR" dirty="0" err="1" smtClean="0"/>
              <a:t>Arayüz</a:t>
            </a:r>
            <a:r>
              <a:rPr lang="tr-TR" altLang="tr-TR" dirty="0" smtClean="0"/>
              <a:t> Tasarımında Genel İlkeler</a:t>
            </a:r>
            <a:endParaRPr lang="tr-TR" altLang="tr-TR" dirty="0" smtClean="0"/>
          </a:p>
        </p:txBody>
      </p:sp>
      <p:sp>
        <p:nvSpPr>
          <p:cNvPr id="6" name="Alt Başlık 2"/>
          <p:cNvSpPr>
            <a:spLocks noGrp="1"/>
          </p:cNvSpPr>
          <p:nvPr>
            <p:ph type="subTitle" idx="1"/>
          </p:nvPr>
        </p:nvSpPr>
        <p:spPr/>
        <p:txBody>
          <a:bodyPr/>
          <a:lstStyle/>
          <a:p>
            <a:r>
              <a:rPr lang="tr-TR" dirty="0"/>
              <a:t>İnsan Bilgisayar </a:t>
            </a:r>
            <a:r>
              <a:rPr lang="tr-TR" dirty="0" smtClean="0"/>
              <a:t>Etkileşimi</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ÖĞR. GÖR. SALİH ERDURUCAN</a:t>
            </a:r>
            <a:endParaRPr lang="tr-TR" dirty="0">
              <a:latin typeface="Times New Roman" panose="02020603050405020304" pitchFamily="18" charset="0"/>
              <a:cs typeface="Times New Roman" panose="02020603050405020304" pitchFamily="18" charset="0"/>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BİRİNCİL PENCERELER</a:t>
            </a: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10</a:t>
            </a:fld>
            <a:endParaRPr lang="tr-TR" altLang="tr-TR"/>
          </a:p>
        </p:txBody>
      </p:sp>
      <p:pic>
        <p:nvPicPr>
          <p:cNvPr id="7" name="Picture 3" descr="sheet3.bmp"/>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27648" y="1700808"/>
            <a:ext cx="5286216" cy="4329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1216633"/>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İKİNCİL PENCERELER</a:t>
            </a:r>
            <a:endParaRPr lang="tr-TR" dirty="0"/>
          </a:p>
        </p:txBody>
      </p:sp>
      <p:sp>
        <p:nvSpPr>
          <p:cNvPr id="3" name="İçerik Yer Tutucusu 2"/>
          <p:cNvSpPr>
            <a:spLocks noGrp="1"/>
          </p:cNvSpPr>
          <p:nvPr>
            <p:ph idx="1"/>
          </p:nvPr>
        </p:nvSpPr>
        <p:spPr/>
        <p:txBody>
          <a:bodyPr/>
          <a:lstStyle/>
          <a:p>
            <a:pPr eaLnBrk="1" hangingPunct="1"/>
            <a:r>
              <a:rPr lang="tr-TR" altLang="tr-TR" dirty="0"/>
              <a:t>İkincil pencereler, uygulama içinde belirli bir sürecin devam </a:t>
            </a:r>
            <a:r>
              <a:rPr lang="tr-TR" altLang="tr-TR" dirty="0" err="1"/>
              <a:t>edebimesi</a:t>
            </a:r>
            <a:r>
              <a:rPr lang="tr-TR" altLang="tr-TR" dirty="0"/>
              <a:t>, gerçekleştirilebilmesi için daha detaylı bilgi alımı ya da kullanıcı ile etkileşim, mesaj verme amacıyla kullanılan pencerelerdir. </a:t>
            </a:r>
          </a:p>
          <a:p>
            <a:pPr eaLnBrk="1" hangingPunct="1"/>
            <a:r>
              <a:rPr lang="tr-TR" altLang="tr-TR" dirty="0"/>
              <a:t>Bu pencerelerin diğer bir adı da "diyalog </a:t>
            </a:r>
            <a:r>
              <a:rPr lang="tr-TR" altLang="tr-TR" dirty="0" err="1"/>
              <a:t>penceresi"dir</a:t>
            </a:r>
            <a:r>
              <a:rPr lang="tr-TR" altLang="tr-TR" dirty="0"/>
              <a:t>.</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11</a:t>
            </a:fld>
            <a:endParaRPr lang="tr-TR" altLang="tr-TR"/>
          </a:p>
        </p:txBody>
      </p:sp>
    </p:spTree>
    <p:extLst>
      <p:ext uri="{BB962C8B-B14F-4D97-AF65-F5344CB8AC3E}">
        <p14:creationId xmlns:p14="http://schemas.microsoft.com/office/powerpoint/2010/main" val="2222829651"/>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İKİNCİL PENCERELER</a:t>
            </a:r>
            <a:endParaRPr lang="tr-TR" dirty="0"/>
          </a:p>
        </p:txBody>
      </p:sp>
      <p:sp>
        <p:nvSpPr>
          <p:cNvPr id="3" name="İçerik Yer Tutucusu 2"/>
          <p:cNvSpPr>
            <a:spLocks noGrp="1"/>
          </p:cNvSpPr>
          <p:nvPr>
            <p:ph idx="1"/>
          </p:nvPr>
        </p:nvSpPr>
        <p:spPr/>
        <p:txBody>
          <a:bodyPr/>
          <a:lstStyle/>
          <a:p>
            <a:r>
              <a:rPr lang="tr-TR" altLang="tr-TR" dirty="0" err="1"/>
              <a:t>Örn</a:t>
            </a:r>
            <a:r>
              <a:rPr lang="tr-TR" altLang="tr-TR" dirty="0"/>
              <a:t>: Kullanıcı bir dokümanı yazdırmak için yazıcı ikonunu tıkladığında ya da menüden yazdır seçeneğini seçtiğinde, bir diyalog penceresi belirir ve kullanıcıdan yazdırma işleminin diğer detaylarını girmesini ister.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12</a:t>
            </a:fld>
            <a:endParaRPr lang="tr-TR" altLang="tr-TR"/>
          </a:p>
        </p:txBody>
      </p:sp>
      <p:pic>
        <p:nvPicPr>
          <p:cNvPr id="5" name="Picture 5" descr="http://t1.gstatic.com/images?q=tbn:znrhRn7YWGEIhM:http://www.artassociationinroxbury.org/images/printer.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6160" y="3356992"/>
            <a:ext cx="2016224" cy="1982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3609916"/>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İKİNCİL PENCERELER</a:t>
            </a:r>
            <a:endParaRPr lang="tr-TR" dirty="0"/>
          </a:p>
        </p:txBody>
      </p:sp>
      <p:sp>
        <p:nvSpPr>
          <p:cNvPr id="3" name="İçerik Yer Tutucusu 2"/>
          <p:cNvSpPr>
            <a:spLocks noGrp="1"/>
          </p:cNvSpPr>
          <p:nvPr>
            <p:ph idx="1"/>
          </p:nvPr>
        </p:nvSpPr>
        <p:spPr>
          <a:xfrm>
            <a:off x="1096963" y="1556793"/>
            <a:ext cx="10058400" cy="1008112"/>
          </a:xfrm>
        </p:spPr>
        <p:txBody>
          <a:bodyPr/>
          <a:lstStyle/>
          <a:p>
            <a:r>
              <a:rPr lang="tr-TR" altLang="tr-TR" dirty="0"/>
              <a:t>Altta </a:t>
            </a:r>
            <a:r>
              <a:rPr lang="tr-TR" altLang="tr-TR" dirty="0" err="1"/>
              <a:t>Powerpoint</a:t>
            </a:r>
            <a:r>
              <a:rPr lang="tr-TR" altLang="tr-TR" dirty="0"/>
              <a:t> birincil penceresi ve onun üzerine açılmış olan yazdırma diyalogu (ikincil pencere)</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13</a:t>
            </a:fld>
            <a:endParaRPr lang="tr-TR" altLang="tr-TR"/>
          </a:p>
        </p:txBody>
      </p:sp>
      <p:pic>
        <p:nvPicPr>
          <p:cNvPr id="5" name="Picture 3" descr="ikincil.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71664" y="2348880"/>
            <a:ext cx="4591050" cy="387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2949617"/>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TEMEL PENCERE BİLEŞENLERİ</a:t>
            </a:r>
            <a:endParaRPr lang="tr-TR" dirty="0"/>
          </a:p>
        </p:txBody>
      </p:sp>
      <p:sp>
        <p:nvSpPr>
          <p:cNvPr id="3" name="İçerik Yer Tutucusu 2"/>
          <p:cNvSpPr>
            <a:spLocks noGrp="1"/>
          </p:cNvSpPr>
          <p:nvPr>
            <p:ph idx="1"/>
          </p:nvPr>
        </p:nvSpPr>
        <p:spPr/>
        <p:txBody>
          <a:bodyPr/>
          <a:lstStyle/>
          <a:p>
            <a:pPr eaLnBrk="1" hangingPunct="1"/>
            <a:r>
              <a:rPr lang="tr-TR" altLang="tr-TR" dirty="0"/>
              <a:t>Birincil ya da ikincil olsun, her ikisinde de bulunan temel pencere bileşenleri vardır. </a:t>
            </a:r>
          </a:p>
          <a:p>
            <a:pPr eaLnBrk="1" hangingPunct="1"/>
            <a:r>
              <a:rPr lang="tr-TR" altLang="tr-TR" dirty="0"/>
              <a:t>Kullanıcılar bu bileşenlerin aynı standart yerlerde bulunmalarını, aynı biçimde davranmalarını bekler.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14</a:t>
            </a:fld>
            <a:endParaRPr lang="tr-TR" altLang="tr-TR"/>
          </a:p>
        </p:txBody>
      </p:sp>
    </p:spTree>
    <p:extLst>
      <p:ext uri="{BB962C8B-B14F-4D97-AF65-F5344CB8AC3E}">
        <p14:creationId xmlns:p14="http://schemas.microsoft.com/office/powerpoint/2010/main" val="479448534"/>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TEMEL PENCERE BİLEŞENLERİ</a:t>
            </a:r>
            <a:endParaRPr lang="tr-TR" dirty="0"/>
          </a:p>
        </p:txBody>
      </p:sp>
      <p:sp>
        <p:nvSpPr>
          <p:cNvPr id="3" name="İçerik Yer Tutucusu 2"/>
          <p:cNvSpPr>
            <a:spLocks noGrp="1"/>
          </p:cNvSpPr>
          <p:nvPr>
            <p:ph idx="1"/>
          </p:nvPr>
        </p:nvSpPr>
        <p:spPr/>
        <p:txBody>
          <a:bodyPr/>
          <a:lstStyle/>
          <a:p>
            <a:pPr eaLnBrk="1" hangingPunct="1"/>
            <a:r>
              <a:rPr lang="tr-TR" altLang="tr-TR" dirty="0"/>
              <a:t>Menü ve Araç Çubuğu</a:t>
            </a:r>
          </a:p>
          <a:p>
            <a:pPr eaLnBrk="1" hangingPunct="1"/>
            <a:r>
              <a:rPr lang="tr-TR" altLang="tr-TR" dirty="0"/>
              <a:t>Çalışma Alanı</a:t>
            </a:r>
          </a:p>
          <a:p>
            <a:pPr eaLnBrk="1" hangingPunct="1"/>
            <a:r>
              <a:rPr lang="tr-TR" altLang="tr-TR" dirty="0"/>
              <a:t>Komut ve İşlem Düğmeleri Bölgesi</a:t>
            </a:r>
          </a:p>
          <a:p>
            <a:pPr eaLnBrk="1" hangingPunct="1"/>
            <a:r>
              <a:rPr lang="tr-TR" altLang="tr-TR" dirty="0"/>
              <a:t>Mesaj / Durum Bölgesi</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15</a:t>
            </a:fld>
            <a:endParaRPr lang="tr-TR" altLang="tr-TR"/>
          </a:p>
        </p:txBody>
      </p:sp>
    </p:spTree>
    <p:extLst>
      <p:ext uri="{BB962C8B-B14F-4D97-AF65-F5344CB8AC3E}">
        <p14:creationId xmlns:p14="http://schemas.microsoft.com/office/powerpoint/2010/main" val="2178711357"/>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MENÜ VE ARAÇ ÇUBUĞU</a:t>
            </a: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16</a:t>
            </a:fld>
            <a:endParaRPr lang="tr-TR" altLang="tr-TR"/>
          </a:p>
        </p:txBody>
      </p:sp>
      <p:pic>
        <p:nvPicPr>
          <p:cNvPr id="5" name="Picture 4" descr="arac cubugu.bmp"/>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43472" y="1772816"/>
            <a:ext cx="5832745" cy="4129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9322430"/>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MENÜ VE ARAÇ ÇUBUĞU</a:t>
            </a:r>
            <a:endParaRPr lang="tr-TR" dirty="0"/>
          </a:p>
        </p:txBody>
      </p:sp>
      <p:sp>
        <p:nvSpPr>
          <p:cNvPr id="3" name="İçerik Yer Tutucusu 2"/>
          <p:cNvSpPr>
            <a:spLocks noGrp="1"/>
          </p:cNvSpPr>
          <p:nvPr>
            <p:ph idx="1"/>
          </p:nvPr>
        </p:nvSpPr>
        <p:spPr/>
        <p:txBody>
          <a:bodyPr/>
          <a:lstStyle/>
          <a:p>
            <a:pPr marL="0" indent="0" eaLnBrk="1" hangingPunct="1">
              <a:buFont typeface="Wingdings" panose="05000000000000000000" pitchFamily="2" charset="2"/>
              <a:buNone/>
            </a:pPr>
            <a:r>
              <a:rPr lang="tr-TR" altLang="tr-TR" dirty="0"/>
              <a:t>Uygulama içindeki </a:t>
            </a:r>
            <a:r>
              <a:rPr lang="tr-TR" altLang="tr-TR" dirty="0" err="1"/>
              <a:t>navigasyon</a:t>
            </a:r>
            <a:r>
              <a:rPr lang="tr-TR" altLang="tr-TR" dirty="0"/>
              <a:t> ve süreç </a:t>
            </a:r>
            <a:r>
              <a:rPr lang="tr-TR" altLang="tr-TR" dirty="0" err="1"/>
              <a:t>başlatımı</a:t>
            </a:r>
            <a:r>
              <a:rPr lang="tr-TR" altLang="tr-TR" dirty="0"/>
              <a:t> için sunulan seçenekleri içerir. </a:t>
            </a:r>
          </a:p>
          <a:p>
            <a:pPr marL="0" indent="0" eaLnBrk="1" hangingPunct="1">
              <a:buFont typeface="Wingdings" panose="05000000000000000000" pitchFamily="2" charset="2"/>
              <a:buNone/>
            </a:pPr>
            <a:r>
              <a:rPr lang="tr-TR" altLang="tr-TR" dirty="0"/>
              <a:t>Menülerin içinde bulunan bileşenler, kullanıcıya görsel olarak yazılım uygulamasının nasıl organize edildiğini anlatabilecek biçimde seçilmeli ve yerleştirilmelidir. </a:t>
            </a:r>
          </a:p>
          <a:p>
            <a:pPr marL="0" indent="0" eaLnBrk="1" hangingPunct="1">
              <a:buFont typeface="Wingdings" panose="05000000000000000000" pitchFamily="2" charset="2"/>
              <a:buNone/>
            </a:pPr>
            <a:r>
              <a:rPr lang="tr-TR" altLang="tr-TR" dirty="0"/>
              <a:t>Öte yandan araç çubuğu, sık kullanılan seçenekleri kullanıcının daha kolay kullanabilmesi amacıyla ikonlar içerir.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17</a:t>
            </a:fld>
            <a:endParaRPr lang="tr-TR" altLang="tr-TR"/>
          </a:p>
        </p:txBody>
      </p:sp>
    </p:spTree>
    <p:extLst>
      <p:ext uri="{BB962C8B-B14F-4D97-AF65-F5344CB8AC3E}">
        <p14:creationId xmlns:p14="http://schemas.microsoft.com/office/powerpoint/2010/main" val="1649052052"/>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ÇALIŞMA ALANI</a:t>
            </a: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18</a:t>
            </a:fld>
            <a:endParaRPr lang="tr-TR" altLang="tr-TR"/>
          </a:p>
        </p:txBody>
      </p:sp>
      <p:pic>
        <p:nvPicPr>
          <p:cNvPr id="5" name="Picture 4" descr="calisma.bmp"/>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87488" y="1700808"/>
            <a:ext cx="6192688" cy="4383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332592"/>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KOMUT VE İŞLEM DÜĞMELERİ BÖLGESİ</a:t>
            </a: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19</a:t>
            </a:fld>
            <a:endParaRPr lang="tr-TR" altLang="tr-TR"/>
          </a:p>
        </p:txBody>
      </p:sp>
      <p:pic>
        <p:nvPicPr>
          <p:cNvPr id="5" name="Picture 3" descr="menu.bmp"/>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71464" y="1556791"/>
            <a:ext cx="5904656" cy="4180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0165099"/>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PENCERELER</a:t>
            </a:r>
            <a:endParaRPr lang="tr-TR" dirty="0"/>
          </a:p>
        </p:txBody>
      </p:sp>
      <p:sp>
        <p:nvSpPr>
          <p:cNvPr id="3" name="İçerik Yer Tutucusu 2"/>
          <p:cNvSpPr>
            <a:spLocks noGrp="1"/>
          </p:cNvSpPr>
          <p:nvPr>
            <p:ph idx="1"/>
          </p:nvPr>
        </p:nvSpPr>
        <p:spPr/>
        <p:txBody>
          <a:bodyPr/>
          <a:lstStyle/>
          <a:p>
            <a:pPr eaLnBrk="1" hangingPunct="1"/>
            <a:r>
              <a:rPr lang="tr-TR" altLang="tr-TR" dirty="0"/>
              <a:t>Veri giriş pencereleri  tasarlanırken, her zaman aynı olması beklenen verilerin “hazır değerleri” (</a:t>
            </a:r>
            <a:r>
              <a:rPr lang="tr-TR" altLang="tr-TR" dirty="0" err="1"/>
              <a:t>default</a:t>
            </a:r>
            <a:r>
              <a:rPr lang="tr-TR" altLang="tr-TR" dirty="0"/>
              <a:t>) uygun yerlere önceden yerleştirilmiş olmalıdır.</a:t>
            </a:r>
          </a:p>
          <a:p>
            <a:pPr eaLnBrk="1" hangingPunct="1"/>
            <a:r>
              <a:rPr lang="tr-TR" altLang="tr-TR" dirty="0"/>
              <a:t>Uygulamalar standartlaştırılmış </a:t>
            </a:r>
            <a:r>
              <a:rPr lang="tr-TR" altLang="tr-TR" dirty="0" err="1"/>
              <a:t>kısayol</a:t>
            </a:r>
            <a:r>
              <a:rPr lang="tr-TR" altLang="tr-TR" dirty="0"/>
              <a:t> tuşlarını ve tuş kombinasyonlarını kullanmalıdır .</a:t>
            </a:r>
          </a:p>
          <a:p>
            <a:pPr eaLnBrk="1" hangingPunct="1">
              <a:buFont typeface="Wingdings" panose="05000000000000000000" pitchFamily="2" charset="2"/>
              <a:buNone/>
            </a:pPr>
            <a:r>
              <a:rPr lang="tr-TR" altLang="tr-TR" dirty="0"/>
              <a:t>	(Örnek: </a:t>
            </a:r>
            <a:r>
              <a:rPr lang="tr-TR" altLang="tr-TR" dirty="0" err="1"/>
              <a:t>Ctrl</a:t>
            </a:r>
            <a:r>
              <a:rPr lang="tr-TR" altLang="tr-TR" dirty="0"/>
              <a:t> + C  kopyalama işlemi)</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a:t>
            </a:fld>
            <a:endParaRPr lang="tr-TR" altLang="tr-TR"/>
          </a:p>
        </p:txBody>
      </p:sp>
    </p:spTree>
    <p:extLst>
      <p:ext uri="{BB962C8B-B14F-4D97-AF65-F5344CB8AC3E}">
        <p14:creationId xmlns:p14="http://schemas.microsoft.com/office/powerpoint/2010/main" val="3998392246"/>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KOMUT VE İŞLEM DÜĞMELERİ BÖLGESİ</a:t>
            </a:r>
            <a:endParaRPr lang="tr-TR" dirty="0"/>
          </a:p>
        </p:txBody>
      </p:sp>
      <p:sp>
        <p:nvSpPr>
          <p:cNvPr id="3" name="İçerik Yer Tutucusu 2"/>
          <p:cNvSpPr>
            <a:spLocks noGrp="1"/>
          </p:cNvSpPr>
          <p:nvPr>
            <p:ph idx="1"/>
          </p:nvPr>
        </p:nvSpPr>
        <p:spPr/>
        <p:txBody>
          <a:bodyPr/>
          <a:lstStyle/>
          <a:p>
            <a:r>
              <a:rPr lang="tr-TR" altLang="tr-TR" dirty="0"/>
              <a:t>Bu alan tüm pencerelerde aynı olan düğmeler (kaydet, farklı kaydet, kes, yapıştır) içerebildiği gibi pencereye özel düğmeleri de içerebilir. Bu düğmeler, menülere ve araç çubuklarına ek olarak bir görevin (genellikle sık yapılan ve çalışma noktasında yakın olması gerektiği düşünülen) gerçekleştirilebilmesini sağlarlar. Genellikle araç çubuğunda zaten var olan görevler için bu bölgede bir yer ayrılmaz.</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20</a:t>
            </a:fld>
            <a:endParaRPr lang="tr-TR" altLang="tr-TR"/>
          </a:p>
        </p:txBody>
      </p:sp>
    </p:spTree>
    <p:extLst>
      <p:ext uri="{BB962C8B-B14F-4D97-AF65-F5344CB8AC3E}">
        <p14:creationId xmlns:p14="http://schemas.microsoft.com/office/powerpoint/2010/main" val="3692892875"/>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MESAJ / DURUM BÖLGESİ</a:t>
            </a: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21</a:t>
            </a:fld>
            <a:endParaRPr lang="tr-TR" altLang="tr-TR"/>
          </a:p>
        </p:txBody>
      </p:sp>
      <p:pic>
        <p:nvPicPr>
          <p:cNvPr id="5" name="Picture 4" descr="mesaj.bmp"/>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63552" y="1628800"/>
            <a:ext cx="6252201" cy="4426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8495965"/>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MESAJ / DURUM BÖLGESİ</a:t>
            </a:r>
            <a:endParaRPr lang="tr-TR" dirty="0"/>
          </a:p>
        </p:txBody>
      </p:sp>
      <p:sp>
        <p:nvSpPr>
          <p:cNvPr id="3" name="İçerik Yer Tutucusu 2"/>
          <p:cNvSpPr>
            <a:spLocks noGrp="1"/>
          </p:cNvSpPr>
          <p:nvPr>
            <p:ph idx="1"/>
          </p:nvPr>
        </p:nvSpPr>
        <p:spPr/>
        <p:txBody>
          <a:bodyPr/>
          <a:lstStyle/>
          <a:p>
            <a:r>
              <a:rPr lang="tr-TR" altLang="tr-TR" dirty="0"/>
              <a:t>Mesaj alanı çeşitli tipteki mesajları kullanıcılara ulaştırmak amacıyla kullanılan alandır. Bu mesajlar arasında bir sonraki aşamada ne yapılması gerektiğini bildiren, farenin gösterdiği noktanın altındaki bilgilerin ne olduğunu açıklayan, o andaki saati tarihi söyleyen ya da uygulamaya özgü örneğin editör uygulamasında satır ve sütun bilgilerini veren mesajlar gibi mesajlar bulunabilir.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22</a:t>
            </a:fld>
            <a:endParaRPr lang="tr-TR" altLang="tr-TR"/>
          </a:p>
        </p:txBody>
      </p:sp>
    </p:spTree>
    <p:extLst>
      <p:ext uri="{BB962C8B-B14F-4D97-AF65-F5344CB8AC3E}">
        <p14:creationId xmlns:p14="http://schemas.microsoft.com/office/powerpoint/2010/main" val="2678285452"/>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MESAJ / DURUM BÖLGESİ</a:t>
            </a:r>
            <a:endParaRPr lang="tr-TR" dirty="0"/>
          </a:p>
        </p:txBody>
      </p:sp>
      <p:sp>
        <p:nvSpPr>
          <p:cNvPr id="3" name="İçerik Yer Tutucusu 2"/>
          <p:cNvSpPr>
            <a:spLocks noGrp="1"/>
          </p:cNvSpPr>
          <p:nvPr>
            <p:ph idx="1"/>
          </p:nvPr>
        </p:nvSpPr>
        <p:spPr/>
        <p:txBody>
          <a:bodyPr/>
          <a:lstStyle/>
          <a:p>
            <a:r>
              <a:rPr lang="tr-TR" altLang="tr-TR" dirty="0"/>
              <a:t>Mesaj alanı çeşitli tipteki mesajları kullanıcılara ulaştırmak amacıyla kullanılan alandır. Bu mesajlar arasında bir sonraki aşamada ne yapılması gerektiğini bildiren, farenin gösterdiği noktanın altındaki bilgilerin ne olduğunu açıklayan, o andaki saati tarihi söyleyen ya da uygulamaya özgü örneğin editör uygulamasında satır ve sütun bilgilerini veren mesajlar gibi mesajlar bulunabilir.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23</a:t>
            </a:fld>
            <a:endParaRPr lang="tr-TR" altLang="tr-TR"/>
          </a:p>
        </p:txBody>
      </p:sp>
    </p:spTree>
    <p:extLst>
      <p:ext uri="{BB962C8B-B14F-4D97-AF65-F5344CB8AC3E}">
        <p14:creationId xmlns:p14="http://schemas.microsoft.com/office/powerpoint/2010/main" val="2626722264"/>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1055440" y="620688"/>
            <a:ext cx="9155360" cy="796950"/>
          </a:xfrm>
          <a:prstGeom prst="rect">
            <a:avLst/>
          </a:prstGeom>
        </p:spPr>
        <p:txBody>
          <a:bodyPr bIns="91440" anchor="b">
            <a:normAutofit/>
          </a:bodyPr>
          <a:lstStyle/>
          <a:p>
            <a:pPr eaLnBrk="1" fontAlgn="auto" hangingPunct="1">
              <a:spcBef>
                <a:spcPts val="0"/>
              </a:spcBef>
              <a:spcAft>
                <a:spcPts val="0"/>
              </a:spcAft>
              <a:defRPr/>
            </a:pPr>
            <a:r>
              <a:rPr lang="tr-TR" sz="3200" b="1" smtClean="0">
                <a:solidFill>
                  <a:schemeClr val="tx2"/>
                </a:solidFill>
                <a:latin typeface="+mj-lt"/>
                <a:ea typeface="+mj-ea"/>
                <a:cs typeface="+mj-cs"/>
              </a:rPr>
              <a:t>Kaynaklar</a:t>
            </a:r>
            <a:endParaRPr lang="tr-TR" sz="3200" b="1" dirty="0">
              <a:solidFill>
                <a:schemeClr val="tx2"/>
              </a:solidFill>
              <a:latin typeface="+mj-lt"/>
              <a:ea typeface="+mj-ea"/>
              <a:cs typeface="+mj-cs"/>
            </a:endParaRPr>
          </a:p>
        </p:txBody>
      </p:sp>
      <p:sp>
        <p:nvSpPr>
          <p:cNvPr id="34819" name="2 İçerik Yer Tutucusu"/>
          <p:cNvSpPr>
            <a:spLocks noGrp="1"/>
          </p:cNvSpPr>
          <p:nvPr>
            <p:ph idx="1"/>
          </p:nvPr>
        </p:nvSpPr>
        <p:spPr>
          <a:xfrm>
            <a:off x="911424" y="1417638"/>
            <a:ext cx="10513168" cy="4608512"/>
          </a:xfrm>
        </p:spPr>
        <p:txBody>
          <a:bodyPr rtlCol="0">
            <a:normAutofit/>
          </a:bodyPr>
          <a:lstStyle/>
          <a:p>
            <a:pPr marL="91440" indent="-91440" fontAlgn="auto">
              <a:buFont typeface="Wingdings" panose="05000000000000000000" pitchFamily="2" charset="2"/>
              <a:buChar char="Ø"/>
              <a:defRPr/>
            </a:pPr>
            <a:r>
              <a:rPr lang="tr-TR" altLang="tr-TR" sz="1600" dirty="0" err="1"/>
              <a:t>Baturay</a:t>
            </a:r>
            <a:r>
              <a:rPr lang="tr-TR" altLang="tr-TR" sz="1600" dirty="0"/>
              <a:t> M. H. (2014). İnsan Bilgisayar Etkileşim Ders Notları </a:t>
            </a:r>
            <a:endParaRPr lang="tr-TR" altLang="tr-TR" sz="1500" dirty="0" smtClean="0">
              <a:ea typeface="Verdana" panose="020B0604030504040204" pitchFamily="34" charset="0"/>
            </a:endParaRPr>
          </a:p>
          <a:p>
            <a:pPr marL="91440" indent="-91440" fontAlgn="auto">
              <a:buFont typeface="Wingdings" panose="05000000000000000000" pitchFamily="2" charset="2"/>
              <a:buChar char="Ø"/>
              <a:defRPr/>
            </a:pPr>
            <a:r>
              <a:rPr lang="en-US" altLang="tr-TR" sz="1500" dirty="0" smtClean="0">
                <a:ea typeface="Verdana" panose="020B0604030504040204" pitchFamily="34" charset="0"/>
              </a:rPr>
              <a:t>A</a:t>
            </a:r>
            <a:r>
              <a:rPr lang="en-US" altLang="tr-TR" sz="1500" dirty="0">
                <a:ea typeface="Verdana" panose="020B0604030504040204" pitchFamily="34" charset="0"/>
              </a:rPr>
              <a:t>. Dix, J. Finlay, G. </a:t>
            </a:r>
            <a:r>
              <a:rPr lang="en-US" altLang="tr-TR" sz="1500" dirty="0" err="1">
                <a:ea typeface="Verdana" panose="020B0604030504040204" pitchFamily="34" charset="0"/>
              </a:rPr>
              <a:t>Abowd</a:t>
            </a:r>
            <a:r>
              <a:rPr lang="en-US" altLang="tr-TR" sz="1500" dirty="0">
                <a:ea typeface="Verdana" panose="020B0604030504040204" pitchFamily="34" charset="0"/>
              </a:rPr>
              <a:t> and R. Beale (1993). Human-Computer Interaction. Prentice Hall.</a:t>
            </a:r>
            <a:endParaRPr lang="tr-TR" altLang="tr-TR" sz="1500" dirty="0">
              <a:ea typeface="Verdana" panose="020B0604030504040204" pitchFamily="34" charset="0"/>
            </a:endParaRPr>
          </a:p>
          <a:p>
            <a:pPr marL="91440" indent="-91440" fontAlgn="auto">
              <a:buFont typeface="Wingdings" panose="05000000000000000000" pitchFamily="2" charset="2"/>
              <a:buChar char="Ø"/>
              <a:defRPr/>
            </a:pPr>
            <a:r>
              <a:rPr lang="tr-TR" altLang="tr-TR" sz="1500" dirty="0" err="1">
                <a:ea typeface="Verdana" panose="020B0604030504040204" pitchFamily="34" charset="0"/>
              </a:rPr>
              <a:t>Andrews</a:t>
            </a:r>
            <a:r>
              <a:rPr lang="tr-TR" altLang="tr-TR" sz="1500" dirty="0">
                <a:ea typeface="Verdana" panose="020B0604030504040204" pitchFamily="34" charset="0"/>
              </a:rPr>
              <a:t>, K. (2009). Human-</a:t>
            </a:r>
            <a:r>
              <a:rPr lang="tr-TR" altLang="tr-TR" sz="1500" dirty="0" err="1">
                <a:ea typeface="Verdana" panose="020B0604030504040204" pitchFamily="34" charset="0"/>
              </a:rPr>
              <a:t>Computer</a:t>
            </a:r>
            <a:r>
              <a:rPr lang="tr-TR" altLang="tr-TR" sz="1500" dirty="0">
                <a:ea typeface="Verdana" panose="020B0604030504040204" pitchFamily="34" charset="0"/>
              </a:rPr>
              <a:t> </a:t>
            </a:r>
            <a:r>
              <a:rPr lang="tr-TR" altLang="tr-TR" sz="1500" dirty="0" err="1">
                <a:ea typeface="Verdana" panose="020B0604030504040204" pitchFamily="34" charset="0"/>
              </a:rPr>
              <a:t>Interaction</a:t>
            </a:r>
            <a:r>
              <a:rPr lang="tr-TR" altLang="tr-TR" sz="1500" dirty="0">
                <a:ea typeface="Verdana" panose="020B0604030504040204" pitchFamily="34" charset="0"/>
              </a:rPr>
              <a:t>. </a:t>
            </a:r>
            <a:r>
              <a:rPr lang="tr-TR" altLang="tr-TR" sz="1500" dirty="0" err="1">
                <a:ea typeface="Verdana" panose="020B0604030504040204" pitchFamily="34" charset="0"/>
              </a:rPr>
              <a:t>Lecture</a:t>
            </a:r>
            <a:r>
              <a:rPr lang="tr-TR" altLang="tr-TR" sz="1500" dirty="0">
                <a:ea typeface="Verdana" panose="020B0604030504040204" pitchFamily="34" charset="0"/>
              </a:rPr>
              <a:t> </a:t>
            </a:r>
            <a:r>
              <a:rPr lang="tr-TR" altLang="tr-TR" sz="1500" dirty="0" err="1">
                <a:ea typeface="Verdana" panose="020B0604030504040204" pitchFamily="34" charset="0"/>
              </a:rPr>
              <a:t>Notes</a:t>
            </a:r>
            <a:r>
              <a:rPr lang="tr-TR" altLang="tr-TR" sz="1500" dirty="0">
                <a:ea typeface="Verdana" panose="020B0604030504040204" pitchFamily="34" charset="0"/>
              </a:rPr>
              <a:t>.</a:t>
            </a:r>
          </a:p>
          <a:p>
            <a:pPr marL="91440" indent="-91440" fontAlgn="auto">
              <a:buFont typeface="Wingdings" panose="05000000000000000000" pitchFamily="2" charset="2"/>
              <a:buChar char="Ø"/>
              <a:defRPr/>
            </a:pPr>
            <a:r>
              <a:rPr lang="tr-TR" altLang="tr-TR" sz="1500" dirty="0" smtClean="0">
                <a:ea typeface="Verdana" panose="020B0604030504040204" pitchFamily="34" charset="0"/>
              </a:rPr>
              <a:t>Miller</a:t>
            </a:r>
            <a:r>
              <a:rPr lang="tr-TR" altLang="tr-TR" sz="1500" dirty="0">
                <a:ea typeface="Verdana" panose="020B0604030504040204" pitchFamily="34" charset="0"/>
              </a:rPr>
              <a:t>, G. A. (1956). </a:t>
            </a:r>
            <a:r>
              <a:rPr lang="tr-TR" altLang="tr-TR" sz="1500" dirty="0" err="1">
                <a:ea typeface="Verdana" panose="020B0604030504040204" pitchFamily="34" charset="0"/>
              </a:rPr>
              <a:t>The</a:t>
            </a:r>
            <a:r>
              <a:rPr lang="tr-TR" altLang="tr-TR" sz="1500" dirty="0">
                <a:ea typeface="Verdana" panose="020B0604030504040204" pitchFamily="34" charset="0"/>
              </a:rPr>
              <a:t> </a:t>
            </a:r>
            <a:r>
              <a:rPr lang="tr-TR" altLang="tr-TR" sz="1500" dirty="0" err="1">
                <a:ea typeface="Verdana" panose="020B0604030504040204" pitchFamily="34" charset="0"/>
              </a:rPr>
              <a:t>magical</a:t>
            </a:r>
            <a:r>
              <a:rPr lang="tr-TR" altLang="tr-TR" sz="1500" dirty="0">
                <a:ea typeface="Verdana" panose="020B0604030504040204" pitchFamily="34" charset="0"/>
              </a:rPr>
              <a:t> </a:t>
            </a:r>
            <a:r>
              <a:rPr lang="tr-TR" altLang="tr-TR" sz="1500" dirty="0" err="1">
                <a:ea typeface="Verdana" panose="020B0604030504040204" pitchFamily="34" charset="0"/>
              </a:rPr>
              <a:t>number</a:t>
            </a:r>
            <a:r>
              <a:rPr lang="tr-TR" altLang="tr-TR" sz="1500" dirty="0">
                <a:ea typeface="Verdana" panose="020B0604030504040204" pitchFamily="34" charset="0"/>
              </a:rPr>
              <a:t> seven, </a:t>
            </a:r>
            <a:r>
              <a:rPr lang="tr-TR" altLang="tr-TR" sz="1500" dirty="0" err="1">
                <a:ea typeface="Verdana" panose="020B0604030504040204" pitchFamily="34" charset="0"/>
              </a:rPr>
              <a:t>plus</a:t>
            </a:r>
            <a:r>
              <a:rPr lang="tr-TR" altLang="tr-TR" sz="1500" dirty="0">
                <a:ea typeface="Verdana" panose="020B0604030504040204" pitchFamily="34" charset="0"/>
              </a:rPr>
              <a:t> </a:t>
            </a:r>
            <a:r>
              <a:rPr lang="tr-TR" altLang="tr-TR" sz="1500" dirty="0" err="1">
                <a:ea typeface="Verdana" panose="020B0604030504040204" pitchFamily="34" charset="0"/>
              </a:rPr>
              <a:t>or</a:t>
            </a:r>
            <a:r>
              <a:rPr lang="tr-TR" altLang="tr-TR" sz="1500" dirty="0">
                <a:ea typeface="Verdana" panose="020B0604030504040204" pitchFamily="34" charset="0"/>
              </a:rPr>
              <a:t> </a:t>
            </a:r>
            <a:r>
              <a:rPr lang="tr-TR" altLang="tr-TR" sz="1500" dirty="0" err="1">
                <a:ea typeface="Verdana" panose="020B0604030504040204" pitchFamily="34" charset="0"/>
              </a:rPr>
              <a:t>minus</a:t>
            </a:r>
            <a:r>
              <a:rPr lang="tr-TR" altLang="tr-TR" sz="1500" dirty="0">
                <a:ea typeface="Verdana" panose="020B0604030504040204" pitchFamily="34" charset="0"/>
              </a:rPr>
              <a:t> </a:t>
            </a:r>
            <a:r>
              <a:rPr lang="tr-TR" altLang="tr-TR" sz="1500" dirty="0" err="1">
                <a:ea typeface="Verdana" panose="020B0604030504040204" pitchFamily="34" charset="0"/>
              </a:rPr>
              <a:t>two</a:t>
            </a:r>
            <a:r>
              <a:rPr lang="tr-TR" altLang="tr-TR" sz="1500" dirty="0">
                <a:ea typeface="Verdana" panose="020B0604030504040204" pitchFamily="34" charset="0"/>
              </a:rPr>
              <a:t>: </a:t>
            </a:r>
            <a:r>
              <a:rPr lang="tr-TR" altLang="tr-TR" sz="1500" dirty="0" err="1">
                <a:ea typeface="Verdana" panose="020B0604030504040204" pitchFamily="34" charset="0"/>
              </a:rPr>
              <a:t>some</a:t>
            </a:r>
            <a:r>
              <a:rPr lang="tr-TR" altLang="tr-TR" sz="1500" dirty="0">
                <a:ea typeface="Verdana" panose="020B0604030504040204" pitchFamily="34" charset="0"/>
              </a:rPr>
              <a:t> </a:t>
            </a:r>
            <a:r>
              <a:rPr lang="tr-TR" altLang="tr-TR" sz="1500" dirty="0" err="1">
                <a:ea typeface="Verdana" panose="020B0604030504040204" pitchFamily="34" charset="0"/>
              </a:rPr>
              <a:t>limits</a:t>
            </a:r>
            <a:r>
              <a:rPr lang="tr-TR" altLang="tr-TR" sz="1500" dirty="0">
                <a:ea typeface="Verdana" panose="020B0604030504040204" pitchFamily="34" charset="0"/>
              </a:rPr>
              <a:t> on </a:t>
            </a:r>
            <a:r>
              <a:rPr lang="tr-TR" altLang="tr-TR" sz="1500" dirty="0" err="1">
                <a:ea typeface="Verdana" panose="020B0604030504040204" pitchFamily="34" charset="0"/>
              </a:rPr>
              <a:t>our</a:t>
            </a:r>
            <a:r>
              <a:rPr lang="tr-TR" altLang="tr-TR" sz="1500" dirty="0">
                <a:ea typeface="Verdana" panose="020B0604030504040204" pitchFamily="34" charset="0"/>
              </a:rPr>
              <a:t> </a:t>
            </a:r>
            <a:r>
              <a:rPr lang="tr-TR" altLang="tr-TR" sz="1500" dirty="0" err="1">
                <a:ea typeface="Verdana" panose="020B0604030504040204" pitchFamily="34" charset="0"/>
              </a:rPr>
              <a:t>capacity</a:t>
            </a:r>
            <a:r>
              <a:rPr lang="tr-TR" altLang="tr-TR" sz="1500" dirty="0">
                <a:ea typeface="Verdana" panose="020B0604030504040204" pitchFamily="34" charset="0"/>
              </a:rPr>
              <a:t> </a:t>
            </a:r>
            <a:r>
              <a:rPr lang="tr-TR" altLang="tr-TR" sz="1500" dirty="0" err="1">
                <a:ea typeface="Verdana" panose="020B0604030504040204" pitchFamily="34" charset="0"/>
              </a:rPr>
              <a:t>to</a:t>
            </a:r>
            <a:r>
              <a:rPr lang="tr-TR" altLang="tr-TR" sz="1500" dirty="0">
                <a:ea typeface="Verdana" panose="020B0604030504040204" pitchFamily="34" charset="0"/>
              </a:rPr>
              <a:t> </a:t>
            </a:r>
            <a:r>
              <a:rPr lang="tr-TR" altLang="tr-TR" sz="1500" dirty="0" err="1">
                <a:ea typeface="Verdana" panose="020B0604030504040204" pitchFamily="34" charset="0"/>
              </a:rPr>
              <a:t>process</a:t>
            </a:r>
            <a:r>
              <a:rPr lang="tr-TR" altLang="tr-TR" sz="1500" dirty="0">
                <a:ea typeface="Verdana" panose="020B0604030504040204" pitchFamily="34" charset="0"/>
              </a:rPr>
              <a:t> </a:t>
            </a:r>
            <a:r>
              <a:rPr lang="tr-TR" altLang="tr-TR" sz="1500" dirty="0" err="1">
                <a:ea typeface="Verdana" panose="020B0604030504040204" pitchFamily="34" charset="0"/>
              </a:rPr>
              <a:t>indormation</a:t>
            </a:r>
            <a:r>
              <a:rPr lang="tr-TR" altLang="tr-TR" sz="1500" dirty="0">
                <a:ea typeface="Verdana" panose="020B0604030504040204" pitchFamily="34" charset="0"/>
              </a:rPr>
              <a:t>. </a:t>
            </a:r>
            <a:r>
              <a:rPr lang="tr-TR" altLang="tr-TR" sz="1500" i="1" dirty="0" err="1">
                <a:ea typeface="Verdana" panose="020B0604030504040204" pitchFamily="34" charset="0"/>
              </a:rPr>
              <a:t>Psychological</a:t>
            </a:r>
            <a:r>
              <a:rPr lang="tr-TR" altLang="tr-TR" sz="1500" i="1" dirty="0">
                <a:ea typeface="Verdana" panose="020B0604030504040204" pitchFamily="34" charset="0"/>
              </a:rPr>
              <a:t> </a:t>
            </a:r>
            <a:r>
              <a:rPr lang="tr-TR" altLang="tr-TR" sz="1500" i="1" dirty="0" err="1">
                <a:ea typeface="Verdana" panose="020B0604030504040204" pitchFamily="34" charset="0"/>
              </a:rPr>
              <a:t>Review</a:t>
            </a:r>
            <a:r>
              <a:rPr lang="tr-TR" altLang="tr-TR" sz="1500" i="1" dirty="0">
                <a:ea typeface="Verdana" panose="020B0604030504040204" pitchFamily="34" charset="0"/>
              </a:rPr>
              <a:t>, 63</a:t>
            </a:r>
            <a:r>
              <a:rPr lang="tr-TR" altLang="tr-TR" sz="1500" dirty="0">
                <a:ea typeface="Verdana" panose="020B0604030504040204" pitchFamily="34" charset="0"/>
              </a:rPr>
              <a:t>(2):81-97.</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Muter</a:t>
            </a:r>
            <a:r>
              <a:rPr lang="tr-TR" altLang="tr-TR" sz="1500" dirty="0">
                <a:ea typeface="Verdana" panose="020B0604030504040204" pitchFamily="34" charset="0"/>
              </a:rPr>
              <a:t>, P., </a:t>
            </a:r>
            <a:r>
              <a:rPr lang="tr-TR" altLang="tr-TR" sz="1500" dirty="0" err="1">
                <a:ea typeface="Verdana" panose="020B0604030504040204" pitchFamily="34" charset="0"/>
              </a:rPr>
              <a:t>Latremouille</a:t>
            </a:r>
            <a:r>
              <a:rPr lang="tr-TR" altLang="tr-TR" sz="1500" dirty="0">
                <a:ea typeface="Verdana" panose="020B0604030504040204" pitchFamily="34" charset="0"/>
              </a:rPr>
              <a:t>, S. A., </a:t>
            </a:r>
            <a:r>
              <a:rPr lang="tr-TR" altLang="tr-TR" sz="1500" dirty="0" err="1">
                <a:ea typeface="Verdana" panose="020B0604030504040204" pitchFamily="34" charset="0"/>
              </a:rPr>
              <a:t>Treurniet</a:t>
            </a:r>
            <a:r>
              <a:rPr lang="tr-TR" altLang="tr-TR" sz="1500" dirty="0">
                <a:ea typeface="Verdana" panose="020B0604030504040204" pitchFamily="34" charset="0"/>
              </a:rPr>
              <a:t>, W. C. &amp; </a:t>
            </a:r>
            <a:r>
              <a:rPr lang="tr-TR" altLang="tr-TR" sz="1500" dirty="0" err="1">
                <a:ea typeface="Verdana" panose="020B0604030504040204" pitchFamily="34" charset="0"/>
              </a:rPr>
              <a:t>Beam</a:t>
            </a:r>
            <a:r>
              <a:rPr lang="tr-TR" altLang="tr-TR" sz="1500" dirty="0">
                <a:ea typeface="Verdana" panose="020B0604030504040204" pitchFamily="34" charset="0"/>
              </a:rPr>
              <a:t>, P. (1982). </a:t>
            </a:r>
            <a:r>
              <a:rPr lang="tr-TR" altLang="tr-TR" sz="1500" dirty="0" err="1">
                <a:ea typeface="Verdana" panose="020B0604030504040204" pitchFamily="34" charset="0"/>
              </a:rPr>
              <a:t>Extended</a:t>
            </a:r>
            <a:r>
              <a:rPr lang="tr-TR" altLang="tr-TR" sz="1500" dirty="0">
                <a:ea typeface="Verdana" panose="020B0604030504040204" pitchFamily="34" charset="0"/>
              </a:rPr>
              <a:t> </a:t>
            </a:r>
            <a:r>
              <a:rPr lang="tr-TR" altLang="tr-TR" sz="1500" dirty="0" err="1">
                <a:ea typeface="Verdana" panose="020B0604030504040204" pitchFamily="34" charset="0"/>
              </a:rPr>
              <a:t>reading</a:t>
            </a:r>
            <a:r>
              <a:rPr lang="tr-TR" altLang="tr-TR" sz="1500" dirty="0">
                <a:ea typeface="Verdana" panose="020B0604030504040204" pitchFamily="34" charset="0"/>
              </a:rPr>
              <a:t> of </a:t>
            </a:r>
            <a:r>
              <a:rPr lang="tr-TR" altLang="tr-TR" sz="1500" dirty="0" err="1">
                <a:ea typeface="Verdana" panose="020B0604030504040204" pitchFamily="34" charset="0"/>
              </a:rPr>
              <a:t>continuous</a:t>
            </a:r>
            <a:r>
              <a:rPr lang="tr-TR" altLang="tr-TR" sz="1500" dirty="0">
                <a:ea typeface="Verdana" panose="020B0604030504040204" pitchFamily="34" charset="0"/>
              </a:rPr>
              <a:t> </a:t>
            </a:r>
            <a:r>
              <a:rPr lang="tr-TR" altLang="tr-TR" sz="1500" dirty="0" err="1">
                <a:ea typeface="Verdana" panose="020B0604030504040204" pitchFamily="34" charset="0"/>
              </a:rPr>
              <a:t>text</a:t>
            </a:r>
            <a:r>
              <a:rPr lang="tr-TR" altLang="tr-TR" sz="1500" dirty="0">
                <a:ea typeface="Verdana" panose="020B0604030504040204" pitchFamily="34" charset="0"/>
              </a:rPr>
              <a:t> on </a:t>
            </a:r>
            <a:r>
              <a:rPr lang="tr-TR" altLang="tr-TR" sz="1500" dirty="0" err="1">
                <a:ea typeface="Verdana" panose="020B0604030504040204" pitchFamily="34" charset="0"/>
              </a:rPr>
              <a:t>television</a:t>
            </a:r>
            <a:r>
              <a:rPr lang="tr-TR" altLang="tr-TR" sz="1500" dirty="0">
                <a:ea typeface="Verdana" panose="020B0604030504040204" pitchFamily="34" charset="0"/>
              </a:rPr>
              <a:t> </a:t>
            </a:r>
            <a:r>
              <a:rPr lang="tr-TR" altLang="tr-TR" sz="1500" dirty="0" err="1">
                <a:ea typeface="Verdana" panose="020B0604030504040204" pitchFamily="34" charset="0"/>
              </a:rPr>
              <a:t>screens</a:t>
            </a:r>
            <a:r>
              <a:rPr lang="tr-TR" altLang="tr-TR" sz="1500" dirty="0">
                <a:ea typeface="Verdana" panose="020B0604030504040204" pitchFamily="34" charset="0"/>
              </a:rPr>
              <a:t>. Human </a:t>
            </a:r>
            <a:r>
              <a:rPr lang="tr-TR" altLang="tr-TR" sz="1500" dirty="0" err="1">
                <a:ea typeface="Verdana" panose="020B0604030504040204" pitchFamily="34" charset="0"/>
              </a:rPr>
              <a:t>Factors</a:t>
            </a:r>
            <a:r>
              <a:rPr lang="tr-TR" altLang="tr-TR" sz="1500" dirty="0">
                <a:ea typeface="Verdana" panose="020B0604030504040204" pitchFamily="34" charset="0"/>
              </a:rPr>
              <a:t>, </a:t>
            </a:r>
            <a:r>
              <a:rPr lang="tr-TR" altLang="tr-TR" sz="1500" dirty="0" err="1">
                <a:ea typeface="Verdana" panose="020B0604030504040204" pitchFamily="34" charset="0"/>
              </a:rPr>
              <a:t>Vol</a:t>
            </a:r>
            <a:r>
              <a:rPr lang="tr-TR" altLang="tr-TR" sz="1500" dirty="0">
                <a:ea typeface="Verdana" panose="020B0604030504040204" pitchFamily="34" charset="0"/>
              </a:rPr>
              <a:t>. 24, No. 5, </a:t>
            </a:r>
            <a:r>
              <a:rPr lang="tr-TR" altLang="tr-TR" sz="1500" dirty="0" err="1">
                <a:ea typeface="Verdana" panose="020B0604030504040204" pitchFamily="34" charset="0"/>
              </a:rPr>
              <a:t>pp</a:t>
            </a:r>
            <a:r>
              <a:rPr lang="tr-TR" altLang="tr-TR" sz="1500" dirty="0">
                <a:ea typeface="Verdana" panose="020B0604030504040204" pitchFamily="34" charset="0"/>
              </a:rPr>
              <a:t>. 501--508. </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Schriver</a:t>
            </a:r>
            <a:r>
              <a:rPr lang="tr-TR" altLang="tr-TR" sz="1500" dirty="0">
                <a:ea typeface="Verdana" panose="020B0604030504040204" pitchFamily="34" charset="0"/>
              </a:rPr>
              <a:t>, K. A. (1997). Dynamics in </a:t>
            </a:r>
            <a:r>
              <a:rPr lang="tr-TR" altLang="tr-TR" sz="1500" dirty="0" err="1">
                <a:ea typeface="Verdana" panose="020B0604030504040204" pitchFamily="34" charset="0"/>
              </a:rPr>
              <a:t>Document</a:t>
            </a:r>
            <a:r>
              <a:rPr lang="tr-TR" altLang="tr-TR" sz="1500" dirty="0">
                <a:ea typeface="Verdana" panose="020B0604030504040204" pitchFamily="34" charset="0"/>
              </a:rPr>
              <a:t> Design. </a:t>
            </a:r>
            <a:r>
              <a:rPr lang="tr-TR" altLang="tr-TR" sz="1500" dirty="0" err="1">
                <a:ea typeface="Verdana" panose="020B0604030504040204" pitchFamily="34" charset="0"/>
              </a:rPr>
              <a:t>Wiley</a:t>
            </a:r>
            <a:r>
              <a:rPr lang="tr-TR" altLang="tr-TR" sz="1500" dirty="0">
                <a:ea typeface="Verdana" panose="020B0604030504040204" pitchFamily="34" charset="0"/>
              </a:rPr>
              <a:t>. ISBN 0471306363</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Tinker</a:t>
            </a:r>
            <a:r>
              <a:rPr lang="tr-TR" altLang="tr-TR" sz="1500" dirty="0">
                <a:ea typeface="Verdana" panose="020B0604030504040204" pitchFamily="34" charset="0"/>
              </a:rPr>
              <a:t>, M. A. (1965). </a:t>
            </a:r>
            <a:r>
              <a:rPr lang="tr-TR" altLang="tr-TR" sz="1500" dirty="0" err="1">
                <a:ea typeface="Verdana" panose="020B0604030504040204" pitchFamily="34" charset="0"/>
              </a:rPr>
              <a:t>Bases</a:t>
            </a:r>
            <a:r>
              <a:rPr lang="tr-TR" altLang="tr-TR" sz="1500" dirty="0">
                <a:ea typeface="Verdana" panose="020B0604030504040204" pitchFamily="34" charset="0"/>
              </a:rPr>
              <a:t> </a:t>
            </a:r>
            <a:r>
              <a:rPr lang="tr-TR" altLang="tr-TR" sz="1500" dirty="0" err="1">
                <a:ea typeface="Verdana" panose="020B0604030504040204" pitchFamily="34" charset="0"/>
              </a:rPr>
              <a:t>for</a:t>
            </a:r>
            <a:r>
              <a:rPr lang="tr-TR" altLang="tr-TR" sz="1500" dirty="0">
                <a:ea typeface="Verdana" panose="020B0604030504040204" pitchFamily="34" charset="0"/>
              </a:rPr>
              <a:t> </a:t>
            </a:r>
            <a:r>
              <a:rPr lang="tr-TR" altLang="tr-TR" sz="1500" dirty="0" err="1">
                <a:ea typeface="Verdana" panose="020B0604030504040204" pitchFamily="34" charset="0"/>
              </a:rPr>
              <a:t>Effective</a:t>
            </a:r>
            <a:r>
              <a:rPr lang="tr-TR" altLang="tr-TR" sz="1500" dirty="0">
                <a:ea typeface="Verdana" panose="020B0604030504040204" pitchFamily="34" charset="0"/>
              </a:rPr>
              <a:t> Reading. </a:t>
            </a:r>
            <a:r>
              <a:rPr lang="tr-TR" altLang="tr-TR" sz="1500" dirty="0" err="1">
                <a:ea typeface="Verdana" panose="020B0604030504040204" pitchFamily="34" charset="0"/>
              </a:rPr>
              <a:t>University</a:t>
            </a:r>
            <a:r>
              <a:rPr lang="tr-TR" altLang="tr-TR" sz="1500" dirty="0">
                <a:ea typeface="Verdana" panose="020B0604030504040204" pitchFamily="34" charset="0"/>
              </a:rPr>
              <a:t> of Minnesota </a:t>
            </a:r>
            <a:r>
              <a:rPr lang="tr-TR" altLang="tr-TR" sz="1500" dirty="0" err="1">
                <a:ea typeface="Verdana" panose="020B0604030504040204" pitchFamily="34" charset="0"/>
              </a:rPr>
              <a:t>Press</a:t>
            </a:r>
            <a:r>
              <a:rPr lang="tr-TR" altLang="tr-TR" sz="1500" dirty="0">
                <a:ea typeface="Verdana" panose="020B0604030504040204" pitchFamily="34" charset="0"/>
              </a:rPr>
              <a:t>, </a:t>
            </a:r>
            <a:r>
              <a:rPr lang="tr-TR" altLang="tr-TR" sz="1500" dirty="0" err="1">
                <a:ea typeface="Verdana" panose="020B0604030504040204" pitchFamily="34" charset="0"/>
              </a:rPr>
              <a:t>Milwaukee</a:t>
            </a:r>
            <a:r>
              <a:rPr lang="tr-TR" altLang="tr-TR" sz="1500" dirty="0">
                <a:ea typeface="Verdana" panose="020B0604030504040204" pitchFamily="34" charset="0"/>
              </a:rPr>
              <a:t>.</a:t>
            </a:r>
          </a:p>
          <a:p>
            <a:pPr marL="91440" indent="-91440" fontAlgn="auto">
              <a:buFont typeface="Wingdings" panose="05000000000000000000" pitchFamily="2" charset="2"/>
              <a:buChar char="Ø"/>
              <a:defRPr/>
            </a:pPr>
            <a:endParaRPr lang="tr-TR" altLang="tr-TR" sz="1500" dirty="0">
              <a:ea typeface="Verdana" panose="020B0604030504040204" pitchFamily="34" charset="0"/>
            </a:endParaRP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5706E2B7-DC80-4411-872F-313FB090E4C8}" type="slidenum">
              <a:rPr lang="tr-TR" altLang="tr-TR">
                <a:solidFill>
                  <a:srgbClr val="FFFFFF"/>
                </a:solidFill>
                <a:latin typeface="Franklin Gothic Book" pitchFamily="34" charset="0"/>
              </a:rPr>
              <a:pPr eaLnBrk="1" hangingPunct="1">
                <a:defRPr/>
              </a:pPr>
              <a:t>24</a:t>
            </a:fld>
            <a:endParaRPr lang="tr-TR" altLang="tr-TR">
              <a:solidFill>
                <a:srgbClr val="FFFFFF"/>
              </a:solidFill>
              <a:latin typeface="Franklin Gothic Book" pitchFamily="34"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PENCERELER</a:t>
            </a:r>
            <a:endParaRPr lang="tr-TR" dirty="0"/>
          </a:p>
        </p:txBody>
      </p:sp>
      <p:sp>
        <p:nvSpPr>
          <p:cNvPr id="3" name="İçerik Yer Tutucusu 2"/>
          <p:cNvSpPr>
            <a:spLocks noGrp="1"/>
          </p:cNvSpPr>
          <p:nvPr>
            <p:ph idx="1"/>
          </p:nvPr>
        </p:nvSpPr>
        <p:spPr/>
        <p:txBody>
          <a:bodyPr/>
          <a:lstStyle/>
          <a:p>
            <a:pPr>
              <a:defRPr/>
            </a:pPr>
            <a:r>
              <a:rPr lang="tr-TR" dirty="0"/>
              <a:t>Veri sorgulama penceresi tasarımında, "akıllı liste" uygulaması verimliliği artıran önemli bir yöntemdir. </a:t>
            </a:r>
          </a:p>
          <a:p>
            <a:pPr>
              <a:defRPr/>
            </a:pPr>
            <a:r>
              <a:rPr lang="tr-TR" dirty="0"/>
              <a:t>Akıllı listeler, kullanıcı veri girdiği sırada otomatik olarak alttaki listenin değiştirilmesi ve seçeneklerin sunulmasıdır. </a:t>
            </a:r>
          </a:p>
          <a:p>
            <a:pPr>
              <a:defRPr/>
            </a:pPr>
            <a:r>
              <a:rPr lang="tr-TR" dirty="0"/>
              <a:t>Tüm verinin elle girilmesi yerine akıllı liste kullanılması, kullanıcının daha az yorulmasını ve işlemin daha kısa sürmesini sağlayacaktır.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3</a:t>
            </a:fld>
            <a:endParaRPr lang="tr-TR" altLang="tr-TR"/>
          </a:p>
        </p:txBody>
      </p:sp>
    </p:spTree>
    <p:extLst>
      <p:ext uri="{BB962C8B-B14F-4D97-AF65-F5344CB8AC3E}">
        <p14:creationId xmlns:p14="http://schemas.microsoft.com/office/powerpoint/2010/main" val="3174844479"/>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TEMEL PENCERE BİLEŞENLERİ</a:t>
            </a:r>
            <a:endParaRPr lang="tr-TR" dirty="0"/>
          </a:p>
        </p:txBody>
      </p:sp>
      <p:sp>
        <p:nvSpPr>
          <p:cNvPr id="3" name="İçerik Yer Tutucusu 2"/>
          <p:cNvSpPr>
            <a:spLocks noGrp="1"/>
          </p:cNvSpPr>
          <p:nvPr>
            <p:ph idx="1"/>
          </p:nvPr>
        </p:nvSpPr>
        <p:spPr/>
        <p:txBody>
          <a:bodyPr/>
          <a:lstStyle/>
          <a:p>
            <a:r>
              <a:rPr lang="tr-TR" altLang="tr-TR" dirty="0"/>
              <a:t>Daha üstün </a:t>
            </a:r>
            <a:r>
              <a:rPr lang="tr-TR" altLang="tr-TR" dirty="0" err="1"/>
              <a:t>arayüzlerin</a:t>
            </a:r>
            <a:r>
              <a:rPr lang="tr-TR" altLang="tr-TR" dirty="0"/>
              <a:t> tasarlanabilmesi amacıyla, Grafik Kullanıcı </a:t>
            </a:r>
            <a:r>
              <a:rPr lang="tr-TR" altLang="tr-TR" dirty="0" err="1"/>
              <a:t>Arayüzü</a:t>
            </a:r>
            <a:r>
              <a:rPr lang="tr-TR" altLang="tr-TR" dirty="0"/>
              <a:t> (GUI) tasarım standartları oluşturulmuştur. Standartlaştırma işleminin bir bölümü, uygulama içindeki pencerelerin tasarımını konu alır. Bu açıdan bakıldığında, bir uygulamadaki pencereler öncelikle "birincil" ya da "ikincil" olarak iki grupta incelenmelidir.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4</a:t>
            </a:fld>
            <a:endParaRPr lang="tr-TR" altLang="tr-TR"/>
          </a:p>
        </p:txBody>
      </p:sp>
    </p:spTree>
    <p:extLst>
      <p:ext uri="{BB962C8B-B14F-4D97-AF65-F5344CB8AC3E}">
        <p14:creationId xmlns:p14="http://schemas.microsoft.com/office/powerpoint/2010/main" val="3793482195"/>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TEMEL PENCERE BİLEŞENLERİ</a:t>
            </a:r>
            <a:endParaRPr lang="tr-TR" dirty="0"/>
          </a:p>
        </p:txBody>
      </p:sp>
      <p:sp>
        <p:nvSpPr>
          <p:cNvPr id="3" name="İçerik Yer Tutucusu 2"/>
          <p:cNvSpPr>
            <a:spLocks noGrp="1"/>
          </p:cNvSpPr>
          <p:nvPr>
            <p:ph idx="1"/>
          </p:nvPr>
        </p:nvSpPr>
        <p:spPr>
          <a:xfrm>
            <a:off x="1096963" y="1556793"/>
            <a:ext cx="10058400" cy="576064"/>
          </a:xfrm>
        </p:spPr>
        <p:txBody>
          <a:bodyPr/>
          <a:lstStyle/>
          <a:p>
            <a:r>
              <a:rPr lang="tr-TR" altLang="tr-TR" dirty="0"/>
              <a:t>Birincil Pencere</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5</a:t>
            </a:fld>
            <a:endParaRPr lang="tr-TR" altLang="tr-TR"/>
          </a:p>
        </p:txBody>
      </p:sp>
      <p:pic>
        <p:nvPicPr>
          <p:cNvPr id="5" name="Picture 3" descr="birincil.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47728" y="1556793"/>
            <a:ext cx="5562600" cy="469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4594128"/>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TEMEL PENCERE BİLEŞENLERİ</a:t>
            </a:r>
            <a:endParaRPr lang="tr-TR" dirty="0"/>
          </a:p>
        </p:txBody>
      </p:sp>
      <p:sp>
        <p:nvSpPr>
          <p:cNvPr id="3" name="İçerik Yer Tutucusu 2"/>
          <p:cNvSpPr>
            <a:spLocks noGrp="1"/>
          </p:cNvSpPr>
          <p:nvPr>
            <p:ph idx="1"/>
          </p:nvPr>
        </p:nvSpPr>
        <p:spPr>
          <a:xfrm>
            <a:off x="1096963" y="1556793"/>
            <a:ext cx="10058400" cy="504056"/>
          </a:xfrm>
        </p:spPr>
        <p:txBody>
          <a:bodyPr/>
          <a:lstStyle/>
          <a:p>
            <a:r>
              <a:rPr lang="tr-TR" altLang="tr-TR" dirty="0"/>
              <a:t>İkincil Pencere</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6</a:t>
            </a:fld>
            <a:endParaRPr lang="tr-TR" altLang="tr-TR"/>
          </a:p>
        </p:txBody>
      </p:sp>
      <p:pic>
        <p:nvPicPr>
          <p:cNvPr id="5" name="Picture 3" descr="ikincil.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51784" y="1412777"/>
            <a:ext cx="559117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1522251"/>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BİRİNCİL PENCERELER</a:t>
            </a:r>
            <a:endParaRPr lang="tr-TR" dirty="0"/>
          </a:p>
        </p:txBody>
      </p:sp>
      <p:sp>
        <p:nvSpPr>
          <p:cNvPr id="3" name="İçerik Yer Tutucusu 2"/>
          <p:cNvSpPr>
            <a:spLocks noGrp="1"/>
          </p:cNvSpPr>
          <p:nvPr>
            <p:ph idx="1"/>
          </p:nvPr>
        </p:nvSpPr>
        <p:spPr/>
        <p:txBody>
          <a:bodyPr/>
          <a:lstStyle/>
          <a:p>
            <a:pPr eaLnBrk="1" hangingPunct="1"/>
            <a:r>
              <a:rPr lang="tr-TR" altLang="tr-TR" dirty="0"/>
              <a:t>Birincil pencereler, uygulamanın veri girişini, veri sorgulamasını ve veri gösterimini yaptığı ana pencerelerdir.</a:t>
            </a:r>
          </a:p>
          <a:p>
            <a:pPr eaLnBrk="1" hangingPunct="1"/>
            <a:r>
              <a:rPr lang="tr-TR" altLang="tr-TR" dirty="0" err="1"/>
              <a:t>Örn</a:t>
            </a:r>
            <a:r>
              <a:rPr lang="tr-TR" altLang="tr-TR" dirty="0"/>
              <a:t>: Microsoft Excel gibi bir tablolama programında, her tablo sekmesi (yaprağı) bir temel penceredir.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7</a:t>
            </a:fld>
            <a:endParaRPr lang="tr-TR" altLang="tr-TR"/>
          </a:p>
        </p:txBody>
      </p:sp>
    </p:spTree>
    <p:extLst>
      <p:ext uri="{BB962C8B-B14F-4D97-AF65-F5344CB8AC3E}">
        <p14:creationId xmlns:p14="http://schemas.microsoft.com/office/powerpoint/2010/main" val="199462741"/>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BİRİNCİL PENCERELER</a:t>
            </a: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8</a:t>
            </a:fld>
            <a:endParaRPr lang="tr-TR" altLang="tr-TR"/>
          </a:p>
        </p:txBody>
      </p:sp>
      <p:pic>
        <p:nvPicPr>
          <p:cNvPr id="5" name="Picture 3" descr="sheet1.bmp"/>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55640" y="1700808"/>
            <a:ext cx="5121199" cy="4171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832222"/>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BİRİNCİL PENCERELER</a:t>
            </a: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9</a:t>
            </a:fld>
            <a:endParaRPr lang="tr-TR" altLang="tr-TR"/>
          </a:p>
        </p:txBody>
      </p:sp>
      <p:pic>
        <p:nvPicPr>
          <p:cNvPr id="6" name="Picture 3" descr="sheet2.bmp"/>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67608" y="1609337"/>
            <a:ext cx="4968552" cy="4062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8179712"/>
      </p:ext>
    </p:extLst>
  </p:cSld>
  <p:clrMapOvr>
    <a:masterClrMapping/>
  </p:clrMapOvr>
  <p:transition spd="med">
    <p:fade/>
  </p:transition>
</p:sld>
</file>

<file path=ppt/theme/theme1.xml><?xml version="1.0" encoding="utf-8"?>
<a:theme xmlns:a="http://schemas.openxmlformats.org/drawingml/2006/main" name="AnkaraÜniversitesiDersNotları">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ü sunu">
      <a:majorFont>
        <a:latin typeface="Times New Roman"/>
        <a:ea typeface=""/>
        <a:cs typeface=""/>
      </a:majorFont>
      <a:minorFont>
        <a:latin typeface="Times New Roman"/>
        <a:ea typeface=""/>
        <a:cs typeface=""/>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AnkaraÜniversitesiDersNotları" id="{9E825308-4EB3-49EC-AD25-7462D971D255}" vid="{42FCA507-37DD-4061-A7BC-1184FE1F6E29}"/>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AnkaraÜniversitesiDersNotları</Template>
  <TotalTime>848</TotalTime>
  <Words>792</Words>
  <Application>Microsoft Office PowerPoint</Application>
  <PresentationFormat>Geniş ekran</PresentationFormat>
  <Paragraphs>83</Paragraphs>
  <Slides>24</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24</vt:i4>
      </vt:variant>
    </vt:vector>
  </HeadingPairs>
  <TitlesOfParts>
    <vt:vector size="31" baseType="lpstr">
      <vt:lpstr>Arial</vt:lpstr>
      <vt:lpstr>Calibri</vt:lpstr>
      <vt:lpstr>Franklin Gothic Book</vt:lpstr>
      <vt:lpstr>Times New Roman</vt:lpstr>
      <vt:lpstr>Verdana</vt:lpstr>
      <vt:lpstr>Wingdings</vt:lpstr>
      <vt:lpstr>AnkaraÜniversitesiDersNotları</vt:lpstr>
      <vt:lpstr> Arayüz Tasarımında Genel İlkeler</vt:lpstr>
      <vt:lpstr>PENCERELER</vt:lpstr>
      <vt:lpstr>PENCERELER</vt:lpstr>
      <vt:lpstr>TEMEL PENCERE BİLEŞENLERİ</vt:lpstr>
      <vt:lpstr>TEMEL PENCERE BİLEŞENLERİ</vt:lpstr>
      <vt:lpstr>TEMEL PENCERE BİLEŞENLERİ</vt:lpstr>
      <vt:lpstr>BİRİNCİL PENCERELER</vt:lpstr>
      <vt:lpstr>BİRİNCİL PENCERELER</vt:lpstr>
      <vt:lpstr>BİRİNCİL PENCERELER</vt:lpstr>
      <vt:lpstr>BİRİNCİL PENCERELER</vt:lpstr>
      <vt:lpstr>İKİNCİL PENCERELER</vt:lpstr>
      <vt:lpstr>İKİNCİL PENCERELER</vt:lpstr>
      <vt:lpstr>İKİNCİL PENCERELER</vt:lpstr>
      <vt:lpstr>TEMEL PENCERE BİLEŞENLERİ</vt:lpstr>
      <vt:lpstr>TEMEL PENCERE BİLEŞENLERİ</vt:lpstr>
      <vt:lpstr>MENÜ VE ARAÇ ÇUBUĞU</vt:lpstr>
      <vt:lpstr>MENÜ VE ARAÇ ÇUBUĞU</vt:lpstr>
      <vt:lpstr>ÇALIŞMA ALANI</vt:lpstr>
      <vt:lpstr>KOMUT VE İŞLEM DÜĞMELERİ BÖLGESİ</vt:lpstr>
      <vt:lpstr>KOMUT VE İŞLEM DÜĞMELERİ BÖLGESİ</vt:lpstr>
      <vt:lpstr>MESAJ / DURUM BÖLGESİ</vt:lpstr>
      <vt:lpstr>MESAJ / DURUM BÖLGESİ</vt:lpstr>
      <vt:lpstr>MESAJ / DURUM BÖLGESİ</vt:lpstr>
      <vt:lpstr>PowerPoint Sunusu</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KULLANICI MERKEZLİ TASARIM</dc:title>
  <dc:creator>COMPUTER</dc:creator>
  <cp:lastModifiedBy>Windows Kullanıcısı</cp:lastModifiedBy>
  <cp:revision>155</cp:revision>
  <dcterms:created xsi:type="dcterms:W3CDTF">2010-03-18T21:19:52Z</dcterms:created>
  <dcterms:modified xsi:type="dcterms:W3CDTF">2017-11-27T13:41:01Z</dcterms:modified>
</cp:coreProperties>
</file>