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6"/>
  </p:notesMasterIdLst>
  <p:sldIdLst>
    <p:sldId id="256" r:id="rId2"/>
    <p:sldId id="334" r:id="rId3"/>
    <p:sldId id="335" r:id="rId4"/>
    <p:sldId id="336" r:id="rId5"/>
    <p:sldId id="337" r:id="rId6"/>
    <p:sldId id="338" r:id="rId7"/>
    <p:sldId id="339" r:id="rId8"/>
    <p:sldId id="346" r:id="rId9"/>
    <p:sldId id="347" r:id="rId10"/>
    <p:sldId id="348" r:id="rId11"/>
    <p:sldId id="340" r:id="rId12"/>
    <p:sldId id="341" r:id="rId13"/>
    <p:sldId id="342" r:id="rId14"/>
    <p:sldId id="343" r:id="rId15"/>
    <p:sldId id="344" r:id="rId16"/>
    <p:sldId id="345" r:id="rId17"/>
    <p:sldId id="349" r:id="rId18"/>
    <p:sldId id="350" r:id="rId19"/>
    <p:sldId id="351" r:id="rId20"/>
    <p:sldId id="352" r:id="rId21"/>
    <p:sldId id="353" r:id="rId22"/>
    <p:sldId id="354" r:id="rId23"/>
    <p:sldId id="355" r:id="rId24"/>
    <p:sldId id="333" r:id="rId25"/>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27.11.2017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27.11.2017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27.11.2017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27.11.2017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27.11.2017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27.11.2017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27.11.2017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27.11.2017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27.11.2017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27.11.2017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27.11.2017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tr/imgres?imgurl=http://www.artassociationinroxbury.org/images/printer.gif&amp;imgrefurl=http://www.artassociationinroxbury.org/membership.htm&amp;usg=__U2l6Wq0b5HTXJ4gDtUfnO7p4A24=&amp;h=365&amp;w=371&amp;sz=8&amp;hl=tr&amp;start=3&amp;um=1&amp;itbs=1&amp;tbnid=znrhRn7YWGEIhM:&amp;tbnh=120&amp;tbnw=122&amp;prev=/images%3Fq%3Dprinter%26um%3D1%26hl%3Dtr%26sa%3DN%26rlz%3D1W1ADFA_tr%26tbs%3Disch: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a:t> </a:t>
            </a:r>
            <a:r>
              <a:rPr lang="tr-TR" altLang="tr-TR" dirty="0" err="1" smtClean="0"/>
              <a:t>Arayüz</a:t>
            </a:r>
            <a:r>
              <a:rPr lang="tr-TR" altLang="tr-TR" dirty="0" smtClean="0"/>
              <a:t> Tasarımında Genel İlkeler</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BİRİNCİL PENCERELER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pic>
        <p:nvPicPr>
          <p:cNvPr id="7" name="Picture 3" descr="sheet3.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7648" y="1700808"/>
            <a:ext cx="5286216" cy="4329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121663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İKİNCİL PENCERELER</a:t>
            </a:r>
            <a:endParaRPr lang="tr-TR" dirty="0"/>
          </a:p>
        </p:txBody>
      </p:sp>
      <p:sp>
        <p:nvSpPr>
          <p:cNvPr id="3" name="İçerik Yer Tutucusu 2"/>
          <p:cNvSpPr>
            <a:spLocks noGrp="1"/>
          </p:cNvSpPr>
          <p:nvPr>
            <p:ph idx="1"/>
          </p:nvPr>
        </p:nvSpPr>
        <p:spPr/>
        <p:txBody>
          <a:bodyPr/>
          <a:lstStyle/>
          <a:p>
            <a:pPr eaLnBrk="1" hangingPunct="1"/>
            <a:r>
              <a:rPr lang="tr-TR" altLang="tr-TR" dirty="0"/>
              <a:t>İkincil pencereler, uygulama içinde belirli bir sürecin devam </a:t>
            </a:r>
            <a:r>
              <a:rPr lang="tr-TR" altLang="tr-TR" dirty="0" err="1"/>
              <a:t>edebimesi</a:t>
            </a:r>
            <a:r>
              <a:rPr lang="tr-TR" altLang="tr-TR" dirty="0"/>
              <a:t>, gerçekleştirilebilmesi için daha detaylı bilgi alımı ya da kullanıcı ile etkileşim, mesaj verme amacıyla kullanılan pencerelerdir. </a:t>
            </a:r>
          </a:p>
          <a:p>
            <a:pPr eaLnBrk="1" hangingPunct="1"/>
            <a:r>
              <a:rPr lang="tr-TR" altLang="tr-TR" dirty="0"/>
              <a:t>Bu pencerelerin diğer bir adı da "diyalog </a:t>
            </a:r>
            <a:r>
              <a:rPr lang="tr-TR" altLang="tr-TR" dirty="0" err="1"/>
              <a:t>penceresi"dir</a:t>
            </a:r>
            <a:r>
              <a:rPr lang="tr-TR" altLang="tr-TR" dirty="0"/>
              <a:t>.</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2222829651"/>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İKİNCİL PENCERELER</a:t>
            </a:r>
            <a:endParaRPr lang="tr-TR" dirty="0"/>
          </a:p>
        </p:txBody>
      </p:sp>
      <p:sp>
        <p:nvSpPr>
          <p:cNvPr id="3" name="İçerik Yer Tutucusu 2"/>
          <p:cNvSpPr>
            <a:spLocks noGrp="1"/>
          </p:cNvSpPr>
          <p:nvPr>
            <p:ph idx="1"/>
          </p:nvPr>
        </p:nvSpPr>
        <p:spPr/>
        <p:txBody>
          <a:bodyPr/>
          <a:lstStyle/>
          <a:p>
            <a:r>
              <a:rPr lang="tr-TR" altLang="tr-TR" dirty="0" err="1"/>
              <a:t>Örn</a:t>
            </a:r>
            <a:r>
              <a:rPr lang="tr-TR" altLang="tr-TR" dirty="0"/>
              <a:t>: Kullanıcı bir dokümanı yazdırmak için yazıcı ikonunu tıkladığında ya da menüden yazdır seçeneğini seçtiğinde, bir diyalog penceresi belirir ve kullanıcıdan yazdırma işleminin diğer detaylarını girmesini ister.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pic>
        <p:nvPicPr>
          <p:cNvPr id="5" name="Picture 5" descr="http://t1.gstatic.com/images?q=tbn:znrhRn7YWGEIhM:http://www.artassociationinroxbury.org/images/printer.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60" y="3356992"/>
            <a:ext cx="2016224" cy="1982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3609916"/>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İKİNCİL PENCERELER</a:t>
            </a:r>
            <a:endParaRPr lang="tr-TR" dirty="0"/>
          </a:p>
        </p:txBody>
      </p:sp>
      <p:sp>
        <p:nvSpPr>
          <p:cNvPr id="3" name="İçerik Yer Tutucusu 2"/>
          <p:cNvSpPr>
            <a:spLocks noGrp="1"/>
          </p:cNvSpPr>
          <p:nvPr>
            <p:ph idx="1"/>
          </p:nvPr>
        </p:nvSpPr>
        <p:spPr>
          <a:xfrm>
            <a:off x="1096963" y="1556793"/>
            <a:ext cx="10058400" cy="1008112"/>
          </a:xfrm>
        </p:spPr>
        <p:txBody>
          <a:bodyPr/>
          <a:lstStyle/>
          <a:p>
            <a:r>
              <a:rPr lang="tr-TR" altLang="tr-TR" dirty="0"/>
              <a:t>Altta </a:t>
            </a:r>
            <a:r>
              <a:rPr lang="tr-TR" altLang="tr-TR" dirty="0" err="1"/>
              <a:t>Powerpoint</a:t>
            </a:r>
            <a:r>
              <a:rPr lang="tr-TR" altLang="tr-TR" dirty="0"/>
              <a:t> birincil penceresi ve onun üzerine açılmış olan yazdırma diyalogu (ikincil pencere)</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5" name="Picture 3" descr="ikincil.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71664" y="2348880"/>
            <a:ext cx="4591050" cy="387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294961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TEMEL PENCERE BİLEŞENLERİ</a:t>
            </a:r>
            <a:endParaRPr lang="tr-TR" dirty="0"/>
          </a:p>
        </p:txBody>
      </p:sp>
      <p:sp>
        <p:nvSpPr>
          <p:cNvPr id="3" name="İçerik Yer Tutucusu 2"/>
          <p:cNvSpPr>
            <a:spLocks noGrp="1"/>
          </p:cNvSpPr>
          <p:nvPr>
            <p:ph idx="1"/>
          </p:nvPr>
        </p:nvSpPr>
        <p:spPr/>
        <p:txBody>
          <a:bodyPr/>
          <a:lstStyle/>
          <a:p>
            <a:pPr eaLnBrk="1" hangingPunct="1"/>
            <a:r>
              <a:rPr lang="tr-TR" altLang="tr-TR" dirty="0"/>
              <a:t>Birincil ya da ikincil olsun, her ikisinde de bulunan temel pencere bileşenleri vardır. </a:t>
            </a:r>
          </a:p>
          <a:p>
            <a:pPr eaLnBrk="1" hangingPunct="1"/>
            <a:r>
              <a:rPr lang="tr-TR" altLang="tr-TR" dirty="0"/>
              <a:t>Kullanıcılar bu bileşenlerin aynı standart yerlerde bulunmalarını, aynı biçimde davranmalarını bekler.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47944853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TEMEL PENCERE BİLEŞENLERİ</a:t>
            </a:r>
            <a:endParaRPr lang="tr-TR" dirty="0"/>
          </a:p>
        </p:txBody>
      </p:sp>
      <p:sp>
        <p:nvSpPr>
          <p:cNvPr id="3" name="İçerik Yer Tutucusu 2"/>
          <p:cNvSpPr>
            <a:spLocks noGrp="1"/>
          </p:cNvSpPr>
          <p:nvPr>
            <p:ph idx="1"/>
          </p:nvPr>
        </p:nvSpPr>
        <p:spPr/>
        <p:txBody>
          <a:bodyPr/>
          <a:lstStyle/>
          <a:p>
            <a:pPr eaLnBrk="1" hangingPunct="1"/>
            <a:r>
              <a:rPr lang="tr-TR" altLang="tr-TR" dirty="0"/>
              <a:t>Menü ve Araç Çubuğu</a:t>
            </a:r>
          </a:p>
          <a:p>
            <a:pPr eaLnBrk="1" hangingPunct="1"/>
            <a:r>
              <a:rPr lang="tr-TR" altLang="tr-TR" dirty="0"/>
              <a:t>Çalışma Alanı</a:t>
            </a:r>
          </a:p>
          <a:p>
            <a:pPr eaLnBrk="1" hangingPunct="1"/>
            <a:r>
              <a:rPr lang="tr-TR" altLang="tr-TR" dirty="0"/>
              <a:t>Komut ve İşlem Düğmeleri Bölgesi</a:t>
            </a:r>
          </a:p>
          <a:p>
            <a:pPr eaLnBrk="1" hangingPunct="1"/>
            <a:r>
              <a:rPr lang="tr-TR" altLang="tr-TR" dirty="0"/>
              <a:t>Mesaj / Durum Bölgesi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spTree>
    <p:extLst>
      <p:ext uri="{BB962C8B-B14F-4D97-AF65-F5344CB8AC3E}">
        <p14:creationId xmlns:p14="http://schemas.microsoft.com/office/powerpoint/2010/main" val="2178711357"/>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MENÜ VE ARAÇ ÇUBUĞU</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Picture 4" descr="arac cubugu.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43472" y="1772816"/>
            <a:ext cx="5832745" cy="4129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932243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MENÜ VE ARAÇ ÇUBUĞU</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a:t>Uygulama içindeki </a:t>
            </a:r>
            <a:r>
              <a:rPr lang="tr-TR" altLang="tr-TR" dirty="0" err="1"/>
              <a:t>navigasyon</a:t>
            </a:r>
            <a:r>
              <a:rPr lang="tr-TR" altLang="tr-TR" dirty="0"/>
              <a:t> ve süreç </a:t>
            </a:r>
            <a:r>
              <a:rPr lang="tr-TR" altLang="tr-TR" dirty="0" err="1"/>
              <a:t>başlatımı</a:t>
            </a:r>
            <a:r>
              <a:rPr lang="tr-TR" altLang="tr-TR" dirty="0"/>
              <a:t> için sunulan seçenekleri içerir. </a:t>
            </a:r>
          </a:p>
          <a:p>
            <a:pPr marL="0" indent="0" eaLnBrk="1" hangingPunct="1">
              <a:buFont typeface="Wingdings" panose="05000000000000000000" pitchFamily="2" charset="2"/>
              <a:buNone/>
            </a:pPr>
            <a:r>
              <a:rPr lang="tr-TR" altLang="tr-TR" dirty="0"/>
              <a:t>Menülerin içinde bulunan bileşenler, kullanıcıya görsel olarak yazılım uygulamasının nasıl organize edildiğini anlatabilecek biçimde seçilmeli ve yerleştirilmelidir. </a:t>
            </a:r>
          </a:p>
          <a:p>
            <a:pPr marL="0" indent="0" eaLnBrk="1" hangingPunct="1">
              <a:buFont typeface="Wingdings" panose="05000000000000000000" pitchFamily="2" charset="2"/>
              <a:buNone/>
            </a:pPr>
            <a:r>
              <a:rPr lang="tr-TR" altLang="tr-TR" dirty="0"/>
              <a:t>Öte yandan araç çubuğu, sık kullanılan seçenekleri kullanıcının daha kolay kullanabilmesi amacıyla ikonlar içerir.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164905205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ÇALIŞMA ALANI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pic>
        <p:nvPicPr>
          <p:cNvPr id="5" name="Picture 4" descr="calisma.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87488" y="1700808"/>
            <a:ext cx="6192688" cy="4383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332592"/>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KOMUT VE İŞLEM DÜĞMELERİ BÖLGESİ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pic>
        <p:nvPicPr>
          <p:cNvPr id="5" name="Picture 3" descr="menu.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71464" y="1556791"/>
            <a:ext cx="5904656" cy="4180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016509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PENCERELER</a:t>
            </a:r>
            <a:endParaRPr lang="tr-TR" dirty="0"/>
          </a:p>
        </p:txBody>
      </p:sp>
      <p:sp>
        <p:nvSpPr>
          <p:cNvPr id="3" name="İçerik Yer Tutucusu 2"/>
          <p:cNvSpPr>
            <a:spLocks noGrp="1"/>
          </p:cNvSpPr>
          <p:nvPr>
            <p:ph idx="1"/>
          </p:nvPr>
        </p:nvSpPr>
        <p:spPr/>
        <p:txBody>
          <a:bodyPr/>
          <a:lstStyle/>
          <a:p>
            <a:pPr eaLnBrk="1" hangingPunct="1"/>
            <a:r>
              <a:rPr lang="tr-TR" altLang="tr-TR" dirty="0"/>
              <a:t>Veri giriş pencereleri  tasarlanırken, her zaman aynı olması beklenen verilerin “hazır değerleri” (</a:t>
            </a:r>
            <a:r>
              <a:rPr lang="tr-TR" altLang="tr-TR" dirty="0" err="1"/>
              <a:t>default</a:t>
            </a:r>
            <a:r>
              <a:rPr lang="tr-TR" altLang="tr-TR" dirty="0"/>
              <a:t>) uygun yerlere önceden yerleştirilmiş olmalıdır.</a:t>
            </a:r>
          </a:p>
          <a:p>
            <a:pPr eaLnBrk="1" hangingPunct="1"/>
            <a:r>
              <a:rPr lang="tr-TR" altLang="tr-TR" dirty="0"/>
              <a:t>Uygulamalar standartlaştırılmış </a:t>
            </a:r>
            <a:r>
              <a:rPr lang="tr-TR" altLang="tr-TR" dirty="0" err="1"/>
              <a:t>kısayol</a:t>
            </a:r>
            <a:r>
              <a:rPr lang="tr-TR" altLang="tr-TR" dirty="0"/>
              <a:t> tuşlarını ve tuş kombinasyonlarını kullanmalıdır .</a:t>
            </a:r>
          </a:p>
          <a:p>
            <a:pPr eaLnBrk="1" hangingPunct="1">
              <a:buFont typeface="Wingdings" panose="05000000000000000000" pitchFamily="2" charset="2"/>
              <a:buNone/>
            </a:pPr>
            <a:r>
              <a:rPr lang="tr-TR" altLang="tr-TR" dirty="0"/>
              <a:t>	(Örnek: </a:t>
            </a:r>
            <a:r>
              <a:rPr lang="tr-TR" altLang="tr-TR" dirty="0" err="1"/>
              <a:t>Ctrl</a:t>
            </a:r>
            <a:r>
              <a:rPr lang="tr-TR" altLang="tr-TR" dirty="0"/>
              <a:t> + C  kopyalama işlemi)</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spTree>
    <p:extLst>
      <p:ext uri="{BB962C8B-B14F-4D97-AF65-F5344CB8AC3E}">
        <p14:creationId xmlns:p14="http://schemas.microsoft.com/office/powerpoint/2010/main" val="3998392246"/>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KOMUT VE İŞLEM DÜĞMELERİ BÖLGESİ</a:t>
            </a:r>
            <a:endParaRPr lang="tr-TR" dirty="0"/>
          </a:p>
        </p:txBody>
      </p:sp>
      <p:sp>
        <p:nvSpPr>
          <p:cNvPr id="3" name="İçerik Yer Tutucusu 2"/>
          <p:cNvSpPr>
            <a:spLocks noGrp="1"/>
          </p:cNvSpPr>
          <p:nvPr>
            <p:ph idx="1"/>
          </p:nvPr>
        </p:nvSpPr>
        <p:spPr/>
        <p:txBody>
          <a:bodyPr/>
          <a:lstStyle/>
          <a:p>
            <a:r>
              <a:rPr lang="tr-TR" altLang="tr-TR" dirty="0"/>
              <a:t>Bu alan tüm pencerelerde aynı olan düğmeler (kaydet, farklı kaydet, kes, yapıştır) içerebildiği gibi pencereye özel düğmeleri de içerebilir. Bu düğmeler, menülere ve araç çubuklarına ek olarak bir görevin (genellikle sık yapılan ve çalışma noktasında yakın olması gerektiği düşünülen) gerçekleştirilebilmesini sağlarlar. Genellikle araç çubuğunda zaten var olan görevler için bu bölgede bir yer ayrılmaz.</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spTree>
    <p:extLst>
      <p:ext uri="{BB962C8B-B14F-4D97-AF65-F5344CB8AC3E}">
        <p14:creationId xmlns:p14="http://schemas.microsoft.com/office/powerpoint/2010/main" val="3692892875"/>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MESAJ / DURUM BÖLGESİ</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pic>
        <p:nvPicPr>
          <p:cNvPr id="5" name="Picture 4" descr="mesaj.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63552" y="1628800"/>
            <a:ext cx="6252201" cy="4426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8495965"/>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MESAJ / DURUM BÖLGESİ</a:t>
            </a:r>
            <a:endParaRPr lang="tr-TR" dirty="0"/>
          </a:p>
        </p:txBody>
      </p:sp>
      <p:sp>
        <p:nvSpPr>
          <p:cNvPr id="3" name="İçerik Yer Tutucusu 2"/>
          <p:cNvSpPr>
            <a:spLocks noGrp="1"/>
          </p:cNvSpPr>
          <p:nvPr>
            <p:ph idx="1"/>
          </p:nvPr>
        </p:nvSpPr>
        <p:spPr/>
        <p:txBody>
          <a:bodyPr/>
          <a:lstStyle/>
          <a:p>
            <a:r>
              <a:rPr lang="tr-TR" altLang="tr-TR" dirty="0"/>
              <a:t>Mesaj alanı çeşitli tipteki mesajları kullanıcılara ulaştırmak amacıyla kullanılan alandır. Bu mesajlar arasında bir sonraki aşamada ne yapılması gerektiğini bildiren, farenin gösterdiği noktanın altındaki bilgilerin ne olduğunu açıklayan, o andaki saati tarihi söyleyen ya da uygulamaya özgü örneğin editör uygulamasında satır ve sütun bilgilerini veren mesajlar gibi mesajlar bulunabilir.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spTree>
    <p:extLst>
      <p:ext uri="{BB962C8B-B14F-4D97-AF65-F5344CB8AC3E}">
        <p14:creationId xmlns:p14="http://schemas.microsoft.com/office/powerpoint/2010/main" val="267828545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MESAJ / DURUM BÖLGESİ</a:t>
            </a:r>
            <a:endParaRPr lang="tr-TR" dirty="0"/>
          </a:p>
        </p:txBody>
      </p:sp>
      <p:sp>
        <p:nvSpPr>
          <p:cNvPr id="3" name="İçerik Yer Tutucusu 2"/>
          <p:cNvSpPr>
            <a:spLocks noGrp="1"/>
          </p:cNvSpPr>
          <p:nvPr>
            <p:ph idx="1"/>
          </p:nvPr>
        </p:nvSpPr>
        <p:spPr/>
        <p:txBody>
          <a:bodyPr/>
          <a:lstStyle/>
          <a:p>
            <a:r>
              <a:rPr lang="tr-TR" altLang="tr-TR" dirty="0"/>
              <a:t>Mesaj alanı çeşitli tipteki mesajları kullanıcılara ulaştırmak amacıyla kullanılan alandır. Bu mesajlar arasında bir sonraki aşamada ne yapılması gerektiğini bildiren, farenin gösterdiği noktanın altındaki bilgilerin ne olduğunu açıklayan, o andaki saati tarihi söyleyen ya da uygulamaya özgü örneğin editör uygulamasında satır ve sütun bilgilerini veren mesajlar gibi mesajlar bulunabilir.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spTree>
    <p:extLst>
      <p:ext uri="{BB962C8B-B14F-4D97-AF65-F5344CB8AC3E}">
        <p14:creationId xmlns:p14="http://schemas.microsoft.com/office/powerpoint/2010/main" val="2626722264"/>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24</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PENCERELER</a:t>
            </a:r>
            <a:endParaRPr lang="tr-TR" dirty="0"/>
          </a:p>
        </p:txBody>
      </p:sp>
      <p:sp>
        <p:nvSpPr>
          <p:cNvPr id="3" name="İçerik Yer Tutucusu 2"/>
          <p:cNvSpPr>
            <a:spLocks noGrp="1"/>
          </p:cNvSpPr>
          <p:nvPr>
            <p:ph idx="1"/>
          </p:nvPr>
        </p:nvSpPr>
        <p:spPr/>
        <p:txBody>
          <a:bodyPr/>
          <a:lstStyle/>
          <a:p>
            <a:pPr>
              <a:defRPr/>
            </a:pPr>
            <a:r>
              <a:rPr lang="tr-TR" dirty="0"/>
              <a:t>Veri sorgulama penceresi tasarımında, "akıllı liste" uygulaması verimliliği artıran önemli bir yöntemdir. </a:t>
            </a:r>
          </a:p>
          <a:p>
            <a:pPr>
              <a:defRPr/>
            </a:pPr>
            <a:r>
              <a:rPr lang="tr-TR" dirty="0"/>
              <a:t>Akıllı listeler, kullanıcı veri girdiği sırada otomatik olarak alttaki listenin değiştirilmesi ve seçeneklerin sunulmasıdır. </a:t>
            </a:r>
          </a:p>
          <a:p>
            <a:pPr>
              <a:defRPr/>
            </a:pPr>
            <a:r>
              <a:rPr lang="tr-TR" dirty="0"/>
              <a:t>Tüm verinin elle girilmesi yerine akıllı liste kullanılması, kullanıcının daha az yorulmasını ve işlemin daha kısa sürmesini sağlayacaktır.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3174844479"/>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TEMEL PENCERE BİLEŞENLERİ</a:t>
            </a:r>
            <a:endParaRPr lang="tr-TR" dirty="0"/>
          </a:p>
        </p:txBody>
      </p:sp>
      <p:sp>
        <p:nvSpPr>
          <p:cNvPr id="3" name="İçerik Yer Tutucusu 2"/>
          <p:cNvSpPr>
            <a:spLocks noGrp="1"/>
          </p:cNvSpPr>
          <p:nvPr>
            <p:ph idx="1"/>
          </p:nvPr>
        </p:nvSpPr>
        <p:spPr/>
        <p:txBody>
          <a:bodyPr/>
          <a:lstStyle/>
          <a:p>
            <a:r>
              <a:rPr lang="tr-TR" altLang="tr-TR" dirty="0"/>
              <a:t>Daha üstün </a:t>
            </a:r>
            <a:r>
              <a:rPr lang="tr-TR" altLang="tr-TR" dirty="0" err="1"/>
              <a:t>arayüzlerin</a:t>
            </a:r>
            <a:r>
              <a:rPr lang="tr-TR" altLang="tr-TR" dirty="0"/>
              <a:t> tasarlanabilmesi amacıyla, Grafik Kullanıcı </a:t>
            </a:r>
            <a:r>
              <a:rPr lang="tr-TR" altLang="tr-TR" dirty="0" err="1"/>
              <a:t>Arayüzü</a:t>
            </a:r>
            <a:r>
              <a:rPr lang="tr-TR" altLang="tr-TR" dirty="0"/>
              <a:t> (GUI) tasarım standartları oluşturulmuştur. Standartlaştırma işleminin bir bölümü, uygulama içindeki pencerelerin tasarımını konu alır. Bu açıdan bakıldığında, bir uygulamadaki pencereler öncelikle "birincil" ya da "ikincil" olarak iki grupta incelenmelidir.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379348219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TEMEL PENCERE BİLEŞENLERİ</a:t>
            </a:r>
            <a:endParaRPr lang="tr-TR" dirty="0"/>
          </a:p>
        </p:txBody>
      </p:sp>
      <p:sp>
        <p:nvSpPr>
          <p:cNvPr id="3" name="İçerik Yer Tutucusu 2"/>
          <p:cNvSpPr>
            <a:spLocks noGrp="1"/>
          </p:cNvSpPr>
          <p:nvPr>
            <p:ph idx="1"/>
          </p:nvPr>
        </p:nvSpPr>
        <p:spPr>
          <a:xfrm>
            <a:off x="1096963" y="1556793"/>
            <a:ext cx="10058400" cy="576064"/>
          </a:xfrm>
        </p:spPr>
        <p:txBody>
          <a:bodyPr/>
          <a:lstStyle/>
          <a:p>
            <a:r>
              <a:rPr lang="tr-TR" altLang="tr-TR" dirty="0"/>
              <a:t>Birincil Pencere</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pic>
        <p:nvPicPr>
          <p:cNvPr id="5" name="Picture 3" descr="birincil.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1556793"/>
            <a:ext cx="5562600"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459412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TEMEL PENCERE BİLEŞENLERİ</a:t>
            </a:r>
            <a:endParaRPr lang="tr-TR" dirty="0"/>
          </a:p>
        </p:txBody>
      </p:sp>
      <p:sp>
        <p:nvSpPr>
          <p:cNvPr id="3" name="İçerik Yer Tutucusu 2"/>
          <p:cNvSpPr>
            <a:spLocks noGrp="1"/>
          </p:cNvSpPr>
          <p:nvPr>
            <p:ph idx="1"/>
          </p:nvPr>
        </p:nvSpPr>
        <p:spPr>
          <a:xfrm>
            <a:off x="1096963" y="1556793"/>
            <a:ext cx="10058400" cy="504056"/>
          </a:xfrm>
        </p:spPr>
        <p:txBody>
          <a:bodyPr/>
          <a:lstStyle/>
          <a:p>
            <a:r>
              <a:rPr lang="tr-TR" altLang="tr-TR" dirty="0"/>
              <a:t>İkincil Pencere</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5" name="Picture 3" descr="ikincil.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51784" y="1412777"/>
            <a:ext cx="559117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152225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BİRİNCİL PENCERELER</a:t>
            </a:r>
            <a:endParaRPr lang="tr-TR" dirty="0"/>
          </a:p>
        </p:txBody>
      </p:sp>
      <p:sp>
        <p:nvSpPr>
          <p:cNvPr id="3" name="İçerik Yer Tutucusu 2"/>
          <p:cNvSpPr>
            <a:spLocks noGrp="1"/>
          </p:cNvSpPr>
          <p:nvPr>
            <p:ph idx="1"/>
          </p:nvPr>
        </p:nvSpPr>
        <p:spPr/>
        <p:txBody>
          <a:bodyPr/>
          <a:lstStyle/>
          <a:p>
            <a:pPr eaLnBrk="1" hangingPunct="1"/>
            <a:r>
              <a:rPr lang="tr-TR" altLang="tr-TR" dirty="0"/>
              <a:t>Birincil pencereler, uygulamanın veri girişini, veri sorgulamasını ve veri gösterimini yaptığı ana pencerelerdir.</a:t>
            </a:r>
          </a:p>
          <a:p>
            <a:pPr eaLnBrk="1" hangingPunct="1"/>
            <a:r>
              <a:rPr lang="tr-TR" altLang="tr-TR" dirty="0" err="1"/>
              <a:t>Örn</a:t>
            </a:r>
            <a:r>
              <a:rPr lang="tr-TR" altLang="tr-TR" dirty="0"/>
              <a:t>: Microsoft Excel gibi bir tablolama programında, her tablo sekmesi (yaprağı) bir temel penceredir.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199462741"/>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BİRİNCİL PENCERELER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5" name="Picture 3" descr="sheet1.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5640" y="1700808"/>
            <a:ext cx="5121199" cy="417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83222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BİRİNCİL PENCERELER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pic>
        <p:nvPicPr>
          <p:cNvPr id="6" name="Picture 3" descr="sheet2.bmp"/>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67608" y="1609337"/>
            <a:ext cx="4968552" cy="4062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8179712"/>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848</TotalTime>
  <Words>792</Words>
  <Application>Microsoft Office PowerPoint</Application>
  <PresentationFormat>Geniş ekran</PresentationFormat>
  <Paragraphs>83</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Franklin Gothic Book</vt:lpstr>
      <vt:lpstr>Times New Roman</vt:lpstr>
      <vt:lpstr>Verdana</vt:lpstr>
      <vt:lpstr>Wingdings</vt:lpstr>
      <vt:lpstr>AnkaraÜniversitesiDersNotları</vt:lpstr>
      <vt:lpstr> Arayüz Tasarımında Genel İlkeler</vt:lpstr>
      <vt:lpstr>PENCERELER</vt:lpstr>
      <vt:lpstr>PENCERELER</vt:lpstr>
      <vt:lpstr>TEMEL PENCERE BİLEŞENLERİ</vt:lpstr>
      <vt:lpstr>TEMEL PENCERE BİLEŞENLERİ</vt:lpstr>
      <vt:lpstr>TEMEL PENCERE BİLEŞENLERİ</vt:lpstr>
      <vt:lpstr>BİRİNCİL PENCERELER</vt:lpstr>
      <vt:lpstr>BİRİNCİL PENCERELER</vt:lpstr>
      <vt:lpstr>BİRİNCİL PENCERELER</vt:lpstr>
      <vt:lpstr>BİRİNCİL PENCERELER</vt:lpstr>
      <vt:lpstr>İKİNCİL PENCERELER</vt:lpstr>
      <vt:lpstr>İKİNCİL PENCERELER</vt:lpstr>
      <vt:lpstr>İKİNCİL PENCERELER</vt:lpstr>
      <vt:lpstr>TEMEL PENCERE BİLEŞENLERİ</vt:lpstr>
      <vt:lpstr>TEMEL PENCERE BİLEŞENLERİ</vt:lpstr>
      <vt:lpstr>MENÜ VE ARAÇ ÇUBUĞU</vt:lpstr>
      <vt:lpstr>MENÜ VE ARAÇ ÇUBUĞU</vt:lpstr>
      <vt:lpstr>ÇALIŞMA ALANI</vt:lpstr>
      <vt:lpstr>KOMUT VE İŞLEM DÜĞMELERİ BÖLGESİ</vt:lpstr>
      <vt:lpstr>KOMUT VE İŞLEM DÜĞMELERİ BÖLGESİ</vt:lpstr>
      <vt:lpstr>MESAJ / DURUM BÖLGESİ</vt:lpstr>
      <vt:lpstr>MESAJ / DURUM BÖLGESİ</vt:lpstr>
      <vt:lpstr>MESAJ / DURUM BÖLGESİ</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155</cp:revision>
  <dcterms:created xsi:type="dcterms:W3CDTF">2010-03-18T21:19:52Z</dcterms:created>
  <dcterms:modified xsi:type="dcterms:W3CDTF">2017-11-27T13:41:01Z</dcterms:modified>
</cp:coreProperties>
</file>