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</a:t>
            </a:r>
            <a:r>
              <a:rPr lang="tr-TR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A6732-6A0C-4464-A3CD-23A1E8DBF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48139"/>
            <a:ext cx="9601200" cy="5019261"/>
          </a:xfrm>
        </p:spPr>
        <p:txBody>
          <a:bodyPr/>
          <a:lstStyle/>
          <a:p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В зависимости от цели высказывания выделяются три вида предложений: повествовательные, вопросительные и побудительные.</a:t>
            </a:r>
          </a:p>
          <a:p>
            <a:r>
              <a:rPr lang="ru-RU" b="1" i="0" dirty="0">
                <a:solidFill>
                  <a:srgbClr val="4E4E3F"/>
                </a:solidFill>
                <a:effectLst/>
                <a:latin typeface="Open Sans"/>
              </a:rPr>
              <a:t>Повествовательными называются предложения, которые содержат некое сообщение, информацию для собеседника.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4E4E3F"/>
                </a:solidFill>
                <a:latin typeface="Open Sans"/>
              </a:rPr>
              <a:t>Пример: </a:t>
            </a:r>
            <a:r>
              <a:rPr lang="ru-RU" i="1" dirty="0">
                <a:solidFill>
                  <a:srgbClr val="4E4E3F"/>
                </a:solidFill>
                <a:effectLst/>
                <a:latin typeface="Open Sans"/>
              </a:rPr>
              <a:t>«Он взглянул в окно».</a:t>
            </a:r>
          </a:p>
          <a:p>
            <a:pPr marL="0" indent="0" algn="l">
              <a:buNone/>
            </a:pPr>
            <a:r>
              <a:rPr lang="ru-RU" i="1" dirty="0">
                <a:solidFill>
                  <a:srgbClr val="4E4E3F"/>
                </a:solidFill>
                <a:effectLst/>
                <a:latin typeface="Open Sans"/>
              </a:rPr>
              <a:t>	«Какая чудесная погода!»</a:t>
            </a:r>
          </a:p>
          <a:p>
            <a:r>
              <a:rPr lang="ru-RU" b="1" i="0" dirty="0">
                <a:solidFill>
                  <a:srgbClr val="4E4E3F"/>
                </a:solidFill>
                <a:effectLst/>
                <a:latin typeface="Open Sans"/>
              </a:rPr>
              <a:t>Побудительные предложения — это предложения, побуждающие к действию. С помощью таких предложений мы просим, приказываем, призываем к действию.</a:t>
            </a:r>
            <a:endParaRPr lang="ru-RU" b="1" i="1" dirty="0">
              <a:solidFill>
                <a:srgbClr val="4E4E3F"/>
              </a:solidFill>
              <a:latin typeface="Open Sans"/>
            </a:endParaRPr>
          </a:p>
          <a:p>
            <a:pPr marL="0" indent="0" algn="l">
              <a:buNone/>
            </a:pPr>
            <a:r>
              <a:rPr lang="ru-RU" b="1" i="1" dirty="0">
                <a:solidFill>
                  <a:srgbClr val="4E4E3F"/>
                </a:solidFill>
                <a:effectLst/>
                <a:latin typeface="Open Sans"/>
              </a:rPr>
              <a:t>Пример: </a:t>
            </a: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«Завари мне, пожалуйста, чай».</a:t>
            </a:r>
          </a:p>
          <a:p>
            <a:pPr marL="0" indent="0" algn="l">
              <a:buNone/>
            </a:pP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	«Немедленно отойди от дороги!»</a:t>
            </a:r>
          </a:p>
          <a:p>
            <a:pPr marL="0" indent="0">
              <a:buNone/>
            </a:pPr>
            <a:endParaRPr lang="ru-RU" i="1" dirty="0">
              <a:solidFill>
                <a:srgbClr val="4E4E3F"/>
              </a:solidFill>
              <a:effectLst/>
              <a:latin typeface="Open 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56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F6B6C-AB7F-4915-8763-C0F4698CD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48139"/>
            <a:ext cx="9601200" cy="5632174"/>
          </a:xfrm>
        </p:spPr>
        <p:txBody>
          <a:bodyPr/>
          <a:lstStyle/>
          <a:p>
            <a:r>
              <a:rPr lang="ru-RU" b="1" i="0" dirty="0">
                <a:solidFill>
                  <a:srgbClr val="4E4E3F"/>
                </a:solidFill>
                <a:effectLst/>
                <a:latin typeface="Open Sans"/>
              </a:rPr>
              <a:t>Вопросительные предложения содержат вопрос. С помощью таких предложений мы спрашиваем что-либо у собеседника.</a:t>
            </a:r>
          </a:p>
          <a:p>
            <a:pPr algn="l"/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В конце вопросительного предложения ставится </a:t>
            </a:r>
            <a:r>
              <a:rPr lang="ru-RU" b="0" i="0" dirty="0">
                <a:solidFill>
                  <a:srgbClr val="76A900"/>
                </a:solidFill>
                <a:effectLst/>
                <a:latin typeface="Open Sans"/>
              </a:rPr>
              <a:t>вопросительный знак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.</a:t>
            </a:r>
          </a:p>
          <a:p>
            <a:pPr algn="l"/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Вопрос в таком предложении выражается по-разному: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	- А) с помощью вопросительных слов </a:t>
            </a: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что, где, куда, откуда, кто, что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.</a:t>
            </a:r>
            <a:endParaRPr lang="ru-RU" b="1" i="0" dirty="0">
              <a:solidFill>
                <a:srgbClr val="4E4E3F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dirty="0">
                <a:solidFill>
                  <a:srgbClr val="4E4E3F"/>
                </a:solidFill>
                <a:latin typeface="Open Sans"/>
              </a:rPr>
              <a:t>Пример: </a:t>
            </a:r>
            <a:r>
              <a:rPr lang="ru-RU" i="1" dirty="0">
                <a:solidFill>
                  <a:srgbClr val="4E4E3F"/>
                </a:solidFill>
                <a:effectLst/>
                <a:latin typeface="Open Sans"/>
              </a:rPr>
              <a:t>«Что вам рассказал учитель на предыдущем уроке?»</a:t>
            </a:r>
          </a:p>
          <a:p>
            <a:pPr marL="0" indent="0" algn="l">
              <a:buNone/>
            </a:pPr>
            <a:r>
              <a:rPr lang="ru-RU" i="1" dirty="0">
                <a:solidFill>
                  <a:srgbClr val="4E4E3F"/>
                </a:solidFill>
                <a:effectLst/>
                <a:latin typeface="Open Sans"/>
              </a:rPr>
              <a:t>	«Куда ты ездил на каникулах?»</a:t>
            </a:r>
          </a:p>
          <a:p>
            <a:pPr marL="0" indent="0" algn="l">
              <a:buNone/>
            </a:pPr>
            <a:r>
              <a:rPr lang="ru-RU" i="1" dirty="0">
                <a:solidFill>
                  <a:srgbClr val="4E4E3F"/>
                </a:solidFill>
                <a:latin typeface="Open Sans"/>
              </a:rPr>
              <a:t>	- 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Б) с помощью вопросительных частиц </a:t>
            </a: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неужели, разве, ли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 и др.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4E4E3F"/>
                </a:solidFill>
                <a:latin typeface="Open Sans"/>
              </a:rPr>
              <a:t>Пример: </a:t>
            </a: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«Разве тебе не нужно было сходить в магазин?»</a:t>
            </a:r>
          </a:p>
          <a:p>
            <a:pPr marL="0" indent="0" algn="l">
              <a:buNone/>
            </a:pP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	«Не ты ли это на фотографии?»</a:t>
            </a:r>
          </a:p>
          <a:p>
            <a:pPr marL="0" indent="0" algn="l">
              <a:buNone/>
            </a:pPr>
            <a:r>
              <a:rPr lang="ru-RU" i="1" dirty="0">
                <a:solidFill>
                  <a:srgbClr val="4E4E3F"/>
                </a:solidFill>
                <a:latin typeface="Open Sans"/>
              </a:rPr>
              <a:t>	-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В</a:t>
            </a:r>
            <a:r>
              <a:rPr lang="ru-RU" dirty="0">
                <a:solidFill>
                  <a:srgbClr val="4E4E3F"/>
                </a:solidFill>
                <a:latin typeface="Open Sans"/>
              </a:rPr>
              <a:t>)</a:t>
            </a:r>
            <a:r>
              <a:rPr lang="ru-RU" b="0" i="0" dirty="0">
                <a:solidFill>
                  <a:srgbClr val="4E4E3F"/>
                </a:solidFill>
                <a:effectLst/>
                <a:latin typeface="Open Sans"/>
              </a:rPr>
              <a:t> только вопросительной интонацией.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4E4E3F"/>
                </a:solidFill>
                <a:latin typeface="Open Sans"/>
              </a:rPr>
              <a:t>Пример: </a:t>
            </a: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«Нам на завтра что-то задавали?»</a:t>
            </a:r>
          </a:p>
          <a:p>
            <a:pPr marL="0" indent="0" algn="l">
              <a:buNone/>
            </a:pPr>
            <a:endParaRPr lang="ru-RU" i="1" dirty="0">
              <a:solidFill>
                <a:srgbClr val="4E4E3F"/>
              </a:solidFill>
              <a:effectLst/>
              <a:latin typeface="Open 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662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898D5-6A79-4B1E-BC73-AEDDD128E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79443"/>
            <a:ext cx="9601200" cy="4687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По эмоциональной окраске выделяют предложения: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восклицательные (в них содержание сопровождается выражением чувств говорящего; восклицание передаётся особой интонацией, эмоциональными частицами, междометиями, на письме - восклицательным знаком): 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Пример: Дети, учитесь в школе!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невосклицательные (в них говорящий излагает содержание без выражения собственных эмоций):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Open Sans"/>
              </a:rPr>
              <a:t>Пример:</a:t>
            </a: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 Дети должны учиться в школе.</a:t>
            </a: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В </a:t>
            </a:r>
            <a:r>
              <a:rPr lang="ru-RU" b="1" i="0" dirty="0">
                <a:solidFill>
                  <a:schemeClr val="tx1"/>
                </a:solidFill>
                <a:effectLst/>
                <a:latin typeface="Open Sans"/>
              </a:rPr>
              <a:t>восклицательных</a:t>
            </a: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 предложениях выражаются эмоции (чувства) говорящего: радость, досада, угроза, восхищение и т. д.</a:t>
            </a:r>
          </a:p>
          <a:p>
            <a:pPr marL="0" indent="0" algn="just">
              <a:buNone/>
            </a:pPr>
            <a:endParaRPr lang="ru-RU" b="0" i="0" dirty="0">
              <a:solidFill>
                <a:schemeClr val="tx1"/>
              </a:solidFill>
              <a:effectLst/>
              <a:latin typeface="Open Sans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В конце предложения ставится восклицательный знак, в </a:t>
            </a:r>
            <a:r>
              <a:rPr lang="ru-RU" b="1" i="0" dirty="0">
                <a:solidFill>
                  <a:schemeClr val="tx1"/>
                </a:solidFill>
                <a:effectLst/>
                <a:latin typeface="Open Sans"/>
              </a:rPr>
              <a:t>вопросительно-восклицательных</a:t>
            </a: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 предложениях в конце возможна постановка вопросительного и восклицательного знаков одновременно.</a:t>
            </a:r>
          </a:p>
          <a:p>
            <a:pPr marL="0" indent="0" algn="just">
              <a:buNone/>
            </a:pPr>
            <a:endParaRPr lang="ru-RU" b="0" i="0" dirty="0">
              <a:solidFill>
                <a:schemeClr val="tx1"/>
              </a:solidFill>
              <a:effectLst/>
              <a:latin typeface="Open San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71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A0E8B-021C-442B-BBB2-1546B49E3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6887" y="781878"/>
            <a:ext cx="9601200" cy="499275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0" i="1" dirty="0">
                <a:solidFill>
                  <a:srgbClr val="4E4E3F"/>
                </a:solidFill>
                <a:effectLst/>
                <a:latin typeface="Open Sans"/>
              </a:rPr>
              <a:t>1. </a:t>
            </a: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«Как упоительны в России вечера!» (Песня)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— пред­ложение по цели высказывания повествовательное, по эмоциональной окраске — восклицательное.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 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2. «О чём шумите вы, народные витии?! Зачем анафемой грозите вы России?! Что возмутило вас?!» (А. Пушкин)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— предложения по цели высказывания вопросительные, по эмоциональной окраске </a:t>
            </a:r>
            <a:r>
              <a:rPr lang="ru-RU" b="0">
                <a:solidFill>
                  <a:schemeClr val="tx1"/>
                </a:solidFill>
                <a:effectLst/>
                <a:latin typeface="Open Sans"/>
              </a:rPr>
              <a:t>— восклицательные</a:t>
            </a: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.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 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3. «Россия, бран­ная царица, вспомни древние права! Померкни, солнце </a:t>
            </a:r>
            <a:r>
              <a:rPr lang="ru-RU" b="0" dirty="0" err="1">
                <a:solidFill>
                  <a:schemeClr val="tx1"/>
                </a:solidFill>
                <a:effectLst/>
                <a:latin typeface="Open Sans"/>
              </a:rPr>
              <a:t>Австерлица</a:t>
            </a: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! Пылай, великая Москва!» (А. Пушкин)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— предложения по цели высказывания побудительные, по эмоциональной окраске — восклицательные.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 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4. «Вдали ложился мягкий пар, тёплый на вид» (Л. Толстой)</a:t>
            </a:r>
          </a:p>
          <a:p>
            <a:pPr marL="0" indent="0" algn="just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Open Sans"/>
              </a:rPr>
              <a:t>— повествовательное невосклицательное предложение.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822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1395</TotalTime>
  <Words>583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Franklin Gothic Book</vt:lpstr>
      <vt:lpstr>Open Sans</vt:lpstr>
      <vt:lpstr>Crop</vt:lpstr>
      <vt:lpstr>Синтаксис I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Zulfiya.Sahin</cp:lastModifiedBy>
  <cp:revision>215</cp:revision>
  <dcterms:created xsi:type="dcterms:W3CDTF">2020-03-16T17:46:39Z</dcterms:created>
  <dcterms:modified xsi:type="dcterms:W3CDTF">2023-11-08T10:01:30Z</dcterms:modified>
</cp:coreProperties>
</file>