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4"/>
  </p:notesMasterIdLst>
  <p:handoutMasterIdLst>
    <p:handoutMasterId r:id="rId15"/>
  </p:handoutMasterIdLst>
  <p:sldIdLst>
    <p:sldId id="668" r:id="rId4"/>
    <p:sldId id="710" r:id="rId5"/>
    <p:sldId id="712" r:id="rId6"/>
    <p:sldId id="713" r:id="rId7"/>
    <p:sldId id="714" r:id="rId8"/>
    <p:sldId id="715" r:id="rId9"/>
    <p:sldId id="716" r:id="rId10"/>
    <p:sldId id="717" r:id="rId11"/>
    <p:sldId id="718" r:id="rId12"/>
    <p:sldId id="711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692" y="9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27.02.2020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 107 </a:t>
            </a:r>
            <a:b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İŞLETME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Dr. Erol DEMİR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smtClean="0"/>
              <a:t>Aktepe E. 2007. Genel </a:t>
            </a:r>
            <a:r>
              <a:rPr lang="tr-TR" dirty="0"/>
              <a:t>İşletme, </a:t>
            </a:r>
            <a:r>
              <a:rPr lang="tr-TR" dirty="0" smtClean="0"/>
              <a:t>Nobel </a:t>
            </a:r>
            <a:r>
              <a:rPr lang="tr-TR" dirty="0"/>
              <a:t>Yayın Dağıtım, </a:t>
            </a:r>
            <a:r>
              <a:rPr lang="tr-TR" dirty="0" smtClean="0"/>
              <a:t>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Demir Uslu Y. 2017. Modern İşletme, Eğitim Yayınevi, İstanbul</a:t>
            </a:r>
          </a:p>
          <a:p>
            <a:pPr lvl="1" algn="just">
              <a:lnSpc>
                <a:spcPct val="100000"/>
              </a:lnSpc>
            </a:pPr>
            <a:r>
              <a:rPr lang="tr-TR" dirty="0" err="1" smtClean="0"/>
              <a:t>Onal</a:t>
            </a:r>
            <a:r>
              <a:rPr lang="tr-TR" dirty="0" smtClean="0"/>
              <a:t> G. 1995. İşletme </a:t>
            </a:r>
            <a:r>
              <a:rPr lang="tr-TR" dirty="0"/>
              <a:t>Yönetimi ve Organizasyonu, </a:t>
            </a:r>
            <a:r>
              <a:rPr lang="tr-TR" dirty="0" smtClean="0"/>
              <a:t>Marmara </a:t>
            </a:r>
            <a:r>
              <a:rPr lang="tr-TR" dirty="0"/>
              <a:t>Üniversitesi Sosyal Bilimler Enstitüsü, </a:t>
            </a:r>
            <a:r>
              <a:rPr lang="tr-TR" dirty="0" smtClean="0"/>
              <a:t>İstanbul.</a:t>
            </a:r>
            <a:endParaRPr lang="tr-TR" dirty="0"/>
          </a:p>
          <a:p>
            <a:pPr lvl="1" algn="just">
              <a:lnSpc>
                <a:spcPct val="100000"/>
              </a:lnSpc>
            </a:pPr>
            <a:r>
              <a:rPr lang="tr-TR" dirty="0" smtClean="0"/>
              <a:t>Yozgat O. 1992. İşletme </a:t>
            </a:r>
            <a:r>
              <a:rPr lang="tr-TR" dirty="0"/>
              <a:t>Yönetimi</a:t>
            </a:r>
            <a:r>
              <a:rPr lang="tr-TR" dirty="0" smtClean="0"/>
              <a:t>,, </a:t>
            </a:r>
            <a:r>
              <a:rPr lang="tr-TR" dirty="0"/>
              <a:t>Marmara Üniversitesi Nihat Sayar Eğitim Vakfı, </a:t>
            </a:r>
            <a:r>
              <a:rPr lang="tr-TR" dirty="0" smtClean="0"/>
              <a:t>İstanbul</a:t>
            </a:r>
            <a:r>
              <a:rPr lang="tr-TR" dirty="0"/>
              <a:t>.</a:t>
            </a:r>
          </a:p>
          <a:p>
            <a:pPr lvl="1" algn="just">
              <a:lnSpc>
                <a:spcPct val="100000"/>
              </a:lnSpc>
            </a:pP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26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Çevresi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pic>
        <p:nvPicPr>
          <p:cNvPr id="10" name="İçerik Yer Tutucus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955" y="1195802"/>
            <a:ext cx="7272808" cy="4608512"/>
          </a:xfrm>
        </p:spPr>
      </p:pic>
    </p:spTree>
    <p:extLst>
      <p:ext uri="{BB962C8B-B14F-4D97-AF65-F5344CB8AC3E}">
        <p14:creationId xmlns:p14="http://schemas.microsoft.com/office/powerpoint/2010/main" val="17777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Çevresi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223025" y="1193902"/>
            <a:ext cx="8363272" cy="4772000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İşletmeler faaliyetlerini hangi piyasalarda yürütmektedirler?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İşletmenin faaliyette bulunduğu piyasaların tipleri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Monopol (tekel) piyasalar,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(Bir piyasada belli </a:t>
            </a:r>
            <a:r>
              <a:rPr lang="tr-TR" sz="18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malın tek satıcısı</a:t>
            </a:r>
            <a:r>
              <a:rPr lang="tr-TR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var ise veya tek satıcı </a:t>
            </a:r>
            <a:r>
              <a:rPr lang="tr-TR" sz="18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malın bütün arzını elinde bulunduruyorsa </a:t>
            </a:r>
            <a:r>
              <a:rPr lang="tr-TR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böyle bir piyasaya “tekel piyasası” adı verilir. Örneğin TEKEL ürünleri, OPEC örgütü) 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Oligopol piyasalar, </a:t>
            </a:r>
            <a:r>
              <a:rPr lang="tr-TR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18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sayıda satıcı</a:t>
            </a:r>
            <a:r>
              <a:rPr lang="tr-TR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firmanın, fakat </a:t>
            </a:r>
            <a:r>
              <a:rPr lang="tr-TR" sz="18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çok sayıda alıcının</a:t>
            </a:r>
            <a:r>
              <a:rPr lang="tr-TR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olduğu bir piyasa türüdür. Örneğin, demir – çelik, otomobil, traktör, kamyon, oto lastiği, </a:t>
            </a:r>
            <a:r>
              <a:rPr lang="tr-TR" sz="1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petro</a:t>
            </a:r>
            <a:r>
              <a:rPr lang="tr-TR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-kimya ve ağır sanayi dallarında piyasaya hakim firmaların olduğu piyasalar) 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 rekabet piyasaları </a:t>
            </a:r>
            <a:r>
              <a:rPr lang="tr-TR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(Piyasada aynı malı üreten ve satın almak isteyen </a:t>
            </a:r>
            <a:r>
              <a:rPr lang="tr-TR" sz="18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çok sayıda satıcı ve alıcı</a:t>
            </a:r>
            <a:r>
              <a:rPr lang="tr-TR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vardır. Üretim faktörlerinin hareketliliği tamdır. Firmalar, uygun gördükleri zaman bir yerden başka bir yere, bir endüstriden başka bir endüstriye geçebilir. Tam rekabet piyasasında üretilen veya satılan mallar homojenlik gösterir)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lphaLcParenR"/>
            </a:pPr>
            <a:endParaRPr lang="tr-TR" sz="1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39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Çevresi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34898" y="1269112"/>
            <a:ext cx="8507288" cy="453650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İşletmenin faaliyette bulunduğu ülke/ülkelerin;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-Milli geliri,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-Kişi başına düşen ortalama gelir seviyesi,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-Gelirin tüketim ve tasarruf şeklindeki dağılımına ilişkin özellikleri.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Toplumun tüketim ve tasarruf hacimleri, tercihleri,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Ulusal ekonomiye, dış ekonomik ilişkilere ve içinde faaliyet gösterilen sektöre ilişkin beklentiler,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Ülkenin ve/veya ilişkili (ithalat/ihracat yapılan) ülkelerin ekonomik istikrarı, </a:t>
            </a:r>
            <a:r>
              <a:rPr lang="tr-T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(enflasyon-bütçe açığı-cari açık-cari fazla-dış ticaret dengesi-gelir dağılımı vb.)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Ülkeye yabancı sermaye girişi ve ülkeden diğer ülkelere yerli sermaye çıkışı.</a:t>
            </a:r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9128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Çevresi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549997" y="1264225"/>
            <a:ext cx="8280920" cy="4896544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Türkiye’nin uzun yıllar içinde bulunduğu 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enflasyonist ortam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Yılında 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enflasyon oranı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 olacak?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İşletmelerin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enflasyon oranı konusunda yapacakları 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tahmin;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-Yatırım,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-Stoklama,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-İhracat,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-Fiyat,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-Ücret politikası üzerinde doğrudan etkili olacaktır.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Enflasyon oranı konusunda yapılacak </a:t>
            </a:r>
            <a:r>
              <a:rPr lang="tr-TR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ufak bir tahmin hatası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işletmeyi </a:t>
            </a: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çok güç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durumda bırakabilir.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339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Çevresi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70452" y="1268760"/>
            <a:ext cx="8077200" cy="532859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 – Sovyetler Birliği 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arasındaki ticaret hacmi;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1980’li yıllara kadar 				</a:t>
            </a:r>
            <a:r>
              <a:rPr lang="tr-TR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Milyon $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1987-1988 yılları arasında 			    	    </a:t>
            </a:r>
            <a:r>
              <a:rPr lang="tr-TR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Milyar $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Oysa 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 aynı yıllarda </a:t>
            </a:r>
            <a:r>
              <a:rPr lang="tr-TR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Sovyetler Birliği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’nin 4 milyon nüfuslu </a:t>
            </a:r>
            <a:r>
              <a:rPr lang="tr-TR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Finlandiya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ile gerçekleştirdiği ticaret hacmi 				    </a:t>
            </a:r>
            <a:r>
              <a:rPr lang="tr-TR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Milyar $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SSCB </a:t>
            </a:r>
            <a:r>
              <a:rPr lang="tr-TR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Genel Hatlarıyla İncelendiğinde;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 Milyon Nüfus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22,5 Milyon km2’lik alan (Avrupa’dan Pasifik’e)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130 Çeşit dil,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Çeşit alfabe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Değişik kültürler,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Değişik tüketim kalıpları,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Hareketli bir pazar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Ağır sanayi – Uzay sanayi </a:t>
            </a:r>
            <a:r>
              <a:rPr lang="tr-TR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Hafif sanayi (tekstil-deri-ayakkabı-inşaat-gıda-beyaz eşya) </a:t>
            </a:r>
            <a:r>
              <a:rPr lang="tr-TR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yok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 </a:t>
            </a:r>
            <a:r>
              <a:rPr lang="tr-TR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pazara (hafif sanayi) ciddi bir şekilde eğilmelidir.</a:t>
            </a:r>
          </a:p>
        </p:txBody>
      </p:sp>
    </p:spTree>
    <p:extLst>
      <p:ext uri="{BB962C8B-B14F-4D97-AF65-F5344CB8AC3E}">
        <p14:creationId xmlns:p14="http://schemas.microsoft.com/office/powerpoint/2010/main" val="398731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Çevresi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25386" y="1473034"/>
            <a:ext cx="8293224" cy="397991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İşletmeyi çevreleyen ve işletme ile doğrudan veya dolaylı ilişkide bulunan;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İnsan gruplarını, 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demografik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kültürel özellikleriyle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birlikte ele alan sosyal çevrede meydana gelen değişiklikler, işletmeleri az/çok etkilemektedir.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nedenle sosyal çevrede meydana gelen değişikliklerin 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işletme üzerindeki sonuçları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önceden 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tahmin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edilerek gerekli 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önlemlerin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alınması gerekir.</a:t>
            </a:r>
          </a:p>
        </p:txBody>
      </p:sp>
    </p:spTree>
    <p:extLst>
      <p:ext uri="{BB962C8B-B14F-4D97-AF65-F5344CB8AC3E}">
        <p14:creationId xmlns:p14="http://schemas.microsoft.com/office/powerpoint/2010/main" val="263519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Çevresi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533398" y="1215255"/>
            <a:ext cx="8077200" cy="4968552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İşletmede çalışan personelin;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-Yaşı,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-Cinsiyeti,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-Öğrenim durumu,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-Çeşitli değer yargıları, işletme başarısı üzerinde etkilidir. Diğer taraftan;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İşletmenin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müşteri kitlesini oluşturan insanların;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-Yaşı,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-Cinsiyeti,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-Öğrenim durumu,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-Yeniliklere karşı tepkisi,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-Kırsal alanda veya şehirde yaşamaları,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-İşletmenin kuruluş yeri seçiminden,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-Ölçek büyüklüğüne,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-Ürün programından,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-Kullanacağı teknolojiye kadar etkili olur.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331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Çevresi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61390" y="1697360"/>
            <a:ext cx="8221216" cy="333184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İşletmeler içinde faaliyette bulundukları çevre şartlarını dikkate almak durumundadırlar.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Müslüman mahallesinde salyangoz satılmaz.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tr-TR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Oysa ki Paris’in bir mahallesinde salyangoz satmak, epeyce karlı bir iş olabilir.</a:t>
            </a:r>
          </a:p>
        </p:txBody>
      </p:sp>
    </p:spTree>
    <p:extLst>
      <p:ext uri="{BB962C8B-B14F-4D97-AF65-F5344CB8AC3E}">
        <p14:creationId xmlns:p14="http://schemas.microsoft.com/office/powerpoint/2010/main" val="416618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17135</TotalTime>
  <Words>385</Words>
  <Application>Microsoft Office PowerPoint</Application>
  <PresentationFormat>Ekran Gösterisi (4:3)</PresentationFormat>
  <Paragraphs>95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MS PGothic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gizem ulusoy</cp:lastModifiedBy>
  <cp:revision>878</cp:revision>
  <cp:lastPrinted>2016-10-24T07:53:35Z</cp:lastPrinted>
  <dcterms:created xsi:type="dcterms:W3CDTF">2016-09-18T09:35:24Z</dcterms:created>
  <dcterms:modified xsi:type="dcterms:W3CDTF">2020-02-27T11:29:13Z</dcterms:modified>
</cp:coreProperties>
</file>