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8" r:id="rId3"/>
    <p:sldId id="259" r:id="rId4"/>
    <p:sldId id="260" r:id="rId5"/>
    <p:sldId id="261" r:id="rId6"/>
    <p:sldId id="274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0A10F-AE2A-44A2-B4D6-2DFEA46AF248}" type="datetime1">
              <a:rPr lang="tr-TR" smtClean="0"/>
              <a:t>13.10.2021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F1B09-5301-4E92-BFCA-A1269FDBB93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06603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D550-B677-4CDE-B451-0006A63F8648}" type="datetime1">
              <a:rPr lang="tr-TR" smtClean="0"/>
              <a:t>13.10.2021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4E918-3A22-4005-82E7-22CC4FB8E9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0377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ACAF7C-D152-409E-885A-6A07B604B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222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4E918-3A22-4005-82E7-22CC4FB8E90E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447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ECBF9-6375-4EBA-BCDE-486550A65FF3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06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B16C8-B3F2-402B-9109-BACF6CF3277F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83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5BD25-98EC-47D2-81D8-224CA92D4D0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55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AC548-1C9F-4144-9C76-EC33AD78E708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7989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56930-C626-4A28-A64C-7F94C7D703F0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91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0577-0BA2-4DA3-A4E9-AF1BA0BA421F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352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4E1ED-E2C6-45C0-8070-9B4A74F08F5F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66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5F520-886C-4361-974F-933C4868FB8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79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57F05-CF37-451A-8E93-F31C69926C03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53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BC2F3-0E3C-4CAE-A8F3-12ED5139AE72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1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2197-FB80-4D9D-B6F4-E5946800122D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08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EA7664-56E9-4703-8EAD-BBBEA88F6BEE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10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3C85BA-FC05-4B07-B503-2C69BD9675C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1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B58F0-314E-4F62-82AE-5237A1819DE8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48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50EF3-B9AA-4291-BBF2-E48DCC34119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68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10E33-E2FF-451D-9593-246B64716C6B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2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65049-CED7-4832-B636-24B9D2FA590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84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897BA-409B-45CC-85B1-D9614E39EE88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2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790769" y="1246909"/>
            <a:ext cx="8689976" cy="2968999"/>
          </a:xfrm>
        </p:spPr>
        <p:txBody>
          <a:bodyPr>
            <a:normAutofit/>
          </a:bodyPr>
          <a:lstStyle/>
          <a:p>
            <a:r>
              <a:rPr lang="tr-TR" sz="5400" dirty="0">
                <a:latin typeface="Arial" panose="020B0604020202020204" pitchFamily="34" charset="0"/>
                <a:cs typeface="Arial" panose="020B0604020202020204" pitchFamily="34" charset="0"/>
              </a:rPr>
              <a:t>Anatomy </a:t>
            </a:r>
            <a:r>
              <a:rPr lang="tr-TR" sz="5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basIc bIomechanIcal concepts</a:t>
            </a:r>
            <a:endParaRPr lang="tr-T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3734719" y="4524105"/>
            <a:ext cx="4802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Dr. Pınar CAN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pcan@ankara.edu.tr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5DF09-E575-4F18-A893-3E08BC201F13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7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CE880-EBE2-44DC-AC44-BDF4FAE6EC2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678737" y="3121314"/>
            <a:ext cx="3754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Movement in lateral flexion (bending to the left and right).</a:t>
            </a:r>
            <a:endParaRPr lang="tr-TR" dirty="0"/>
          </a:p>
        </p:txBody>
      </p:sp>
      <p:grpSp>
        <p:nvGrpSpPr>
          <p:cNvPr id="7" name="Grup 6"/>
          <p:cNvGrpSpPr/>
          <p:nvPr/>
        </p:nvGrpSpPr>
        <p:grpSpPr>
          <a:xfrm>
            <a:off x="1214016" y="408945"/>
            <a:ext cx="6213193" cy="6449055"/>
            <a:chOff x="1465544" y="247827"/>
            <a:chExt cx="6213193" cy="644905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>
              <a:lum bright="-20000" contrast="20000"/>
            </a:blip>
            <a:stretch>
              <a:fillRect/>
            </a:stretch>
          </p:blipFill>
          <p:spPr>
            <a:xfrm>
              <a:off x="1465544" y="247827"/>
              <a:ext cx="6213193" cy="6071070"/>
            </a:xfrm>
            <a:prstGeom prst="rect">
              <a:avLst/>
            </a:prstGeom>
          </p:spPr>
        </p:pic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6849" y="6318897"/>
              <a:ext cx="2694666" cy="377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9283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>
          <a:xfrm>
            <a:off x="8953355" y="62484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02393-03A3-4E04-872F-5B111AF2CF72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1738150" y="286888"/>
            <a:ext cx="8775861" cy="6522059"/>
            <a:chOff x="1738150" y="286888"/>
            <a:chExt cx="8775861" cy="6522059"/>
          </a:xfrm>
        </p:grpSpPr>
        <p:grpSp>
          <p:nvGrpSpPr>
            <p:cNvPr id="6" name="Grup 5"/>
            <p:cNvGrpSpPr/>
            <p:nvPr/>
          </p:nvGrpSpPr>
          <p:grpSpPr>
            <a:xfrm>
              <a:off x="1738150" y="664873"/>
              <a:ext cx="8775861" cy="6144074"/>
              <a:chOff x="1738150" y="664873"/>
              <a:chExt cx="8775861" cy="6144074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38150" y="664873"/>
                <a:ext cx="8775861" cy="5766089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6486" y="6430962"/>
                <a:ext cx="2694666" cy="377985"/>
              </a:xfrm>
              <a:prstGeom prst="rect">
                <a:avLst/>
              </a:prstGeom>
            </p:spPr>
          </p:pic>
        </p:grpSp>
        <p:sp>
          <p:nvSpPr>
            <p:cNvPr id="7" name="Dikdörtgen 6"/>
            <p:cNvSpPr/>
            <p:nvPr/>
          </p:nvSpPr>
          <p:spPr>
            <a:xfrm>
              <a:off x="2424546" y="286888"/>
              <a:ext cx="77585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 smtClean="0"/>
                <a:t>Anatomical representation of complete self-carriage in the horse</a:t>
              </a:r>
              <a:endParaRPr lang="tr-TR" dirty="0"/>
            </a:p>
          </p:txBody>
        </p:sp>
      </p:grpSp>
    </p:spTree>
    <p:extLst>
      <p:ext uri="{BB962C8B-B14F-4D97-AF65-F5344CB8AC3E}">
        <p14:creationId xmlns:p14="http://schemas.microsoft.com/office/powerpoint/2010/main" val="305984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016B7-4DA9-43C9-8A8F-46461C19FFC0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 rot="18981752">
            <a:off x="-21475" y="1825226"/>
            <a:ext cx="4104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/>
              <a:t>Abduction of the Forelimb</a:t>
            </a:r>
            <a:endParaRPr lang="tr-TR" sz="2400" dirty="0"/>
          </a:p>
        </p:txBody>
      </p:sp>
      <p:grpSp>
        <p:nvGrpSpPr>
          <p:cNvPr id="7" name="Grup 6"/>
          <p:cNvGrpSpPr/>
          <p:nvPr/>
        </p:nvGrpSpPr>
        <p:grpSpPr>
          <a:xfrm>
            <a:off x="3108172" y="225547"/>
            <a:ext cx="6328196" cy="6500456"/>
            <a:chOff x="4050280" y="170130"/>
            <a:chExt cx="6328196" cy="6500456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0280" y="170130"/>
              <a:ext cx="6328196" cy="6462320"/>
            </a:xfrm>
            <a:prstGeom prst="rect">
              <a:avLst/>
            </a:prstGeom>
          </p:spPr>
        </p:pic>
        <p:sp>
          <p:nvSpPr>
            <p:cNvPr id="6" name="Metin kutusu 5"/>
            <p:cNvSpPr txBox="1"/>
            <p:nvPr/>
          </p:nvSpPr>
          <p:spPr>
            <a:xfrm>
              <a:off x="6373091" y="6362809"/>
              <a:ext cx="30757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Denoix and Pailloux, 1998</a:t>
              </a:r>
              <a:endParaRPr lang="tr-TR" sz="1400" dirty="0"/>
            </a:p>
          </p:txBody>
        </p:sp>
      </p:grpSp>
      <p:sp>
        <p:nvSpPr>
          <p:cNvPr id="8" name="Metin kutusu 7"/>
          <p:cNvSpPr txBox="1"/>
          <p:nvPr/>
        </p:nvSpPr>
        <p:spPr>
          <a:xfrm>
            <a:off x="693564" y="4279925"/>
            <a:ext cx="3228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Concentric contraction of Infraspinatus, deltoid, rhomboid and trapezius</a:t>
            </a: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8308484" y="2131081"/>
            <a:ext cx="3241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Elongation of Descending pectoral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transverse</a:t>
            </a:r>
            <a:r>
              <a:rPr lang="tr-TR" dirty="0" smtClean="0"/>
              <a:t> </a:t>
            </a:r>
            <a:r>
              <a:rPr lang="tr-TR" dirty="0" smtClean="0"/>
              <a:t>pectoral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4088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6CE71-721A-4042-8076-E64F141DD64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 rot="18658712">
            <a:off x="-335023" y="1451758"/>
            <a:ext cx="4152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/>
              <a:t>Abduction of the Hindlimb</a:t>
            </a:r>
            <a:endParaRPr lang="tr-TR" sz="2400" dirty="0"/>
          </a:p>
        </p:txBody>
      </p:sp>
      <p:grpSp>
        <p:nvGrpSpPr>
          <p:cNvPr id="7" name="Grup 6"/>
          <p:cNvGrpSpPr/>
          <p:nvPr/>
        </p:nvGrpSpPr>
        <p:grpSpPr>
          <a:xfrm>
            <a:off x="3276719" y="328078"/>
            <a:ext cx="5938019" cy="6348044"/>
            <a:chOff x="4082953" y="231096"/>
            <a:chExt cx="5938019" cy="634804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2953" y="231096"/>
              <a:ext cx="5938019" cy="6340390"/>
            </a:xfrm>
            <a:prstGeom prst="rect">
              <a:avLst/>
            </a:prstGeom>
          </p:spPr>
        </p:pic>
        <p:sp>
          <p:nvSpPr>
            <p:cNvPr id="6" name="Metin kutusu 5"/>
            <p:cNvSpPr txBox="1"/>
            <p:nvPr/>
          </p:nvSpPr>
          <p:spPr>
            <a:xfrm>
              <a:off x="5818909" y="6271363"/>
              <a:ext cx="30757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Denoix and Pailloux, 1998</a:t>
              </a:r>
              <a:endParaRPr lang="tr-TR" sz="1400" dirty="0"/>
            </a:p>
          </p:txBody>
        </p:sp>
      </p:grpSp>
      <p:sp>
        <p:nvSpPr>
          <p:cNvPr id="8" name="Metin kutusu 7"/>
          <p:cNvSpPr txBox="1"/>
          <p:nvPr/>
        </p:nvSpPr>
        <p:spPr>
          <a:xfrm>
            <a:off x="353747" y="4239491"/>
            <a:ext cx="3137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Concentric contraction of middle gluteal, deep gluteal, gluteobiceps, iliopsoas and tensor fasciae lata </a:t>
            </a: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8856373" y="3172691"/>
            <a:ext cx="2906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Elongation of adductors of the thigh and iliopsoas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870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96428"/>
          </a:xfrm>
        </p:spPr>
        <p:txBody>
          <a:bodyPr/>
          <a:lstStyle/>
          <a:p>
            <a:r>
              <a:rPr lang="tr-TR" dirty="0" smtClean="0"/>
              <a:t>behavIour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842519" y="61302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17A9-35B7-4663-ACAA-82D156A9067E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71" y="1580143"/>
            <a:ext cx="3694496" cy="245080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476" y="1574046"/>
            <a:ext cx="3938357" cy="245690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872" y="4079438"/>
            <a:ext cx="3810330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2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>
          <a:xfrm>
            <a:off x="8862960" y="610294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50EF3-B9AA-4291-BBF2-E48DCC34119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1804077" y="-212725"/>
            <a:ext cx="8628950" cy="6839627"/>
            <a:chOff x="1804077" y="-212725"/>
            <a:chExt cx="8628950" cy="6839627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4077" y="149902"/>
              <a:ext cx="8382000" cy="647700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 rot="16200000">
              <a:off x="7285000" y="2735247"/>
              <a:ext cx="6096000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700" dirty="0" smtClean="0"/>
                <a:t>https://joyfuldogllc.com/jd/wp-content/uploads/2015/08/Lili-Chin-Doggie-Language-1.jpg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55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50EF3-B9AA-4291-BBF2-E48DCC34119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3664812" y="122222"/>
            <a:ext cx="4652039" cy="6601405"/>
            <a:chOff x="3664812" y="122222"/>
            <a:chExt cx="4652039" cy="660140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2"/>
            <a:srcRect b="4064"/>
            <a:stretch/>
          </p:blipFill>
          <p:spPr>
            <a:xfrm>
              <a:off x="3664812" y="122222"/>
              <a:ext cx="4451985" cy="6601405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 rot="16200000">
              <a:off x="5168824" y="3322896"/>
              <a:ext cx="6096000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700" dirty="0" smtClean="0"/>
                <a:t>https://i.etsystatic.com/5657160/r/il/c5a924/782356051/il_1140xN.782356051_rmnu.jpg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155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50EF3-B9AA-4291-BBF2-E48DCC34119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20981" y="5590887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 smtClean="0">
                <a:solidFill>
                  <a:srgbClr val="FF0000"/>
                </a:solidFill>
              </a:rPr>
              <a:t>For more information </a:t>
            </a:r>
            <a:r>
              <a:rPr lang="tr-TR" sz="1600" dirty="0" smtClean="0"/>
              <a:t>&gt; https://jhtr.org/wp-content/uploads/2020/04/JHTR-Horse-and-Herd-Behavior.pdf</a:t>
            </a:r>
            <a:endParaRPr lang="tr-TR" sz="1600" dirty="0"/>
          </a:p>
        </p:txBody>
      </p:sp>
      <p:grpSp>
        <p:nvGrpSpPr>
          <p:cNvPr id="8" name="Grup 7"/>
          <p:cNvGrpSpPr/>
          <p:nvPr/>
        </p:nvGrpSpPr>
        <p:grpSpPr>
          <a:xfrm>
            <a:off x="2133600" y="977559"/>
            <a:ext cx="7533264" cy="4190186"/>
            <a:chOff x="2573337" y="714323"/>
            <a:chExt cx="6858000" cy="3743356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3337" y="714323"/>
              <a:ext cx="6858000" cy="3543300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3944937" y="4257624"/>
              <a:ext cx="427080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https://colombianhorses.files.wordpress.com/2015/08/body-language.jpg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88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/>
              <a:t>Effectiveness of FTR </a:t>
            </a:r>
            <a:r>
              <a:rPr lang="tr-TR" cap="none" dirty="0" smtClean="0"/>
              <a:t>applications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4" y="2367093"/>
            <a:ext cx="10363826" cy="2398872"/>
          </a:xfrm>
        </p:spPr>
        <p:txBody>
          <a:bodyPr/>
          <a:lstStyle/>
          <a:p>
            <a:r>
              <a:rPr lang="tr-TR" cap="none" dirty="0"/>
              <a:t>Effective communication between doctor and </a:t>
            </a:r>
            <a:r>
              <a:rPr lang="tr-TR" cap="none" dirty="0" smtClean="0"/>
              <a:t>patient</a:t>
            </a:r>
          </a:p>
          <a:p>
            <a:r>
              <a:rPr lang="tr-TR" cap="none" dirty="0" smtClean="0"/>
              <a:t>Motivating </a:t>
            </a:r>
            <a:r>
              <a:rPr lang="tr-TR" cap="none" dirty="0"/>
              <a:t>the </a:t>
            </a:r>
            <a:r>
              <a:rPr lang="tr-TR" cap="none" dirty="0" smtClean="0"/>
              <a:t>patient</a:t>
            </a:r>
          </a:p>
          <a:p>
            <a:r>
              <a:rPr lang="tr-TR" cap="none" dirty="0" smtClean="0"/>
              <a:t>Applications should not </a:t>
            </a:r>
            <a:r>
              <a:rPr lang="tr-TR" cap="none" dirty="0"/>
              <a:t>cause suffering to the </a:t>
            </a:r>
            <a:r>
              <a:rPr lang="tr-TR" cap="none" dirty="0" smtClean="0"/>
              <a:t>animal</a:t>
            </a:r>
          </a:p>
          <a:p>
            <a:r>
              <a:rPr lang="tr-TR" cap="none" dirty="0" smtClean="0"/>
              <a:t>Interventions </a:t>
            </a:r>
            <a:r>
              <a:rPr lang="tr-TR" cap="none" dirty="0"/>
              <a:t>to be safe for physician and patient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BC2F3-0E3C-4CAE-A8F3-12ED5139AE72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0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References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2343453"/>
          </a:xfrm>
        </p:spPr>
        <p:txBody>
          <a:bodyPr>
            <a:normAutofit/>
          </a:bodyPr>
          <a:lstStyle/>
          <a:p>
            <a:r>
              <a:rPr lang="tr-TR" sz="1600" cap="none" dirty="0" smtClean="0"/>
              <a:t>Denoix JM, Pailloux JP. Physical therapy and massage for the horse, Manson Publising, 1998.</a:t>
            </a:r>
          </a:p>
          <a:p>
            <a:r>
              <a:rPr lang="tr-TR" sz="1600" cap="none" dirty="0"/>
              <a:t>Williams G, McKenna A. </a:t>
            </a:r>
            <a:r>
              <a:rPr lang="tr-TR" sz="1600" cap="none" dirty="0" smtClean="0"/>
              <a:t>Axial skeleton, In: Horse </a:t>
            </a:r>
            <a:r>
              <a:rPr lang="tr-TR" sz="1600" cap="none" dirty="0"/>
              <a:t>movement structure, function and rehabilitation, JA Allen, </a:t>
            </a:r>
            <a:r>
              <a:rPr lang="tr-TR" sz="1600" cap="none" dirty="0" smtClean="0"/>
              <a:t>2014</a:t>
            </a:r>
          </a:p>
          <a:p>
            <a:r>
              <a:rPr lang="tr-TR" sz="1600" cap="none" dirty="0"/>
              <a:t>Rhodin M. A Biomechanical </a:t>
            </a:r>
            <a:r>
              <a:rPr lang="tr-TR" sz="1600" cap="none" dirty="0" smtClean="0"/>
              <a:t>analysis of relationship between the head and neck position, vertebral column and limbs in the horse at walk and trot, Doctoral thesis, Uppsala, 2008. </a:t>
            </a:r>
            <a:endParaRPr lang="tr-TR" sz="1600" cap="none" dirty="0"/>
          </a:p>
          <a:p>
            <a:endParaRPr lang="tr-TR" sz="1600" cap="none" dirty="0" smtClean="0"/>
          </a:p>
          <a:p>
            <a:endParaRPr lang="tr-TR" sz="1600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BC2F3-0E3C-4CAE-A8F3-12ED5139AE72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907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2465"/>
          </a:xfrm>
        </p:spPr>
        <p:txBody>
          <a:bodyPr/>
          <a:lstStyle/>
          <a:p>
            <a:r>
              <a:rPr lang="tr-TR" cap="none" dirty="0" smtClean="0"/>
              <a:t>Axial Skeleton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A2164-0376-4879-B271-D9F4CBFADFC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7013719" y="1743640"/>
            <a:ext cx="45116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Cervical vertebrae are long and voluminous,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the mobility of the neck is due to the depth of the fossa and the hemisphere shape of the vertebral heads</a:t>
            </a:r>
            <a:endParaRPr lang="tr-TR" dirty="0"/>
          </a:p>
        </p:txBody>
      </p:sp>
      <p:grpSp>
        <p:nvGrpSpPr>
          <p:cNvPr id="12" name="Grup 11"/>
          <p:cNvGrpSpPr/>
          <p:nvPr/>
        </p:nvGrpSpPr>
        <p:grpSpPr>
          <a:xfrm>
            <a:off x="744479" y="1743640"/>
            <a:ext cx="6006897" cy="3624680"/>
            <a:chOff x="744479" y="1743640"/>
            <a:chExt cx="6006897" cy="3624680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479" y="1743640"/>
              <a:ext cx="6006897" cy="3286126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744479" y="5029766"/>
              <a:ext cx="49774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dirty="0" smtClean="0"/>
                <a:t>Rhodin, 2008 (</a:t>
              </a:r>
              <a:r>
                <a:rPr lang="tr-TR" sz="600" dirty="0" smtClean="0"/>
                <a:t> https://pub.epsilon.slu.se/1680/1/Rhodin_2008_1.pdf</a:t>
              </a:r>
              <a:r>
                <a:rPr lang="tr-TR" sz="1600" dirty="0" smtClean="0"/>
                <a:t>)</a:t>
              </a:r>
              <a:endParaRPr lang="tr-TR" sz="600" dirty="0"/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7235402" y="3497966"/>
            <a:ext cx="3986790" cy="2337508"/>
            <a:chOff x="7235402" y="3497966"/>
            <a:chExt cx="3986790" cy="2337508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5402" y="3497966"/>
              <a:ext cx="3711054" cy="2009907"/>
            </a:xfrm>
            <a:prstGeom prst="rect">
              <a:avLst/>
            </a:prstGeom>
          </p:spPr>
        </p:pic>
        <p:sp>
          <p:nvSpPr>
            <p:cNvPr id="10" name="Dikdörtgen 9"/>
            <p:cNvSpPr/>
            <p:nvPr/>
          </p:nvSpPr>
          <p:spPr>
            <a:xfrm>
              <a:off x="7235402" y="5512309"/>
              <a:ext cx="398679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500" dirty="0" smtClean="0"/>
                <a:t>https://www.imaios.com/i/var/ezwebin_site/storage/images/media/images/vet-anatomy/horse-osteology-illustrations/horse-equus-cervical-vertebra-illustration-antoine-micheau-en/24231829-1-eng-GB/horse-equus-cervical-vertebra-illustration-antoine-micheau-en.jpg</a:t>
              </a:r>
              <a:endParaRPr lang="tr-TR" sz="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9373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51847"/>
          </a:xfrm>
        </p:spPr>
        <p:txBody>
          <a:bodyPr/>
          <a:lstStyle/>
          <a:p>
            <a:r>
              <a:rPr lang="tr-TR" cap="none" dirty="0"/>
              <a:t>Axial Skeleton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tr-TR" cap="none" dirty="0" smtClean="0"/>
              <a:t>Long </a:t>
            </a:r>
            <a:r>
              <a:rPr lang="tr-TR" cap="none" dirty="0"/>
              <a:t>proc. spinosus </a:t>
            </a:r>
            <a:r>
              <a:rPr lang="tr-TR" cap="none" dirty="0" smtClean="0"/>
              <a:t>of thoracic </a:t>
            </a:r>
            <a:r>
              <a:rPr lang="tr-TR" cap="none" dirty="0"/>
              <a:t>vertebrae </a:t>
            </a:r>
            <a:r>
              <a:rPr lang="tr-TR" cap="none" dirty="0" smtClean="0"/>
              <a:t>&gt;&gt; </a:t>
            </a:r>
            <a:r>
              <a:rPr lang="tr-TR" cap="none" dirty="0"/>
              <a:t>strong </a:t>
            </a:r>
            <a:r>
              <a:rPr lang="tr-TR" cap="none" dirty="0" smtClean="0"/>
              <a:t>levers</a:t>
            </a:r>
          </a:p>
          <a:p>
            <a:r>
              <a:rPr lang="tr-TR" cap="none" dirty="0" smtClean="0"/>
              <a:t>Long </a:t>
            </a:r>
            <a:r>
              <a:rPr lang="tr-TR" cap="none" dirty="0"/>
              <a:t>proc. </a:t>
            </a:r>
            <a:r>
              <a:rPr lang="tr-TR" cap="none" dirty="0" smtClean="0"/>
              <a:t>transversus of lumbal vertebrae and tight attachment of the proc. </a:t>
            </a:r>
            <a:r>
              <a:rPr lang="tr-TR" cap="none" dirty="0"/>
              <a:t>a</a:t>
            </a:r>
            <a:r>
              <a:rPr lang="tr-TR" cap="none" dirty="0" smtClean="0"/>
              <a:t>rticularis to eachother &gt;&gt; reduce </a:t>
            </a:r>
            <a:r>
              <a:rPr lang="tr-TR" cap="none" dirty="0"/>
              <a:t>lumbar mobility, especially lateral flexion and </a:t>
            </a:r>
            <a:r>
              <a:rPr lang="tr-TR" cap="none" dirty="0" smtClean="0"/>
              <a:t>rotation</a:t>
            </a:r>
          </a:p>
          <a:p>
            <a:r>
              <a:rPr lang="tr-TR" cap="none" dirty="0" smtClean="0"/>
              <a:t>Proc</a:t>
            </a:r>
            <a:r>
              <a:rPr lang="tr-TR" cap="none" dirty="0"/>
              <a:t>. spinosus </a:t>
            </a:r>
            <a:r>
              <a:rPr lang="tr-TR" cap="none" dirty="0" smtClean="0"/>
              <a:t>of L6 extends </a:t>
            </a:r>
            <a:r>
              <a:rPr lang="tr-TR" cap="none" dirty="0"/>
              <a:t>dorso-cranially in most </a:t>
            </a:r>
            <a:r>
              <a:rPr lang="tr-TR" cap="none" dirty="0" smtClean="0"/>
              <a:t>of the horses &gt;&gt; </a:t>
            </a:r>
            <a:r>
              <a:rPr lang="tr-TR" cap="none" dirty="0"/>
              <a:t>helps lumbo-sacral mobility in flexion and extension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7F223-CC8F-47E3-958B-9684522456E5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9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660E5-EEC5-48CA-A2D2-B69D916AF8DA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748146" y="460664"/>
            <a:ext cx="4909127" cy="3866511"/>
            <a:chOff x="748146" y="460664"/>
            <a:chExt cx="4909127" cy="3866511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8146" y="460664"/>
              <a:ext cx="4909127" cy="3681845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748146" y="4142509"/>
              <a:ext cx="4909127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600" dirty="0" smtClean="0"/>
                <a:t>https://horsesidevetguide.com/wp-content/uploads/2017/05/Superficial-Structures-of-Head-Neck-FINAL--672x504.png</a:t>
              </a:r>
              <a:endParaRPr lang="tr-TR" sz="600" dirty="0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302519" y="460664"/>
            <a:ext cx="3982529" cy="3958844"/>
            <a:chOff x="6302519" y="460664"/>
            <a:chExt cx="3982529" cy="3958844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2519" y="460664"/>
              <a:ext cx="3982529" cy="3681845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6302519" y="4142509"/>
              <a:ext cx="375458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600" dirty="0" smtClean="0"/>
                <a:t>https://www.animal-mrt.com/images/blog/horse-muscles-02-large__8c47/zoom649x600z62425cw1041.jpg?77924f00347ee53dac499cfdd4fa259e</a:t>
              </a:r>
              <a:endParaRPr lang="tr-TR" sz="600" dirty="0"/>
            </a:p>
          </p:txBody>
        </p:sp>
      </p:grpSp>
      <p:sp>
        <p:nvSpPr>
          <p:cNvPr id="10" name="Dikdörtgen 9"/>
          <p:cNvSpPr/>
          <p:nvPr/>
        </p:nvSpPr>
        <p:spPr>
          <a:xfrm>
            <a:off x="629900" y="4588509"/>
            <a:ext cx="102662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Ventral cervical muscles &gt;&gt; are the flexors of the neck; brachiocephalic, sternocephalic, scalenus, longus capitis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Dorsal cervical muscles &gt;&gt;&gt; are the extensors of the neck; trapezius, omotransverse, rhomboid, cervical serratus, splenius, semispinalis capitis, longisimus capitis and atlantis, spinalis cervicis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2568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85F1C-D908-48BE-A3A3-A8112145C25F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461172" y="4959945"/>
            <a:ext cx="94349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Juxtavertebral muscles &gt;&gt;&gt; rotation and lateral flexion, intervertebral stability; longus colli, multifidus cervicis, intertransverse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Muscles of the head &gt;&gt;&gt; extension and lateral flexion of the head</a:t>
            </a:r>
            <a:endParaRPr lang="tr-TR" dirty="0"/>
          </a:p>
        </p:txBody>
      </p:sp>
      <p:grpSp>
        <p:nvGrpSpPr>
          <p:cNvPr id="7" name="Grup 6"/>
          <p:cNvGrpSpPr/>
          <p:nvPr/>
        </p:nvGrpSpPr>
        <p:grpSpPr>
          <a:xfrm>
            <a:off x="1809605" y="393122"/>
            <a:ext cx="8316729" cy="4320400"/>
            <a:chOff x="1809605" y="393122"/>
            <a:chExt cx="8316729" cy="4320400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0" t="10417" r="2917" b="30179"/>
            <a:stretch/>
          </p:blipFill>
          <p:spPr>
            <a:xfrm>
              <a:off x="1809605" y="393122"/>
              <a:ext cx="8316729" cy="4012623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Metin kutusu 5"/>
            <p:cNvSpPr txBox="1"/>
            <p:nvPr/>
          </p:nvSpPr>
          <p:spPr>
            <a:xfrm>
              <a:off x="4267200" y="4405745"/>
              <a:ext cx="30757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Denoix and Pailloux, 1998</a:t>
              </a:r>
              <a:endParaRPr lang="tr-T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7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1233055"/>
          </a:xfrm>
        </p:spPr>
        <p:txBody>
          <a:bodyPr/>
          <a:lstStyle/>
          <a:p>
            <a:r>
              <a:rPr lang="tr-TR" cap="none" dirty="0" smtClean="0"/>
              <a:t>Nuchal ligament</a:t>
            </a:r>
            <a:endParaRPr lang="tr-TR" cap="none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913794" y="2003786"/>
            <a:ext cx="5934949" cy="3787413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tr-TR" sz="2000" cap="none" dirty="0" smtClean="0"/>
              <a:t>It is powerful and moderately elastic</a:t>
            </a:r>
            <a:endParaRPr lang="tr-TR" sz="2000" cap="none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tr-TR" sz="2000" cap="none" dirty="0" smtClean="0"/>
              <a:t>Plays an important role in the vertebral column function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tr-TR" sz="2000" cap="none" dirty="0" smtClean="0"/>
              <a:t>The two parts work passively together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tr-TR" sz="2000" cap="none" dirty="0" smtClean="0"/>
              <a:t>When the head and neck are lowered, they exert a forward traction on thoracic spinous processes causing flexion of the thoracic vertebrae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tr-TR" sz="2000" cap="none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65049-CED7-4832-B636-24B9D2FA590C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743" y="2003786"/>
            <a:ext cx="5067526" cy="33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79E49-26A6-48EE-A4E8-F3192500852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7107382" y="-212725"/>
            <a:ext cx="4364358" cy="6096000"/>
            <a:chOff x="7329055" y="-153287"/>
            <a:chExt cx="4364358" cy="6096000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50"/>
            <a:stretch/>
          </p:blipFill>
          <p:spPr>
            <a:xfrm>
              <a:off x="7329055" y="211837"/>
              <a:ext cx="4164303" cy="5671438"/>
            </a:xfrm>
            <a:prstGeom prst="rect">
              <a:avLst/>
            </a:prstGeom>
          </p:spPr>
        </p:pic>
        <p:sp>
          <p:nvSpPr>
            <p:cNvPr id="9" name="Dikdörtgen 8"/>
            <p:cNvSpPr/>
            <p:nvPr/>
          </p:nvSpPr>
          <p:spPr>
            <a:xfrm rot="16200000">
              <a:off x="8545386" y="2794685"/>
              <a:ext cx="6096000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700" dirty="0" smtClean="0"/>
                <a:t>https://open.oregonstate.education/app/uploads/sites/48/2019/07/1010a_Contraction-and-Relaxation-1024x751.png</a:t>
              </a:r>
              <a:endParaRPr lang="tr-TR" sz="700" dirty="0"/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770109" y="2671070"/>
            <a:ext cx="6337273" cy="3269875"/>
            <a:chOff x="770109" y="1708713"/>
            <a:chExt cx="6337273" cy="3269875"/>
          </a:xfrm>
        </p:grpSpPr>
        <p:sp>
          <p:nvSpPr>
            <p:cNvPr id="8" name="Dikdörtgen 7"/>
            <p:cNvSpPr/>
            <p:nvPr/>
          </p:nvSpPr>
          <p:spPr>
            <a:xfrm>
              <a:off x="1011382" y="4778533"/>
              <a:ext cx="6096000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700" dirty="0" smtClean="0"/>
                <a:t>https://open.oregonstate.education/app/uploads/sites/48/2019/07/1001_Muscle_Tissue_revised.png</a:t>
              </a:r>
              <a:endParaRPr lang="tr-TR" sz="700" dirty="0"/>
            </a:p>
          </p:txBody>
        </p:sp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09" y="1708713"/>
              <a:ext cx="5760732" cy="2904750"/>
            </a:xfrm>
            <a:prstGeom prst="rect">
              <a:avLst/>
            </a:prstGeom>
          </p:spPr>
        </p:pic>
      </p:grpSp>
      <p:pic>
        <p:nvPicPr>
          <p:cNvPr id="13" name="Resi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929" y="679088"/>
            <a:ext cx="2103302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25A03-75C0-447B-BD38-8A93C5462BCE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325091" y="540327"/>
            <a:ext cx="554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Vertebral Biomechanics</a:t>
            </a:r>
            <a:endParaRPr lang="tr-TR" sz="2800" dirty="0"/>
          </a:p>
        </p:txBody>
      </p:sp>
      <p:sp>
        <p:nvSpPr>
          <p:cNvPr id="7" name="Dikdörtgen 6"/>
          <p:cNvSpPr/>
          <p:nvPr/>
        </p:nvSpPr>
        <p:spPr>
          <a:xfrm>
            <a:off x="6653500" y="3011746"/>
            <a:ext cx="47936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Each of the bars on the graph relate to the amount of movement in the corresponding intervertebral joint</a:t>
            </a:r>
          </a:p>
          <a:p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T</a:t>
            </a:r>
            <a:r>
              <a:rPr lang="tr-TR" dirty="0" smtClean="0"/>
              <a:t>here is little movement in any of the joints except in the neck and in the lumbosacral joint</a:t>
            </a:r>
            <a:endParaRPr lang="tr-TR" dirty="0"/>
          </a:p>
        </p:txBody>
      </p:sp>
      <p:grpSp>
        <p:nvGrpSpPr>
          <p:cNvPr id="9" name="Grup 8"/>
          <p:cNvGrpSpPr/>
          <p:nvPr/>
        </p:nvGrpSpPr>
        <p:grpSpPr>
          <a:xfrm>
            <a:off x="446948" y="1063546"/>
            <a:ext cx="6161670" cy="5648286"/>
            <a:chOff x="446948" y="1063546"/>
            <a:chExt cx="6161670" cy="5648286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948" y="1063546"/>
              <a:ext cx="6161670" cy="5340509"/>
            </a:xfrm>
            <a:prstGeom prst="rect">
              <a:avLst/>
            </a:prstGeom>
          </p:spPr>
        </p:pic>
        <p:sp>
          <p:nvSpPr>
            <p:cNvPr id="8" name="Metin kutusu 7"/>
            <p:cNvSpPr txBox="1"/>
            <p:nvPr/>
          </p:nvSpPr>
          <p:spPr>
            <a:xfrm>
              <a:off x="1801091" y="6404055"/>
              <a:ext cx="26739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Williams and McKenna, 2014</a:t>
              </a:r>
              <a:endParaRPr lang="tr-T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884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C10AE-92E6-43C5-AEF1-2C79EB26CA8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13.10.2021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6C5BC-4C03-4EBF-AE6D-E159B82B1AF4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7564582" y="3049485"/>
            <a:ext cx="41286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Movement in axial rotation (twisting around the spine).</a:t>
            </a:r>
          </a:p>
          <a:p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Axial rotation capacity of the atlantoaxial joint is the highest one</a:t>
            </a:r>
          </a:p>
        </p:txBody>
      </p:sp>
      <p:grpSp>
        <p:nvGrpSpPr>
          <p:cNvPr id="8" name="Grup 7"/>
          <p:cNvGrpSpPr/>
          <p:nvPr/>
        </p:nvGrpSpPr>
        <p:grpSpPr>
          <a:xfrm>
            <a:off x="537257" y="259653"/>
            <a:ext cx="6445434" cy="6553067"/>
            <a:chOff x="537257" y="285110"/>
            <a:chExt cx="6445434" cy="6553067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>
              <a:lum bright="-20000" contrast="20000"/>
            </a:blip>
            <a:stretch>
              <a:fillRect/>
            </a:stretch>
          </p:blipFill>
          <p:spPr>
            <a:xfrm>
              <a:off x="537257" y="285110"/>
              <a:ext cx="6445434" cy="6175082"/>
            </a:xfrm>
            <a:prstGeom prst="rect">
              <a:avLst/>
            </a:prstGeom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6304" y="6460192"/>
              <a:ext cx="2694666" cy="377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8796639"/>
      </p:ext>
    </p:extLst>
  </p:cSld>
  <p:clrMapOvr>
    <a:masterClrMapping/>
  </p:clrMapOvr>
</p:sld>
</file>

<file path=ppt/theme/theme1.xml><?xml version="1.0" encoding="utf-8"?>
<a:theme xmlns:a="http://schemas.openxmlformats.org/drawingml/2006/main" name="Damla">
  <a:themeElements>
    <a:clrScheme name="Daml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am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564</Words>
  <Application>Microsoft Office PowerPoint</Application>
  <PresentationFormat>Geniş ekran</PresentationFormat>
  <Paragraphs>98</Paragraphs>
  <Slides>19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4" baseType="lpstr">
      <vt:lpstr>Arial</vt:lpstr>
      <vt:lpstr>Calibri</vt:lpstr>
      <vt:lpstr>Tw Cen MT</vt:lpstr>
      <vt:lpstr>Wingdings</vt:lpstr>
      <vt:lpstr>Damla</vt:lpstr>
      <vt:lpstr>Anatomy and basIc bIomechanIcal concepts</vt:lpstr>
      <vt:lpstr>Axial Skeleton</vt:lpstr>
      <vt:lpstr>Axial Skeleton</vt:lpstr>
      <vt:lpstr>PowerPoint Sunusu</vt:lpstr>
      <vt:lpstr>PowerPoint Sunusu</vt:lpstr>
      <vt:lpstr>Nuchal ligament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behavIour</vt:lpstr>
      <vt:lpstr>PowerPoint Sunusu</vt:lpstr>
      <vt:lpstr>PowerPoint Sunusu</vt:lpstr>
      <vt:lpstr>PowerPoint Sunusu</vt:lpstr>
      <vt:lpstr>Effectiveness of FTR applications</vt:lpstr>
      <vt:lpstr>References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Anatomy and basIc bIomechanIcal concepts</dc:title>
  <dc:creator>ronaldinho424</dc:creator>
  <cp:lastModifiedBy>Pınar</cp:lastModifiedBy>
  <cp:revision>30</cp:revision>
  <dcterms:created xsi:type="dcterms:W3CDTF">2021-02-27T17:30:54Z</dcterms:created>
  <dcterms:modified xsi:type="dcterms:W3CDTF">2021-10-13T07:01:31Z</dcterms:modified>
</cp:coreProperties>
</file>