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84" r:id="rId4"/>
    <p:sldId id="1085" r:id="rId5"/>
    <p:sldId id="1086" r:id="rId6"/>
    <p:sldId id="1087" r:id="rId7"/>
    <p:sldId id="1088" r:id="rId8"/>
    <p:sldId id="1089" r:id="rId9"/>
    <p:sldId id="1090" r:id="rId10"/>
    <p:sldId id="1091" r:id="rId11"/>
    <p:sldId id="1092" r:id="rId12"/>
    <p:sldId id="1083"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554819"/>
          </a:xfrm>
          <a:prstGeom prst="rect">
            <a:avLst/>
          </a:prstGeom>
        </p:spPr>
        <p:txBody>
          <a:bodyPr wrap="square">
            <a:spAutoFit/>
          </a:bodyPr>
          <a:lstStyle/>
          <a:p>
            <a:pPr marL="214313" indent="-214313" algn="just">
              <a:buFont typeface="Wingdings" panose="05000000000000000000" pitchFamily="2" charset="2"/>
              <a:buChar char="q"/>
            </a:pPr>
            <a:r>
              <a:rPr lang="tr-TR" sz="1500" dirty="0"/>
              <a:t>Tarihsel süreç içerisinde tesis yönetiminin, barınma ve buna bağlı olarak geliştirilen yapıların yapıldığı ilk zamanlarından beri mevcut olduğu söylenebilir. Tesis yönetiminin ülkemizdeki gelişimine bakıldığında ise dünyadaki örneklerine göre henüz emekleme aşamasında olduğu görülmektedir. Bununda temel nedeni ülkemizin gelişmişlik düzeyi ile yakından ilgilidir. Başlangıç yıllarında endüstriyel tesisler olarak bilinen fabrikalar, hava limanları ve hastane gibi yapılarda temizlik, güvenlik ile başlayan tekil hizmetlerden oluşan personel ve bordrolama işleri odaklı tesis yönetimi gelişimi daha sonra yaşanan teknik ve sosyal gelişmelerle birlikte inşaat sektöründeki yerini almıştır.</a:t>
            </a:r>
          </a:p>
          <a:p>
            <a:pPr marL="214313" indent="-214313" algn="just">
              <a:buFont typeface="Wingdings" panose="05000000000000000000" pitchFamily="2" charset="2"/>
              <a:buChar char="q"/>
            </a:pPr>
            <a:r>
              <a:rPr lang="tr-TR" sz="1500" dirty="0"/>
              <a:t>Ardından akıllı binalarda ve de otellerde uygulanan lokal konseptler inşaat sektörü ve müşteri beklentilerindeki değişimlerle birlikte konutlardaki versiyonlarının da ilk uygulamaları ile görülmeye başlanmıştır. Ayrıca inşaat firmaları konut pazarlamasında fark yaratmak ve rekabetçi olmak adına kendi bünyelerinde bu tip hizmetleri vermeye başlamışlardır. Zaman içinde tabana yayılan tesis yönetiminin profesyonelleşmesi ise son 8-10 yıllık döneme denk gelmektedir.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754421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093154"/>
          </a:xfrm>
          <a:prstGeom prst="rect">
            <a:avLst/>
          </a:prstGeom>
        </p:spPr>
        <p:txBody>
          <a:bodyPr wrap="square">
            <a:spAutoFit/>
          </a:bodyPr>
          <a:lstStyle/>
          <a:p>
            <a:pPr marL="214313" indent="-214313" algn="just">
              <a:buFont typeface="Wingdings" panose="05000000000000000000" pitchFamily="2" charset="2"/>
              <a:buChar char="q"/>
            </a:pPr>
            <a:r>
              <a:rPr lang="tr-TR" sz="1500" dirty="0"/>
              <a:t>Konut projelerinin ve çoklu yapıların sayısındaki artışla birlikte tesis yönetimi kendi özel konumu yaratarak hem konut sakinleri hem de konut üreten firmalar için stratejik bir çözüm ortağı noktasında gelmiştir. Nitekim profesyonel tesis yönetimi faaliyetleri konut üreten inşaat firmalarının üzerlerindeki yükü alarak onların kendi asıl işlerine konsantre olmasını sağlarken, konutlarda yaşayanlara da kalite ve konfor yaşatmaktadır.</a:t>
            </a:r>
          </a:p>
          <a:p>
            <a:pPr marL="214313" indent="-214313" algn="just">
              <a:buFont typeface="Wingdings" panose="05000000000000000000" pitchFamily="2" charset="2"/>
              <a:buChar char="q"/>
            </a:pPr>
            <a:r>
              <a:rPr lang="tr-TR" sz="1500" dirty="0"/>
              <a:t>Ülkemizdeki gelişim süreci henüz yeni olan tesis yönetimi ve bu bağlamda DKK dünya genelinde 78 ülkede ve uzunca bir süredir profesyonel bir şekilde uygulanmakta, enerji, çevre konuları ve istihdam potansiyeli nedeni ile devlet desteği gibi araçlarla da sübvansiyon sağlanmaktadır. Ülkemizde tesis yönetimi konusu disiplinler arası uygulamalar ve bir uzmanlık gerektirdiğinden diğer dış kaynak ve yardımcı idari işler gibi kavramlardan sıyrılarak ayrı bir alan haline gelmeye başlamış ve yine ülkemizde son dönem üst yapı gelişimine bağlı olarak bir ivme kazanmıştır (Evcioğlu,2013).</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1501500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3762568"/>
          </a:xfrm>
          <a:prstGeom prst="rect">
            <a:avLst/>
          </a:prstGeom>
        </p:spPr>
        <p:txBody>
          <a:bodyPr wrap="square">
            <a:spAutoFit/>
          </a:bodyPr>
          <a:lstStyle/>
          <a:p>
            <a:pPr marL="214313" indent="-214313" algn="just">
              <a:buFont typeface="Wingdings" panose="05000000000000000000" pitchFamily="2" charset="2"/>
              <a:buChar char="q"/>
            </a:pPr>
            <a:r>
              <a:rPr lang="tr-TR" sz="1500" dirty="0"/>
              <a:t>Gelişmekte olan ekonomilerde zaman zaman kriz ve diğer mali sorunlar nedeni ile duraksama yaşansa da global standartlardaki yeni yaşam alanları, turistik, sağlık ve endüstriyel yatırımlarla gelişme gösteren ekonomi hizmet sektörü ve tesis yönetimi iş alanını da geliştirmiştir. Diğer yandan gelişen lojistik sektörü ve gelecekteki lojistik üs projeleri, yabancı menşeli yatırımlar, teknoloji vadileri, otel yerleşkeleri, alış-veriş merkezleri, site, toplu konut projeleri, rezidanslar ve sosyal alanlar sektörün büyümesinde önemli itici güç olmaktadır (</a:t>
            </a:r>
            <a:r>
              <a:rPr lang="tr-TR" sz="1500" dirty="0" err="1"/>
              <a:t>Fitzsimmons</a:t>
            </a:r>
            <a:r>
              <a:rPr lang="tr-TR" sz="1500" dirty="0"/>
              <a:t> </a:t>
            </a:r>
            <a:r>
              <a:rPr lang="tr-TR" sz="1500" dirty="0" err="1"/>
              <a:t>and</a:t>
            </a:r>
            <a:r>
              <a:rPr lang="tr-TR" sz="1500" dirty="0"/>
              <a:t> </a:t>
            </a:r>
            <a:r>
              <a:rPr lang="tr-TR" sz="1500" dirty="0" err="1"/>
              <a:t>Fitz</a:t>
            </a:r>
            <a:r>
              <a:rPr lang="tr-TR" sz="1500" dirty="0"/>
              <a:t>- </a:t>
            </a:r>
            <a:r>
              <a:rPr lang="tr-TR" sz="1500" dirty="0" err="1"/>
              <a:t>simmons</a:t>
            </a:r>
            <a:r>
              <a:rPr lang="tr-TR" sz="1500" dirty="0"/>
              <a:t>, 1994).</a:t>
            </a:r>
          </a:p>
          <a:p>
            <a:pPr marL="214313" indent="-214313" algn="just">
              <a:buFont typeface="Wingdings" panose="05000000000000000000" pitchFamily="2" charset="2"/>
              <a:buChar char="q"/>
            </a:pPr>
            <a:r>
              <a:rPr lang="tr-TR" sz="1500" dirty="0"/>
              <a:t>Ülkemizde profesyonel tesis yönetiminin gelişmekte ve büyümekte olması bazı eksiklerin de dikkatini çekmesine neden olmaktadır. Bunlardan </a:t>
            </a:r>
            <a:r>
              <a:rPr lang="tr-TR" sz="1500" dirty="0" err="1"/>
              <a:t>başlıcaları</a:t>
            </a:r>
            <a:r>
              <a:rPr lang="tr-TR" sz="1500" dirty="0"/>
              <a:t> arasında 1960’lı yıllardan kalma ve günün ihtiyaçlarına cevap veremeyen yasalara bağlı olarak bu işlerin yönetilmesidir. Bundan dolayı öncelikle profesyonel tesis yönetimi işlerinin ayrı bir yasal ve idari düzenleme ile ve de daha ileri aşamada bir üst kurum ya da organizasyon denetimi ile yerine getirilmesi gerekmektedir. Ayrıca alan yazında yer </a:t>
            </a:r>
            <a:r>
              <a:rPr lang="tr-TR" sz="1425" dirty="0"/>
              <a:t>alan akademik ve teknik yerli menşeli ve ülkemize koşullarına uygun bilimsel çalışmaların sayısı oldukça az olduğu gibi var olanlar ise yabancı kaynaklı yayınların çevirilerine dayanmaktadır.</a:t>
            </a:r>
          </a:p>
          <a:p>
            <a:pPr marL="214313" indent="-214313" algn="just">
              <a:buFont typeface="Wingdings" panose="05000000000000000000" pitchFamily="2" charset="2"/>
              <a:buChar char="q"/>
            </a:pPr>
            <a:endParaRPr lang="tr-TR" sz="1500" dirty="0"/>
          </a:p>
        </p:txBody>
      </p:sp>
    </p:spTree>
    <p:extLst>
      <p:ext uri="{BB962C8B-B14F-4D97-AF65-F5344CB8AC3E}">
        <p14:creationId xmlns:p14="http://schemas.microsoft.com/office/powerpoint/2010/main" val="3756052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7"/>
            <a:ext cx="8137603" cy="496548"/>
          </a:xfrm>
        </p:spPr>
        <p:txBody>
          <a:bodyPr anchor="t">
            <a:normAutofit/>
          </a:bodyPr>
          <a:lstStyle/>
          <a:p>
            <a:pPr lvl="1" algn="ctr">
              <a:spcBef>
                <a:spcPct val="20000"/>
              </a:spcBef>
            </a:pPr>
            <a:r>
              <a:rPr lang="sv-SE" sz="1950" dirty="0"/>
              <a:t>TÜRKİYE’DE TESİS YÖNETİMİNİN GELİŞİMİ</a:t>
            </a:r>
          </a:p>
        </p:txBody>
      </p:sp>
      <p:sp>
        <p:nvSpPr>
          <p:cNvPr id="3" name="Dikdörtgen 2"/>
          <p:cNvSpPr/>
          <p:nvPr/>
        </p:nvSpPr>
        <p:spPr>
          <a:xfrm>
            <a:off x="727627" y="1903170"/>
            <a:ext cx="7575451" cy="2400657"/>
          </a:xfrm>
          <a:prstGeom prst="rect">
            <a:avLst/>
          </a:prstGeom>
        </p:spPr>
        <p:txBody>
          <a:bodyPr wrap="square">
            <a:spAutoFit/>
          </a:bodyPr>
          <a:lstStyle/>
          <a:p>
            <a:pPr marL="214313" indent="-214313" algn="just">
              <a:buFont typeface="Wingdings" panose="05000000000000000000" pitchFamily="2" charset="2"/>
              <a:buChar char="q"/>
            </a:pPr>
            <a:r>
              <a:rPr lang="tr-TR" sz="1500" dirty="0"/>
              <a:t>Son olarak profesyonel tesis yönetiminin bir meslek dalı olarak iş kolları arasında yeri alması, üniversitelerde eğitim bölümleri açılması, sertifika ve belgeleme yapılması yerinde olacaktır.</a:t>
            </a:r>
          </a:p>
          <a:p>
            <a:pPr marL="214313" indent="-214313" algn="just">
              <a:buFont typeface="Wingdings" panose="05000000000000000000" pitchFamily="2" charset="2"/>
              <a:buChar char="q"/>
            </a:pPr>
            <a:r>
              <a:rPr lang="tr-TR" sz="1500" dirty="0"/>
              <a:t>Ülkemizde, Türkiye Tesis Hizmetleri Yönetimi İş Adamları Derneği (TESHİ- AD) tesis yönetimi sektörünün 2015-2020 yılları arasında pazar payının önemli ölçüde artacağını ve ciro hacminin bir milyar USD’ ye çıkacağını tahmin etmektedir (TESHİAD, 2014). Bu artıştaki en önemli pay ise özellikle İstanbul’da ve büyük şehirlerde son dönemde inşa edilmekte ya da edilmiş olan toplu konutlar, büyük hacimli siteler ve çok katlı binalardır. Türkiye’de de tesis yönetimi sektörünün gelişmesine de öncülük eden yine yüksek teknolojili, yüksek binalar olmuştur. Türkiye’de profesyonel tesis yönetiminin ilk örneği 1993’te faaliyete geçen Sabancı Kuleleridir.</a:t>
            </a:r>
          </a:p>
        </p:txBody>
      </p:sp>
    </p:spTree>
    <p:extLst>
      <p:ext uri="{BB962C8B-B14F-4D97-AF65-F5344CB8AC3E}">
        <p14:creationId xmlns:p14="http://schemas.microsoft.com/office/powerpoint/2010/main" val="3021383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3520194"/>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Sektördeki Uygulamalar</a:t>
            </a:r>
          </a:p>
          <a:p>
            <a:pPr algn="just"/>
            <a:endParaRPr lang="tr-TR" sz="1350" dirty="0"/>
          </a:p>
          <a:p>
            <a:pPr marL="214313" indent="-214313" algn="just">
              <a:buFont typeface="Wingdings" panose="05000000000000000000" pitchFamily="2" charset="2"/>
              <a:buChar char="Ø"/>
            </a:pPr>
            <a:r>
              <a:rPr lang="tr-TR" sz="1350" dirty="0"/>
              <a:t>Türkiye’de sektörün ilk uygulamaları 1980’li yıllarda yabancı sermayeli şirketlerin girişimleriyle başlamıştır. Beş yıldızlı oteller ihtiyaç duydukları Tesis Yönetimi hizmetleri için yurt dışında hizmet aldıkları yabancı şirketleri getirerek, sektörün öncülüğünü yapmışlardır. Çırağan </a:t>
            </a:r>
            <a:r>
              <a:rPr lang="tr-TR" sz="1350" dirty="0" err="1"/>
              <a:t>Palace</a:t>
            </a:r>
            <a:r>
              <a:rPr lang="tr-TR" sz="1350" dirty="0"/>
              <a:t> </a:t>
            </a:r>
            <a:r>
              <a:rPr lang="tr-TR" sz="1350" dirty="0" err="1"/>
              <a:t>Kempinski</a:t>
            </a:r>
            <a:r>
              <a:rPr lang="tr-TR" sz="1350" dirty="0"/>
              <a:t> Oteli bunlardan birisidir. Dünyaca ünlü Tesis Yönetim şirketlerinden biri olan Richard </a:t>
            </a:r>
            <a:r>
              <a:rPr lang="tr-TR" sz="1350" dirty="0" err="1"/>
              <a:t>EHis</a:t>
            </a:r>
            <a:r>
              <a:rPr lang="tr-TR" sz="1350" dirty="0"/>
              <a:t> isimli şirket ile çalışmaktadır.</a:t>
            </a:r>
          </a:p>
          <a:p>
            <a:pPr marL="214313" indent="-214313" algn="just">
              <a:buFont typeface="Wingdings" panose="05000000000000000000" pitchFamily="2" charset="2"/>
              <a:buChar char="Ø"/>
            </a:pPr>
            <a:r>
              <a:rPr lang="tr-TR" sz="1350" dirty="0"/>
              <a:t>Daha sonraları 1990’lı yılların başından itibaren ülkemizde büyük şehirlerde yükselmeye başlayan gökdelenler ve inşa edilen modern kompleksler için bu tesislerin sahipleri tarafından bina yönetim şirketleri kurulmaya başlanmıştır. Yapı Kredi Plaza için kurulmuş olan Plaza Bina Yönetimi A.Ş. buna örnektir.</a:t>
            </a:r>
          </a:p>
          <a:p>
            <a:pPr marL="214313" indent="-214313" algn="just">
              <a:buFont typeface="Wingdings" panose="05000000000000000000" pitchFamily="2" charset="2"/>
              <a:buChar char="Ø"/>
            </a:pPr>
            <a:r>
              <a:rPr lang="tr-TR" sz="1350" dirty="0"/>
              <a:t>Diğer yönden inşaat şirketleri öncülüğünde, bazı Tesis Yönetim şirketleri kurulmuş ve yeni tesislere hizmet vermeye başlamıştır. YKS Tesis Bakım Onarım ve Yönetim Hizmetleri A.Ş., ile STFA - OGDEN Hizmet ve İşletmecilik şirketleri de bunlara örnek teşkil etmektedir.</a:t>
            </a:r>
          </a:p>
          <a:p>
            <a:pPr marL="214313" indent="-214313" algn="just">
              <a:lnSpc>
                <a:spcPct val="150000"/>
              </a:lnSpc>
              <a:buFont typeface="Wingdings" panose="05000000000000000000" pitchFamily="2" charset="2"/>
              <a:buChar char="Ø"/>
            </a:pPr>
            <a:endParaRPr lang="tr-TR" sz="1350" dirty="0"/>
          </a:p>
          <a:p>
            <a:endParaRPr lang="tr-TR" sz="1350" dirty="0"/>
          </a:p>
        </p:txBody>
      </p:sp>
    </p:spTree>
    <p:extLst>
      <p:ext uri="{BB962C8B-B14F-4D97-AF65-F5344CB8AC3E}">
        <p14:creationId xmlns:p14="http://schemas.microsoft.com/office/powerpoint/2010/main" val="165237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3624069"/>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Sektördeki Uygulamalar</a:t>
            </a:r>
          </a:p>
          <a:p>
            <a:endParaRPr lang="tr-TR" sz="1350" b="1" dirty="0"/>
          </a:p>
          <a:p>
            <a:pPr marL="214313" indent="-214313" algn="just">
              <a:buFont typeface="Wingdings" panose="05000000000000000000" pitchFamily="2" charset="2"/>
              <a:buChar char="Ø"/>
            </a:pPr>
            <a:r>
              <a:rPr lang="tr-TR" sz="1350" dirty="0"/>
              <a:t>Sabancı Center inşaatı ile başlayan akıllı bina yatırımları 1990’lı yılların ortalarında giderek artmaya başlamış, 1990’lı yılların sonuna doğru modern ve büyük ölçekli komplekslerin sayısı ve bina kapalı alan büyüklükleri neredeyse her yıl ikiye katlanmıştır.</a:t>
            </a:r>
          </a:p>
          <a:p>
            <a:pPr marL="214313" indent="-214313" algn="just">
              <a:buFont typeface="Wingdings" panose="05000000000000000000" pitchFamily="2" charset="2"/>
              <a:buChar char="Ø"/>
            </a:pPr>
            <a:r>
              <a:rPr lang="tr-TR" sz="1350" dirty="0"/>
              <a:t>Pazarın bu şekilde hızlı büyümesi sonucu, Tesis Yönetimi sektörünün dünya devi durumunda olan Johnson </a:t>
            </a:r>
            <a:r>
              <a:rPr lang="tr-TR" sz="1350" dirty="0" err="1"/>
              <a:t>Controls</a:t>
            </a:r>
            <a:r>
              <a:rPr lang="tr-TR" sz="1350" dirty="0"/>
              <a:t> </a:t>
            </a:r>
            <a:r>
              <a:rPr lang="tr-TR" sz="1350" dirty="0" err="1"/>
              <a:t>Integrated</a:t>
            </a:r>
            <a:r>
              <a:rPr lang="tr-TR" sz="1350" dirty="0"/>
              <a:t> </a:t>
            </a:r>
            <a:r>
              <a:rPr lang="tr-TR" sz="1350" dirty="0" err="1"/>
              <a:t>Facility</a:t>
            </a:r>
            <a:r>
              <a:rPr lang="tr-TR" sz="1350" dirty="0"/>
              <a:t> Management ve Siemens </a:t>
            </a:r>
            <a:r>
              <a:rPr lang="tr-TR" sz="1350" dirty="0" err="1"/>
              <a:t>Building</a:t>
            </a:r>
            <a:r>
              <a:rPr lang="tr-TR" sz="1350" dirty="0"/>
              <a:t> </a:t>
            </a:r>
            <a:r>
              <a:rPr lang="tr-TR" sz="1350" dirty="0" err="1"/>
              <a:t>and</a:t>
            </a:r>
            <a:r>
              <a:rPr lang="tr-TR" sz="1350" dirty="0"/>
              <a:t> Real </a:t>
            </a:r>
            <a:r>
              <a:rPr lang="tr-TR" sz="1350" dirty="0" err="1"/>
              <a:t>Estate</a:t>
            </a:r>
            <a:r>
              <a:rPr lang="tr-TR" sz="1350" dirty="0"/>
              <a:t> Management grupları ülkemizde faaliyete geçmişlerdir. Özel sektörde bu alanda doğrudan faaliyet gösteren şirket sayısı her geçen gün artmaktadır.</a:t>
            </a:r>
          </a:p>
          <a:p>
            <a:pPr marL="214313" indent="-214313" algn="just">
              <a:buFont typeface="Wingdings" panose="05000000000000000000" pitchFamily="2" charset="2"/>
              <a:buChar char="Ø"/>
            </a:pPr>
            <a:r>
              <a:rPr lang="tr-TR" sz="1350" dirty="0"/>
              <a:t>Konu ile ilgili biçimsel bir eğitim veren herhangi bir kurum veya kuruluş tespit edilemediği gibi, üniversitelerde doğrudan bu konu ile ilgili araştırma ve tezler de bulunamamıştır. Türkiye’de sektörle ilgili doğrudan faaliyet gösteren dernek, vakıf, kamu kurumu gibi kuruluşlar da bulunmamakta, bazı dernek ve meslek kuruluşlarınca sektörü dolaylı olarak ilgilendiren sınırlı birtakım faaliyetler mevcuttur.</a:t>
            </a:r>
          </a:p>
          <a:p>
            <a:pPr algn="just"/>
            <a:endParaRPr lang="tr-TR" sz="1350" dirty="0"/>
          </a:p>
          <a:p>
            <a:endParaRPr lang="tr-TR" sz="1350" dirty="0"/>
          </a:p>
        </p:txBody>
      </p:sp>
    </p:spTree>
    <p:extLst>
      <p:ext uri="{BB962C8B-B14F-4D97-AF65-F5344CB8AC3E}">
        <p14:creationId xmlns:p14="http://schemas.microsoft.com/office/powerpoint/2010/main" val="1982587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473293" y="1703100"/>
            <a:ext cx="8012450" cy="923330"/>
          </a:xfrm>
          <a:prstGeom prst="rect">
            <a:avLst/>
          </a:prstGeom>
        </p:spPr>
        <p:txBody>
          <a:bodyPr wrap="square">
            <a:spAutoFit/>
          </a:bodyPr>
          <a:lstStyle/>
          <a:p>
            <a:pPr algn="ctr"/>
            <a:r>
              <a:rPr lang="tr-TR" sz="1350" b="1" dirty="0"/>
              <a:t>Türkiye’de Tesis Yönetimi</a:t>
            </a:r>
          </a:p>
          <a:p>
            <a:endParaRPr lang="tr-TR" sz="1350" b="1" dirty="0"/>
          </a:p>
          <a:p>
            <a:pPr algn="just"/>
            <a:endParaRPr lang="tr-TR" sz="1350" dirty="0"/>
          </a:p>
          <a:p>
            <a:endParaRPr lang="tr-TR" sz="1350" dirty="0"/>
          </a:p>
        </p:txBody>
      </p:sp>
      <p:sp>
        <p:nvSpPr>
          <p:cNvPr id="8" name="Metin kutusu 7"/>
          <p:cNvSpPr txBox="1"/>
          <p:nvPr/>
        </p:nvSpPr>
        <p:spPr>
          <a:xfrm>
            <a:off x="778118" y="2435741"/>
            <a:ext cx="6189345" cy="300082"/>
          </a:xfrm>
          <a:prstGeom prst="rect">
            <a:avLst/>
          </a:prstGeom>
          <a:noFill/>
        </p:spPr>
        <p:txBody>
          <a:bodyPr wrap="square" rtlCol="0">
            <a:spAutoFit/>
          </a:bodyPr>
          <a:lstStyle/>
          <a:p>
            <a:r>
              <a:rPr lang="tr-TR" sz="1350" b="1" dirty="0"/>
              <a:t>Tablo 4.</a:t>
            </a:r>
            <a:r>
              <a:rPr lang="tr-TR" sz="1350" dirty="0"/>
              <a:t> Türkiye’de Tesis Yönetimi Pazarı Büyüklüğü</a:t>
            </a:r>
          </a:p>
        </p:txBody>
      </p:sp>
      <p:graphicFrame>
        <p:nvGraphicFramePr>
          <p:cNvPr id="9" name="Tablo 8"/>
          <p:cNvGraphicFramePr>
            <a:graphicFrameLocks noGrp="1"/>
          </p:cNvGraphicFramePr>
          <p:nvPr>
            <p:extLst/>
          </p:nvPr>
        </p:nvGraphicFramePr>
        <p:xfrm>
          <a:off x="778118" y="2677783"/>
          <a:ext cx="7543801" cy="2376410"/>
        </p:xfrm>
        <a:graphic>
          <a:graphicData uri="http://schemas.openxmlformats.org/drawingml/2006/table">
            <a:tbl>
              <a:tblPr>
                <a:tableStyleId>{5C22544A-7EE6-4342-B048-85BDC9FD1C3A}</a:tableStyleId>
              </a:tblPr>
              <a:tblGrid>
                <a:gridCol w="1761540">
                  <a:extLst>
                    <a:ext uri="{9D8B030D-6E8A-4147-A177-3AD203B41FA5}">
                      <a16:colId xmlns:a16="http://schemas.microsoft.com/office/drawing/2014/main" val="20000"/>
                    </a:ext>
                  </a:extLst>
                </a:gridCol>
                <a:gridCol w="1476231">
                  <a:extLst>
                    <a:ext uri="{9D8B030D-6E8A-4147-A177-3AD203B41FA5}">
                      <a16:colId xmlns:a16="http://schemas.microsoft.com/office/drawing/2014/main" val="20001"/>
                    </a:ext>
                  </a:extLst>
                </a:gridCol>
                <a:gridCol w="2221528">
                  <a:extLst>
                    <a:ext uri="{9D8B030D-6E8A-4147-A177-3AD203B41FA5}">
                      <a16:colId xmlns:a16="http://schemas.microsoft.com/office/drawing/2014/main" val="20002"/>
                    </a:ext>
                  </a:extLst>
                </a:gridCol>
                <a:gridCol w="2084502">
                  <a:extLst>
                    <a:ext uri="{9D8B030D-6E8A-4147-A177-3AD203B41FA5}">
                      <a16:colId xmlns:a16="http://schemas.microsoft.com/office/drawing/2014/main" val="20003"/>
                    </a:ext>
                  </a:extLst>
                </a:gridCol>
              </a:tblGrid>
              <a:tr h="506569">
                <a:tc>
                  <a:txBody>
                    <a:bodyPr/>
                    <a:lstStyle/>
                    <a:p>
                      <a:pPr>
                        <a:lnSpc>
                          <a:spcPct val="100000"/>
                        </a:lnSpc>
                        <a:spcAft>
                          <a:spcPts val="0"/>
                        </a:spcAft>
                      </a:pPr>
                      <a:r>
                        <a:rPr lang="tr-TR" sz="200" dirty="0">
                          <a:effectLst/>
                        </a:rPr>
                        <a:t> </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tc>
                <a:tc>
                  <a:txBody>
                    <a:bodyPr/>
                    <a:lstStyle/>
                    <a:p>
                      <a:pPr marL="165100" algn="ctr">
                        <a:lnSpc>
                          <a:spcPct val="100000"/>
                        </a:lnSpc>
                        <a:spcAft>
                          <a:spcPts val="0"/>
                        </a:spcAft>
                      </a:pPr>
                      <a:r>
                        <a:rPr lang="tr-TR" sz="1500" u="none" strike="noStrike" spc="-50" dirty="0">
                          <a:effectLst/>
                        </a:rPr>
                        <a:t>İlgili</a:t>
                      </a:r>
                      <a:endParaRPr lang="tr-TR" sz="700" dirty="0">
                        <a:effectLst/>
                      </a:endParaRPr>
                    </a:p>
                    <a:p>
                      <a:pPr marL="165100" algn="ctr">
                        <a:lnSpc>
                          <a:spcPct val="100000"/>
                        </a:lnSpc>
                        <a:spcAft>
                          <a:spcPts val="0"/>
                        </a:spcAft>
                      </a:pPr>
                      <a:r>
                        <a:rPr lang="tr-TR" sz="1500" u="none" strike="noStrike" spc="-50" dirty="0">
                          <a:effectLst/>
                        </a:rPr>
                        <a:t>Alan(m</a:t>
                      </a:r>
                      <a:r>
                        <a:rPr lang="tr-TR" sz="1500" u="none" strike="noStrike" spc="-50" baseline="30000" dirty="0">
                          <a:effectLst/>
                        </a:rPr>
                        <a:t>2</a:t>
                      </a:r>
                      <a:r>
                        <a:rPr lang="tr-TR" sz="1500" u="none" strike="noStrike" spc="-50" dirty="0">
                          <a:effectLst/>
                        </a:rPr>
                        <a:t>)</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L="165100" algn="ctr">
                        <a:lnSpc>
                          <a:spcPct val="100000"/>
                        </a:lnSpc>
                        <a:spcAft>
                          <a:spcPts val="0"/>
                        </a:spcAft>
                      </a:pPr>
                      <a:r>
                        <a:rPr lang="tr-TR" sz="1500" u="none" strike="noStrike" spc="-50" dirty="0">
                          <a:effectLst/>
                        </a:rPr>
                        <a:t>Her m</a:t>
                      </a:r>
                      <a:r>
                        <a:rPr lang="tr-TR" sz="1500" u="none" strike="noStrike" spc="-50" baseline="30000" dirty="0">
                          <a:effectLst/>
                        </a:rPr>
                        <a:t>² </a:t>
                      </a:r>
                      <a:r>
                        <a:rPr lang="tr-TR" sz="1500" u="none" strike="noStrike" spc="-50" dirty="0">
                          <a:effectLst/>
                        </a:rPr>
                        <a:t>için Tesis Yönetimi Harcaması</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L="152400" algn="ctr">
                        <a:lnSpc>
                          <a:spcPct val="100000"/>
                        </a:lnSpc>
                        <a:spcAft>
                          <a:spcPts val="0"/>
                        </a:spcAft>
                      </a:pPr>
                      <a:r>
                        <a:rPr lang="tr-TR" sz="1500" u="none" strike="noStrike" spc="-50" dirty="0">
                          <a:effectLst/>
                        </a:rPr>
                        <a:t>Tesis Yönetimi Pazarı ($)</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0"/>
                  </a:ext>
                </a:extLst>
              </a:tr>
              <a:tr h="247656">
                <a:tc>
                  <a:txBody>
                    <a:bodyPr/>
                    <a:lstStyle/>
                    <a:p>
                      <a:pPr marL="190500">
                        <a:lnSpc>
                          <a:spcPct val="100000"/>
                        </a:lnSpc>
                        <a:spcAft>
                          <a:spcPts val="0"/>
                        </a:spcAft>
                      </a:pPr>
                      <a:r>
                        <a:rPr lang="tr-TR" sz="1500" u="none" strike="noStrike" spc="-50" dirty="0">
                          <a:effectLst/>
                        </a:rPr>
                        <a:t>Mesken</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4.368.475</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10</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43.684.753</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1"/>
                  </a:ext>
                </a:extLst>
              </a:tr>
              <a:tr h="250373">
                <a:tc>
                  <a:txBody>
                    <a:bodyPr/>
                    <a:lstStyle/>
                    <a:p>
                      <a:pPr marL="190500">
                        <a:lnSpc>
                          <a:spcPct val="100000"/>
                        </a:lnSpc>
                        <a:spcAft>
                          <a:spcPts val="0"/>
                        </a:spcAft>
                      </a:pPr>
                      <a:r>
                        <a:rPr lang="tr-TR" sz="1500" u="none" strike="noStrike" spc="-50" dirty="0">
                          <a:effectLst/>
                        </a:rPr>
                        <a:t>Ticari</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47.698.130</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11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524.679.431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2"/>
                  </a:ext>
                </a:extLst>
              </a:tr>
              <a:tr h="247656">
                <a:tc>
                  <a:txBody>
                    <a:bodyPr/>
                    <a:lstStyle/>
                    <a:p>
                      <a:pPr marL="190500">
                        <a:lnSpc>
                          <a:spcPct val="100000"/>
                        </a:lnSpc>
                        <a:spcAft>
                          <a:spcPts val="0"/>
                        </a:spcAft>
                      </a:pPr>
                      <a:r>
                        <a:rPr lang="tr-TR" sz="1500" u="none" strike="noStrike" spc="-50" dirty="0">
                          <a:effectLst/>
                        </a:rPr>
                        <a:t>Endüstriyel</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9.846.457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75.718.797</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3"/>
                  </a:ext>
                </a:extLst>
              </a:tr>
              <a:tr h="244550">
                <a:tc>
                  <a:txBody>
                    <a:bodyPr/>
                    <a:lstStyle/>
                    <a:p>
                      <a:pPr marL="190500">
                        <a:lnSpc>
                          <a:spcPct val="100000"/>
                        </a:lnSpc>
                        <a:spcAft>
                          <a:spcPts val="0"/>
                        </a:spcAft>
                      </a:pPr>
                      <a:r>
                        <a:rPr lang="tr-TR" sz="1500" u="none" strike="noStrike" spc="-50">
                          <a:effectLst/>
                        </a:rPr>
                        <a:t>Sağlık &amp; Sosyal</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1.252.627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17</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21.294.651</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4"/>
                  </a:ext>
                </a:extLst>
              </a:tr>
              <a:tr h="241833">
                <a:tc>
                  <a:txBody>
                    <a:bodyPr/>
                    <a:lstStyle/>
                    <a:p>
                      <a:pPr marL="190500">
                        <a:lnSpc>
                          <a:spcPct val="100000"/>
                        </a:lnSpc>
                        <a:spcAft>
                          <a:spcPts val="0"/>
                        </a:spcAft>
                      </a:pPr>
                      <a:r>
                        <a:rPr lang="tr-TR" sz="1500" u="none" strike="noStrike" spc="-50">
                          <a:effectLst/>
                        </a:rPr>
                        <a:t>Kültürel Diğer</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dirty="0">
                          <a:effectLst/>
                        </a:rPr>
                        <a:t>1.239.211</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9.789.764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5"/>
                  </a:ext>
                </a:extLst>
              </a:tr>
              <a:tr h="256196">
                <a:tc>
                  <a:txBody>
                    <a:bodyPr/>
                    <a:lstStyle/>
                    <a:p>
                      <a:pPr marL="190500">
                        <a:lnSpc>
                          <a:spcPct val="100000"/>
                        </a:lnSpc>
                        <a:spcAft>
                          <a:spcPts val="0"/>
                        </a:spcAft>
                      </a:pPr>
                      <a:r>
                        <a:rPr lang="tr-TR" sz="1500" u="none" strike="noStrike" spc="-50">
                          <a:effectLst/>
                        </a:rPr>
                        <a:t>Diğer</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marR="368300" algn="r">
                        <a:lnSpc>
                          <a:spcPct val="100000"/>
                        </a:lnSpc>
                        <a:spcAft>
                          <a:spcPts val="0"/>
                        </a:spcAft>
                      </a:pPr>
                      <a:r>
                        <a:rPr lang="tr-TR" sz="1500" u="none" strike="noStrike" spc="-50">
                          <a:effectLst/>
                        </a:rPr>
                        <a:t>289.244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dirty="0">
                          <a:effectLst/>
                        </a:rPr>
                        <a:t>8</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tc>
                  <a:txBody>
                    <a:bodyPr/>
                    <a:lstStyle/>
                    <a:p>
                      <a:pPr algn="ctr">
                        <a:lnSpc>
                          <a:spcPct val="100000"/>
                        </a:lnSpc>
                        <a:spcAft>
                          <a:spcPts val="0"/>
                        </a:spcAft>
                      </a:pPr>
                      <a:r>
                        <a:rPr lang="tr-TR" sz="1500" u="none" strike="noStrike" spc="-50">
                          <a:effectLst/>
                        </a:rPr>
                        <a:t>2.313.954</a:t>
                      </a:r>
                      <a:endParaRPr lang="tr-TR" sz="70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nchor="b"/>
                </a:tc>
                <a:extLst>
                  <a:ext uri="{0D108BD9-81ED-4DB2-BD59-A6C34878D82A}">
                    <a16:rowId xmlns:a16="http://schemas.microsoft.com/office/drawing/2014/main" val="10006"/>
                  </a:ext>
                </a:extLst>
              </a:tr>
              <a:tr h="381577">
                <a:tc gridSpan="4">
                  <a:txBody>
                    <a:bodyPr/>
                    <a:lstStyle/>
                    <a:p>
                      <a:pPr marL="1816100">
                        <a:lnSpc>
                          <a:spcPct val="100000"/>
                        </a:lnSpc>
                        <a:spcAft>
                          <a:spcPts val="0"/>
                        </a:spcAft>
                      </a:pPr>
                      <a:r>
                        <a:rPr lang="tr-TR" sz="1500" u="none" strike="noStrike" spc="-50" dirty="0">
                          <a:effectLst/>
                        </a:rPr>
                        <a:t>Toplam Tesis Yönetimi Pazarı </a:t>
                      </a:r>
                      <a:r>
                        <a:rPr lang="tr-TR" sz="1500" u="none" strike="noStrike" spc="-100" dirty="0">
                          <a:effectLst/>
                        </a:rPr>
                        <a:t>($) 677 </a:t>
                      </a:r>
                      <a:r>
                        <a:rPr lang="tr-TR" sz="1500" u="none" strike="noStrike" spc="-50" dirty="0">
                          <a:effectLst/>
                        </a:rPr>
                        <a:t>Milyon</a:t>
                      </a:r>
                      <a:endParaRPr lang="tr-TR" sz="700" dirty="0">
                        <a:solidFill>
                          <a:srgbClr val="000000"/>
                        </a:solidFill>
                        <a:effectLst/>
                        <a:latin typeface="Microsoft Sans Serif" panose="020B0604020202020204" pitchFamily="34" charset="0"/>
                        <a:ea typeface="Microsoft Sans Serif" panose="020B0604020202020204" pitchFamily="34" charset="0"/>
                      </a:endParaRPr>
                    </a:p>
                  </a:txBody>
                  <a:tcPr marL="3882" marR="3882" marT="0" marB="0"/>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7"/>
                  </a:ext>
                </a:extLst>
              </a:tr>
            </a:tbl>
          </a:graphicData>
        </a:graphic>
      </p:graphicFrame>
      <p:sp>
        <p:nvSpPr>
          <p:cNvPr id="10" name="Metin kutusu 9"/>
          <p:cNvSpPr txBox="1"/>
          <p:nvPr/>
        </p:nvSpPr>
        <p:spPr>
          <a:xfrm>
            <a:off x="778117" y="5054992"/>
            <a:ext cx="7543801" cy="415498"/>
          </a:xfrm>
          <a:prstGeom prst="rect">
            <a:avLst/>
          </a:prstGeom>
          <a:noFill/>
        </p:spPr>
        <p:txBody>
          <a:bodyPr wrap="square" rtlCol="0">
            <a:spAutoFit/>
          </a:bodyPr>
          <a:lstStyle/>
          <a:p>
            <a:r>
              <a:rPr lang="tr-TR" sz="1050" i="1" dirty="0"/>
              <a:t>Kaynak: Serra </a:t>
            </a:r>
            <a:r>
              <a:rPr lang="tr-TR" sz="1050" i="1" dirty="0" err="1"/>
              <a:t>Hamamcıogiu</a:t>
            </a:r>
            <a:r>
              <a:rPr lang="tr-TR" sz="1050" i="1" dirty="0"/>
              <a:t>, Alexander v. </a:t>
            </a:r>
            <a:r>
              <a:rPr lang="tr-TR" sz="1050" i="1" dirty="0" err="1"/>
              <a:t>Thielmann</a:t>
            </a:r>
            <a:r>
              <a:rPr lang="tr-TR" sz="1050" i="1" dirty="0"/>
              <a:t>, </a:t>
            </a:r>
            <a:r>
              <a:rPr lang="tr-TR" sz="1050" i="1" dirty="0" err="1"/>
              <a:t>Facilitv</a:t>
            </a:r>
            <a:r>
              <a:rPr lang="tr-TR" sz="1050" i="1" dirty="0"/>
              <a:t> Management in </a:t>
            </a:r>
            <a:r>
              <a:rPr lang="tr-TR" sz="1050" i="1" dirty="0" err="1"/>
              <a:t>Turkev</a:t>
            </a:r>
            <a:r>
              <a:rPr lang="tr-TR" sz="1050" i="1" dirty="0"/>
              <a:t> 1999- </a:t>
            </a:r>
            <a:r>
              <a:rPr lang="tr-TR" sz="1050" i="1" dirty="0" err="1"/>
              <a:t>Current</a:t>
            </a:r>
            <a:r>
              <a:rPr lang="tr-TR" sz="1050" i="1" dirty="0"/>
              <a:t> </a:t>
            </a:r>
            <a:r>
              <a:rPr lang="tr-TR" sz="1050" i="1" dirty="0" err="1"/>
              <a:t>Situation</a:t>
            </a:r>
            <a:r>
              <a:rPr lang="tr-TR" sz="1050" i="1" dirty="0"/>
              <a:t> </a:t>
            </a:r>
            <a:r>
              <a:rPr lang="tr-TR" sz="1050" i="1" dirty="0" err="1"/>
              <a:t>and</a:t>
            </a:r>
            <a:r>
              <a:rPr lang="tr-TR" sz="1050" i="1" dirty="0"/>
              <a:t> Outlook. (</a:t>
            </a:r>
            <a:r>
              <a:rPr lang="tr-TR" sz="1050" i="1" dirty="0" err="1"/>
              <a:t>March</a:t>
            </a:r>
            <a:r>
              <a:rPr lang="tr-TR" sz="1050" i="1" dirty="0"/>
              <a:t> 1999), 15.</a:t>
            </a:r>
          </a:p>
        </p:txBody>
      </p:sp>
    </p:spTree>
    <p:extLst>
      <p:ext uri="{BB962C8B-B14F-4D97-AF65-F5344CB8AC3E}">
        <p14:creationId xmlns:p14="http://schemas.microsoft.com/office/powerpoint/2010/main" val="71262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323165"/>
          </a:xfrm>
          <a:prstGeom prst="rect">
            <a:avLst/>
          </a:prstGeom>
        </p:spPr>
        <p:txBody>
          <a:bodyPr wrap="square">
            <a:spAutoFit/>
          </a:bodyPr>
          <a:lstStyle/>
          <a:p>
            <a:pPr marL="0" lvl="1" algn="ctr">
              <a:spcBef>
                <a:spcPct val="20000"/>
              </a:spcBef>
              <a:buClr>
                <a:schemeClr val="accent1"/>
              </a:buClr>
            </a:pPr>
            <a:r>
              <a:rPr lang="tr-TR" sz="1500" b="1" dirty="0"/>
              <a:t>TESİS VE KAYNAK YÖNETİMİNE GİRİŞ</a:t>
            </a:r>
            <a:endParaRPr lang="en-US" sz="1500" b="1" dirty="0"/>
          </a:p>
        </p:txBody>
      </p:sp>
      <p:sp>
        <p:nvSpPr>
          <p:cNvPr id="4" name="Dikdörtgen 3"/>
          <p:cNvSpPr/>
          <p:nvPr/>
        </p:nvSpPr>
        <p:spPr>
          <a:xfrm>
            <a:off x="778117" y="1703100"/>
            <a:ext cx="7543801" cy="2723823"/>
          </a:xfrm>
          <a:prstGeom prst="rect">
            <a:avLst/>
          </a:prstGeom>
        </p:spPr>
        <p:txBody>
          <a:bodyPr wrap="square">
            <a:spAutoFit/>
          </a:bodyPr>
          <a:lstStyle/>
          <a:p>
            <a:pPr algn="ctr"/>
            <a:r>
              <a:rPr lang="tr-TR" sz="1350" b="1" dirty="0"/>
              <a:t>Türkiye’de Tesis Yönetimi</a:t>
            </a:r>
          </a:p>
          <a:p>
            <a:endParaRPr lang="tr-TR" sz="1350" b="1" dirty="0"/>
          </a:p>
          <a:p>
            <a:r>
              <a:rPr lang="tr-TR" sz="1350" b="1" dirty="0"/>
              <a:t>Sektörü Etkileyen Faktörler</a:t>
            </a:r>
          </a:p>
          <a:p>
            <a:endParaRPr lang="tr-TR" sz="1350" b="1" dirty="0"/>
          </a:p>
          <a:p>
            <a:pPr algn="just"/>
            <a:r>
              <a:rPr lang="tr-TR" sz="1200" dirty="0"/>
              <a:t>Tesis Yönetimi sektörü ülkemizde sürekli büyüdüğü halde, sektörün toplam iş hacmi dünya ölçüleri ile karşılaştırıldığında oldukça düşük düzeyde kalmaktadır. Sektörün iş hacmini belirleyen bina alanı toplamı 65 milyon m²’dir (Tablo 5).</a:t>
            </a:r>
          </a:p>
          <a:p>
            <a:endParaRPr lang="tr-TR" sz="1350" b="1" dirty="0"/>
          </a:p>
          <a:p>
            <a:r>
              <a:rPr lang="tr-TR" sz="1350" b="1" dirty="0"/>
              <a:t>Tablo 5. Türkiye’de Tesis Yönetimine Konu Olan Bina Alanı Büyüklüğü</a:t>
            </a:r>
          </a:p>
          <a:p>
            <a:r>
              <a:rPr lang="tr-TR" sz="1350" b="1" dirty="0"/>
              <a:t> </a:t>
            </a:r>
          </a:p>
          <a:p>
            <a:endParaRPr lang="tr-TR" sz="1350" b="1" dirty="0"/>
          </a:p>
          <a:p>
            <a:pPr algn="just"/>
            <a:endParaRPr lang="tr-TR" sz="1350" dirty="0"/>
          </a:p>
          <a:p>
            <a:endParaRPr lang="tr-TR" sz="1350" dirty="0"/>
          </a:p>
        </p:txBody>
      </p:sp>
      <p:graphicFrame>
        <p:nvGraphicFramePr>
          <p:cNvPr id="3" name="Tablo 2"/>
          <p:cNvGraphicFramePr>
            <a:graphicFrameLocks noGrp="1"/>
          </p:cNvGraphicFramePr>
          <p:nvPr>
            <p:extLst/>
          </p:nvPr>
        </p:nvGraphicFramePr>
        <p:xfrm>
          <a:off x="807620" y="3632742"/>
          <a:ext cx="6096000" cy="140970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78130">
                <a:tc>
                  <a:txBody>
                    <a:bodyPr/>
                    <a:lstStyle/>
                    <a:p>
                      <a:r>
                        <a:rPr lang="tr-TR" sz="1400" dirty="0"/>
                        <a:t>Toplam Alan</a:t>
                      </a:r>
                    </a:p>
                  </a:txBody>
                  <a:tcPr marL="68580" marR="68580" marT="34290" marB="34290"/>
                </a:tc>
                <a:tc>
                  <a:txBody>
                    <a:bodyPr/>
                    <a:lstStyle/>
                    <a:p>
                      <a:r>
                        <a:rPr lang="tr-TR" sz="1400" dirty="0"/>
                        <a:t>518.000.000 m²</a:t>
                      </a:r>
                    </a:p>
                  </a:txBody>
                  <a:tcPr marL="68580" marR="68580" marT="34290" marB="34290"/>
                </a:tc>
                <a:extLst>
                  <a:ext uri="{0D108BD9-81ED-4DB2-BD59-A6C34878D82A}">
                    <a16:rowId xmlns:a16="http://schemas.microsoft.com/office/drawing/2014/main" val="10000"/>
                  </a:ext>
                </a:extLst>
              </a:tr>
              <a:tr h="278130">
                <a:tc>
                  <a:txBody>
                    <a:bodyPr/>
                    <a:lstStyle/>
                    <a:p>
                      <a:r>
                        <a:rPr lang="tr-TR" sz="1400" dirty="0"/>
                        <a:t>Özel</a:t>
                      </a:r>
                      <a:r>
                        <a:rPr lang="tr-TR" sz="1400" baseline="0" dirty="0"/>
                        <a:t> Sektör</a:t>
                      </a:r>
                      <a:endParaRPr lang="tr-TR" sz="1400" dirty="0"/>
                    </a:p>
                  </a:txBody>
                  <a:tcPr marL="68580" marR="68580" marT="34290" marB="34290"/>
                </a:tc>
                <a:tc>
                  <a:txBody>
                    <a:bodyPr/>
                    <a:lstStyle/>
                    <a:p>
                      <a:r>
                        <a:rPr lang="tr-TR" sz="1400" dirty="0"/>
                        <a:t>473.000.000 m²</a:t>
                      </a:r>
                    </a:p>
                  </a:txBody>
                  <a:tcPr marL="68580" marR="68580" marT="34290" marB="34290"/>
                </a:tc>
                <a:extLst>
                  <a:ext uri="{0D108BD9-81ED-4DB2-BD59-A6C34878D82A}">
                    <a16:rowId xmlns:a16="http://schemas.microsoft.com/office/drawing/2014/main" val="10001"/>
                  </a:ext>
                </a:extLst>
              </a:tr>
              <a:tr h="278130">
                <a:tc>
                  <a:txBody>
                    <a:bodyPr/>
                    <a:lstStyle/>
                    <a:p>
                      <a:r>
                        <a:rPr lang="tr-TR" sz="1400" dirty="0"/>
                        <a:t>Bölgesel Pazar</a:t>
                      </a:r>
                    </a:p>
                  </a:txBody>
                  <a:tcPr marL="68580" marR="68580" marT="34290" marB="34290"/>
                </a:tc>
                <a:tc>
                  <a:txBody>
                    <a:bodyPr/>
                    <a:lstStyle/>
                    <a:p>
                      <a:r>
                        <a:rPr lang="tr-TR" sz="1400" dirty="0"/>
                        <a:t>231.000.000 m²</a:t>
                      </a:r>
                    </a:p>
                  </a:txBody>
                  <a:tcPr marL="68580" marR="68580" marT="34290" marB="34290"/>
                </a:tc>
                <a:extLst>
                  <a:ext uri="{0D108BD9-81ED-4DB2-BD59-A6C34878D82A}">
                    <a16:rowId xmlns:a16="http://schemas.microsoft.com/office/drawing/2014/main" val="10002"/>
                  </a:ext>
                </a:extLst>
              </a:tr>
              <a:tr h="278130">
                <a:tc>
                  <a:txBody>
                    <a:bodyPr/>
                    <a:lstStyle/>
                    <a:p>
                      <a:r>
                        <a:rPr lang="tr-TR" sz="1400" dirty="0"/>
                        <a:t>Bina Pazarı</a:t>
                      </a:r>
                    </a:p>
                  </a:txBody>
                  <a:tcPr marL="68580" marR="68580" marT="34290" marB="34290"/>
                </a:tc>
                <a:tc>
                  <a:txBody>
                    <a:bodyPr/>
                    <a:lstStyle/>
                    <a:p>
                      <a:r>
                        <a:rPr lang="tr-TR" sz="1400" dirty="0"/>
                        <a:t>65.000.000</a:t>
                      </a:r>
                      <a:r>
                        <a:rPr lang="tr-TR" sz="1400" baseline="0" dirty="0"/>
                        <a:t> m²</a:t>
                      </a:r>
                      <a:endParaRPr lang="tr-TR" sz="1400" dirty="0"/>
                    </a:p>
                  </a:txBody>
                  <a:tcPr marL="68580" marR="68580" marT="34290" marB="34290"/>
                </a:tc>
                <a:extLst>
                  <a:ext uri="{0D108BD9-81ED-4DB2-BD59-A6C34878D82A}">
                    <a16:rowId xmlns:a16="http://schemas.microsoft.com/office/drawing/2014/main" val="10003"/>
                  </a:ext>
                </a:extLst>
              </a:tr>
              <a:tr h="278130">
                <a:tc>
                  <a:txBody>
                    <a:bodyPr/>
                    <a:lstStyle/>
                    <a:p>
                      <a:r>
                        <a:rPr lang="tr-TR" sz="1400" dirty="0"/>
                        <a:t>Toplam</a:t>
                      </a:r>
                      <a:r>
                        <a:rPr lang="tr-TR" sz="1400" baseline="0" dirty="0"/>
                        <a:t> Tesis Yönetimi Pazarı</a:t>
                      </a:r>
                      <a:endParaRPr lang="tr-TR" sz="14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dirty="0"/>
                        <a:t>65.000.000</a:t>
                      </a:r>
                      <a:r>
                        <a:rPr lang="tr-TR" sz="1400" baseline="0" dirty="0"/>
                        <a:t> m²</a:t>
                      </a:r>
                      <a:endParaRPr lang="tr-TR" sz="1400" dirty="0"/>
                    </a:p>
                  </a:txBody>
                  <a:tcPr marL="68580" marR="68580" marT="34290" marB="34290"/>
                </a:tc>
                <a:extLst>
                  <a:ext uri="{0D108BD9-81ED-4DB2-BD59-A6C34878D82A}">
                    <a16:rowId xmlns:a16="http://schemas.microsoft.com/office/drawing/2014/main" val="10004"/>
                  </a:ext>
                </a:extLst>
              </a:tr>
            </a:tbl>
          </a:graphicData>
        </a:graphic>
      </p:graphicFrame>
      <p:sp>
        <p:nvSpPr>
          <p:cNvPr id="14" name="Metin kutusu 13"/>
          <p:cNvSpPr txBox="1"/>
          <p:nvPr/>
        </p:nvSpPr>
        <p:spPr>
          <a:xfrm>
            <a:off x="778117" y="5054992"/>
            <a:ext cx="7543801" cy="415498"/>
          </a:xfrm>
          <a:prstGeom prst="rect">
            <a:avLst/>
          </a:prstGeom>
          <a:noFill/>
        </p:spPr>
        <p:txBody>
          <a:bodyPr wrap="square" rtlCol="0">
            <a:spAutoFit/>
          </a:bodyPr>
          <a:lstStyle/>
          <a:p>
            <a:r>
              <a:rPr lang="tr-TR" sz="1050" i="1" dirty="0"/>
              <a:t>Kaynak: Serra </a:t>
            </a:r>
            <a:r>
              <a:rPr lang="tr-TR" sz="1050" i="1" dirty="0" err="1"/>
              <a:t>Hamamcıogiu</a:t>
            </a:r>
            <a:r>
              <a:rPr lang="tr-TR" sz="1050" i="1" dirty="0"/>
              <a:t>, Alexander v. </a:t>
            </a:r>
            <a:r>
              <a:rPr lang="tr-TR" sz="1050" i="1" dirty="0" err="1"/>
              <a:t>Thielmann</a:t>
            </a:r>
            <a:r>
              <a:rPr lang="tr-TR" sz="1050" i="1" dirty="0"/>
              <a:t>, </a:t>
            </a:r>
            <a:r>
              <a:rPr lang="tr-TR" sz="1050" i="1" dirty="0" err="1"/>
              <a:t>Facilitv</a:t>
            </a:r>
            <a:r>
              <a:rPr lang="tr-TR" sz="1050" i="1" dirty="0"/>
              <a:t> Management in </a:t>
            </a:r>
            <a:r>
              <a:rPr lang="tr-TR" sz="1050" i="1" dirty="0" err="1"/>
              <a:t>Turke</a:t>
            </a:r>
            <a:r>
              <a:rPr lang="tr-TR" sz="1050" i="1" dirty="0"/>
              <a:t> 1999- </a:t>
            </a:r>
            <a:r>
              <a:rPr lang="tr-TR" sz="1050" i="1" dirty="0" err="1"/>
              <a:t>Current</a:t>
            </a:r>
            <a:r>
              <a:rPr lang="tr-TR" sz="1050" i="1" dirty="0"/>
              <a:t> </a:t>
            </a:r>
            <a:r>
              <a:rPr lang="tr-TR" sz="1050" i="1" dirty="0" err="1"/>
              <a:t>Situation</a:t>
            </a:r>
            <a:r>
              <a:rPr lang="tr-TR" sz="1050" i="1" dirty="0"/>
              <a:t> </a:t>
            </a:r>
            <a:r>
              <a:rPr lang="tr-TR" sz="1050" i="1" dirty="0" err="1"/>
              <a:t>and</a:t>
            </a:r>
            <a:r>
              <a:rPr lang="tr-TR" sz="1050" i="1" dirty="0"/>
              <a:t> Outlook. (</a:t>
            </a:r>
            <a:r>
              <a:rPr lang="tr-TR" sz="1050" i="1" dirty="0" err="1"/>
              <a:t>March</a:t>
            </a:r>
            <a:r>
              <a:rPr lang="tr-TR" sz="1050" i="1" dirty="0"/>
              <a:t> 1999), 15.</a:t>
            </a:r>
          </a:p>
        </p:txBody>
      </p:sp>
    </p:spTree>
    <p:extLst>
      <p:ext uri="{BB962C8B-B14F-4D97-AF65-F5344CB8AC3E}">
        <p14:creationId xmlns:p14="http://schemas.microsoft.com/office/powerpoint/2010/main" val="33504968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12486</TotalTime>
  <Words>1267</Words>
  <Application>Microsoft Office PowerPoint</Application>
  <PresentationFormat>Ekran Gösterisi (4:3)</PresentationFormat>
  <Paragraphs>97</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10</vt:i4>
      </vt:variant>
    </vt:vector>
  </HeadingPairs>
  <TitlesOfParts>
    <vt:vector size="20" baseType="lpstr">
      <vt:lpstr>ＭＳ Ｐゴシック</vt:lpstr>
      <vt:lpstr>Arial</vt:lpstr>
      <vt:lpstr>Calibri</vt:lpstr>
      <vt:lpstr>Century Gothic</vt:lpstr>
      <vt:lpstr>Microsoft Sans Serif</vt:lpstr>
      <vt:lpstr>Times New Roman</vt:lpstr>
      <vt:lpstr>Wingdings</vt:lpstr>
      <vt:lpstr>ekonomi</vt:lpstr>
      <vt:lpstr>1_Rics</vt:lpstr>
      <vt:lpstr>h.t.</vt:lpstr>
      <vt:lpstr>PowerPoint Sunusu</vt:lpstr>
      <vt:lpstr>TÜRKİYE’DE TESİS YÖNETİMİNİN GELİŞİMİ</vt:lpstr>
      <vt:lpstr>TÜRKİYE’DE TESİS YÖNETİMİNİN GELİŞİMİ</vt:lpstr>
      <vt:lpstr>TÜRKİYE’DE TESİS YÖNETİMİNİN GELİŞİMİ</vt:lpstr>
      <vt:lpstr>TÜRKİYE’DE TESİS YÖNETİMİNİN GELİŞİMİ</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812</cp:revision>
  <cp:lastPrinted>2016-10-24T07:53:35Z</cp:lastPrinted>
  <dcterms:created xsi:type="dcterms:W3CDTF">2016-09-18T09:35:24Z</dcterms:created>
  <dcterms:modified xsi:type="dcterms:W3CDTF">2020-02-25T07:59:14Z</dcterms:modified>
</cp:coreProperties>
</file>