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82" r:id="rId2"/>
    <p:sldId id="283" r:id="rId3"/>
    <p:sldId id="284" r:id="rId4"/>
    <p:sldId id="285" r:id="rId5"/>
    <p:sldId id="286" r:id="rId6"/>
    <p:sldId id="287" r:id="rId7"/>
    <p:sldId id="288" r:id="rId8"/>
    <p:sldId id="34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10A34-F5B3-6440-9E4B-FFF422ED4207}" type="datetimeFigureOut">
              <a:rPr lang="tr-TR" smtClean="0"/>
              <a:t>1.02.2020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A1B92A-719F-5340-B687-8D8D767B0031}" type="slidenum">
              <a:rPr lang="tr-TR" smtClean="0"/>
              <a:t>‹#›</a:t>
            </a:fld>
            <a:endParaRPr lang="tr-TR"/>
          </a:p>
        </p:txBody>
      </p:sp>
    </p:spTree>
    <p:extLst>
      <p:ext uri="{BB962C8B-B14F-4D97-AF65-F5344CB8AC3E}">
        <p14:creationId xmlns:p14="http://schemas.microsoft.com/office/powerpoint/2010/main" val="683854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Slayt Görüntüsü Yer Tutucusu">
            <a:extLst>
              <a:ext uri="{FF2B5EF4-FFF2-40B4-BE49-F238E27FC236}">
                <a16:creationId xmlns:a16="http://schemas.microsoft.com/office/drawing/2014/main" id="{82CB3945-93BE-4246-A44E-75D1C686F7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2 Not Yer Tutucusu">
            <a:extLst>
              <a:ext uri="{FF2B5EF4-FFF2-40B4-BE49-F238E27FC236}">
                <a16:creationId xmlns:a16="http://schemas.microsoft.com/office/drawing/2014/main" id="{9F5C4028-4324-E14D-899B-8A59181029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6500" name="3 Slayt Numarası Yer Tutucusu">
            <a:extLst>
              <a:ext uri="{FF2B5EF4-FFF2-40B4-BE49-F238E27FC236}">
                <a16:creationId xmlns:a16="http://schemas.microsoft.com/office/drawing/2014/main" id="{B5D9F97F-2A8B-194C-B343-FE56D7D6AB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8B971B-4047-7147-9881-A52672FED6B7}" type="slidenum">
              <a:rPr lang="tr-TR" altLang="tr-TR" smtClean="0">
                <a:latin typeface="Arial" panose="020B0604020202020204" pitchFamily="34" charset="0"/>
              </a:rPr>
              <a:pPr>
                <a:spcBef>
                  <a:spcPct val="0"/>
                </a:spcBef>
              </a:pPr>
              <a:t>1</a:t>
            </a:fld>
            <a:endParaRPr lang="tr-TR" altLang="tr-TR">
              <a:latin typeface="Arial" panose="020B0604020202020204" pitchFamily="34" charset="0"/>
            </a:endParaRPr>
          </a:p>
        </p:txBody>
      </p:sp>
    </p:spTree>
    <p:extLst>
      <p:ext uri="{BB962C8B-B14F-4D97-AF65-F5344CB8AC3E}">
        <p14:creationId xmlns:p14="http://schemas.microsoft.com/office/powerpoint/2010/main" val="649966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Slayt Görüntüsü Yer Tutucusu">
            <a:extLst>
              <a:ext uri="{FF2B5EF4-FFF2-40B4-BE49-F238E27FC236}">
                <a16:creationId xmlns:a16="http://schemas.microsoft.com/office/drawing/2014/main" id="{7DC68C3B-62ED-BE4F-977F-8D64DC69ED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2 Not Yer Tutucusu">
            <a:extLst>
              <a:ext uri="{FF2B5EF4-FFF2-40B4-BE49-F238E27FC236}">
                <a16:creationId xmlns:a16="http://schemas.microsoft.com/office/drawing/2014/main" id="{710903C6-BDBB-5B4E-A1B8-8F7D458C5C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8548" name="3 Slayt Numarası Yer Tutucusu">
            <a:extLst>
              <a:ext uri="{FF2B5EF4-FFF2-40B4-BE49-F238E27FC236}">
                <a16:creationId xmlns:a16="http://schemas.microsoft.com/office/drawing/2014/main" id="{07455762-F332-D846-9D98-D3881F83EB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DAAEB0-1C67-BE42-825E-7B02ECA04867}" type="slidenum">
              <a:rPr lang="tr-TR" altLang="tr-TR" smtClean="0">
                <a:latin typeface="Arial" panose="020B0604020202020204" pitchFamily="34" charset="0"/>
              </a:rPr>
              <a:pPr>
                <a:spcBef>
                  <a:spcPct val="0"/>
                </a:spcBef>
              </a:pPr>
              <a:t>2</a:t>
            </a:fld>
            <a:endParaRPr lang="tr-TR" altLang="tr-TR">
              <a:latin typeface="Arial" panose="020B0604020202020204" pitchFamily="34" charset="0"/>
            </a:endParaRPr>
          </a:p>
        </p:txBody>
      </p:sp>
    </p:spTree>
    <p:extLst>
      <p:ext uri="{BB962C8B-B14F-4D97-AF65-F5344CB8AC3E}">
        <p14:creationId xmlns:p14="http://schemas.microsoft.com/office/powerpoint/2010/main" val="77669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Slayt Görüntüsü Yer Tutucusu">
            <a:extLst>
              <a:ext uri="{FF2B5EF4-FFF2-40B4-BE49-F238E27FC236}">
                <a16:creationId xmlns:a16="http://schemas.microsoft.com/office/drawing/2014/main" id="{50FB2B2D-DD64-C941-9F55-5CCCD6463E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2 Not Yer Tutucusu">
            <a:extLst>
              <a:ext uri="{FF2B5EF4-FFF2-40B4-BE49-F238E27FC236}">
                <a16:creationId xmlns:a16="http://schemas.microsoft.com/office/drawing/2014/main" id="{01ECE255-B641-E240-9606-E73240D784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0596" name="3 Slayt Numarası Yer Tutucusu">
            <a:extLst>
              <a:ext uri="{FF2B5EF4-FFF2-40B4-BE49-F238E27FC236}">
                <a16:creationId xmlns:a16="http://schemas.microsoft.com/office/drawing/2014/main" id="{CEE7A0D7-B940-FE41-8FED-8EDA3AFB56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91A735-A235-424B-9F56-174F1351B0C6}" type="slidenum">
              <a:rPr lang="tr-TR" altLang="tr-TR" smtClean="0">
                <a:latin typeface="Arial" panose="020B0604020202020204" pitchFamily="34" charset="0"/>
              </a:rPr>
              <a:pPr>
                <a:spcBef>
                  <a:spcPct val="0"/>
                </a:spcBef>
              </a:pPr>
              <a:t>3</a:t>
            </a:fld>
            <a:endParaRPr lang="tr-TR" altLang="tr-TR">
              <a:latin typeface="Arial" panose="020B0604020202020204" pitchFamily="34" charset="0"/>
            </a:endParaRPr>
          </a:p>
        </p:txBody>
      </p:sp>
    </p:spTree>
    <p:extLst>
      <p:ext uri="{BB962C8B-B14F-4D97-AF65-F5344CB8AC3E}">
        <p14:creationId xmlns:p14="http://schemas.microsoft.com/office/powerpoint/2010/main" val="4061221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Slayt Görüntüsü Yer Tutucusu">
            <a:extLst>
              <a:ext uri="{FF2B5EF4-FFF2-40B4-BE49-F238E27FC236}">
                <a16:creationId xmlns:a16="http://schemas.microsoft.com/office/drawing/2014/main" id="{50FB2B2D-DD64-C941-9F55-5CCCD6463E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2 Not Yer Tutucusu">
            <a:extLst>
              <a:ext uri="{FF2B5EF4-FFF2-40B4-BE49-F238E27FC236}">
                <a16:creationId xmlns:a16="http://schemas.microsoft.com/office/drawing/2014/main" id="{01ECE255-B641-E240-9606-E73240D784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0596" name="3 Slayt Numarası Yer Tutucusu">
            <a:extLst>
              <a:ext uri="{FF2B5EF4-FFF2-40B4-BE49-F238E27FC236}">
                <a16:creationId xmlns:a16="http://schemas.microsoft.com/office/drawing/2014/main" id="{CEE7A0D7-B940-FE41-8FED-8EDA3AFB56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91A735-A235-424B-9F56-174F1351B0C6}" type="slidenum">
              <a:rPr lang="tr-TR" altLang="tr-TR" smtClean="0">
                <a:latin typeface="Arial" panose="020B0604020202020204" pitchFamily="34" charset="0"/>
              </a:rPr>
              <a:pPr>
                <a:spcBef>
                  <a:spcPct val="0"/>
                </a:spcBef>
              </a:pPr>
              <a:t>4</a:t>
            </a:fld>
            <a:endParaRPr lang="tr-TR" altLang="tr-TR">
              <a:latin typeface="Arial" panose="020B0604020202020204" pitchFamily="34" charset="0"/>
            </a:endParaRPr>
          </a:p>
        </p:txBody>
      </p:sp>
    </p:spTree>
    <p:extLst>
      <p:ext uri="{BB962C8B-B14F-4D97-AF65-F5344CB8AC3E}">
        <p14:creationId xmlns:p14="http://schemas.microsoft.com/office/powerpoint/2010/main" val="489161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Slayt Görüntüsü Yer Tutucusu">
            <a:extLst>
              <a:ext uri="{FF2B5EF4-FFF2-40B4-BE49-F238E27FC236}">
                <a16:creationId xmlns:a16="http://schemas.microsoft.com/office/drawing/2014/main" id="{D29A92B1-B014-214E-9AC0-508EDC3CF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2 Not Yer Tutucusu">
            <a:extLst>
              <a:ext uri="{FF2B5EF4-FFF2-40B4-BE49-F238E27FC236}">
                <a16:creationId xmlns:a16="http://schemas.microsoft.com/office/drawing/2014/main" id="{EAAC6FA5-C789-4E4F-A06C-76A6EFEABB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2644" name="3 Slayt Numarası Yer Tutucusu">
            <a:extLst>
              <a:ext uri="{FF2B5EF4-FFF2-40B4-BE49-F238E27FC236}">
                <a16:creationId xmlns:a16="http://schemas.microsoft.com/office/drawing/2014/main" id="{893D7449-8D37-D148-9831-4A73AF8D59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E1C92D-ED64-AB4A-9F52-3499C2CF828B}" type="slidenum">
              <a:rPr lang="tr-TR" altLang="tr-TR" smtClean="0">
                <a:latin typeface="Arial" panose="020B0604020202020204" pitchFamily="34" charset="0"/>
              </a:rPr>
              <a:pPr>
                <a:spcBef>
                  <a:spcPct val="0"/>
                </a:spcBef>
              </a:pPr>
              <a:t>5</a:t>
            </a:fld>
            <a:endParaRPr lang="tr-TR" altLang="tr-TR">
              <a:latin typeface="Arial" panose="020B0604020202020204" pitchFamily="34" charset="0"/>
            </a:endParaRPr>
          </a:p>
        </p:txBody>
      </p:sp>
    </p:spTree>
    <p:extLst>
      <p:ext uri="{BB962C8B-B14F-4D97-AF65-F5344CB8AC3E}">
        <p14:creationId xmlns:p14="http://schemas.microsoft.com/office/powerpoint/2010/main" val="3949960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Slayt Görüntüsü Yer Tutucusu">
            <a:extLst>
              <a:ext uri="{FF2B5EF4-FFF2-40B4-BE49-F238E27FC236}">
                <a16:creationId xmlns:a16="http://schemas.microsoft.com/office/drawing/2014/main" id="{571937C3-D094-6747-98A6-65920119B2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2 Not Yer Tutucusu">
            <a:extLst>
              <a:ext uri="{FF2B5EF4-FFF2-40B4-BE49-F238E27FC236}">
                <a16:creationId xmlns:a16="http://schemas.microsoft.com/office/drawing/2014/main" id="{90038CC3-E6A7-4C4F-A2AF-50FCFB6910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4692" name="3 Slayt Numarası Yer Tutucusu">
            <a:extLst>
              <a:ext uri="{FF2B5EF4-FFF2-40B4-BE49-F238E27FC236}">
                <a16:creationId xmlns:a16="http://schemas.microsoft.com/office/drawing/2014/main" id="{7BFD806B-FBD7-1043-B751-C441093027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310944-A84B-5747-B5E3-883BFCB49BC3}" type="slidenum">
              <a:rPr lang="tr-TR" altLang="tr-TR" smtClean="0">
                <a:latin typeface="Arial" panose="020B0604020202020204" pitchFamily="34" charset="0"/>
              </a:rPr>
              <a:pPr>
                <a:spcBef>
                  <a:spcPct val="0"/>
                </a:spcBef>
              </a:pPr>
              <a:t>6</a:t>
            </a:fld>
            <a:endParaRPr lang="tr-TR" altLang="tr-TR">
              <a:latin typeface="Arial" panose="020B0604020202020204" pitchFamily="34" charset="0"/>
            </a:endParaRPr>
          </a:p>
        </p:txBody>
      </p:sp>
    </p:spTree>
    <p:extLst>
      <p:ext uri="{BB962C8B-B14F-4D97-AF65-F5344CB8AC3E}">
        <p14:creationId xmlns:p14="http://schemas.microsoft.com/office/powerpoint/2010/main" val="3417289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Slayt Görüntüsü Yer Tutucusu">
            <a:extLst>
              <a:ext uri="{FF2B5EF4-FFF2-40B4-BE49-F238E27FC236}">
                <a16:creationId xmlns:a16="http://schemas.microsoft.com/office/drawing/2014/main" id="{5665AF5A-1022-BE44-8286-007DA96CAC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2 Not Yer Tutucusu">
            <a:extLst>
              <a:ext uri="{FF2B5EF4-FFF2-40B4-BE49-F238E27FC236}">
                <a16:creationId xmlns:a16="http://schemas.microsoft.com/office/drawing/2014/main" id="{9E425F6B-66A5-0647-8E89-7D9BF0EFCE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6740" name="3 Slayt Numarası Yer Tutucusu">
            <a:extLst>
              <a:ext uri="{FF2B5EF4-FFF2-40B4-BE49-F238E27FC236}">
                <a16:creationId xmlns:a16="http://schemas.microsoft.com/office/drawing/2014/main" id="{58B0AAB8-2A2E-044E-AF01-630571FB41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946FB7-3D82-A04A-967C-D9C3B76FD344}" type="slidenum">
              <a:rPr lang="tr-TR" altLang="tr-TR" smtClean="0">
                <a:latin typeface="Arial" panose="020B0604020202020204" pitchFamily="34" charset="0"/>
              </a:rPr>
              <a:pPr>
                <a:spcBef>
                  <a:spcPct val="0"/>
                </a:spcBef>
              </a:pPr>
              <a:t>7</a:t>
            </a:fld>
            <a:endParaRPr lang="tr-TR" altLang="tr-TR">
              <a:latin typeface="Arial" panose="020B0604020202020204" pitchFamily="34" charset="0"/>
            </a:endParaRPr>
          </a:p>
        </p:txBody>
      </p:sp>
    </p:spTree>
    <p:extLst>
      <p:ext uri="{BB962C8B-B14F-4D97-AF65-F5344CB8AC3E}">
        <p14:creationId xmlns:p14="http://schemas.microsoft.com/office/powerpoint/2010/main" val="407418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48365C-C0F6-0C49-8D7A-1FDC5952CFD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A1DB546-347F-2D46-A64A-04DCCE18DD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C77F990-C6AA-144B-BF08-61A1C7EB2D64}"/>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9464A8D7-4FC5-9D44-BA70-3589F93174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743CE0E-8D3A-4D48-A62A-4F39A1FAB947}"/>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366740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8E3911-2520-954F-BE92-C0B8C3C4981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F206B5A-6BA6-0740-9EC6-8A0C6D28275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BA19254-442C-CE44-88C3-ABD2D8187C36}"/>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363E6D81-8A69-EB42-B14B-F10DE66C26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5EE2B8-CAD0-D046-99EF-53C121569EE2}"/>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3962667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3454CD3-2BEA-B441-84EC-4D8A36B2F33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7418DB4-1FBA-924C-9E2B-8D442CF915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AFB1E4-EB89-C044-B0C8-095FD2462947}"/>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07BCDBA6-358E-9246-8C1E-824DF5C430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63D544-CD7A-7C4C-8403-AA8D2DFAE606}"/>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92666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46ED50-8235-DB48-96C0-82E43942C0A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5231C81-C52F-8B4E-80BB-53FF16BA203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BF3652E-BEDC-9B4A-B7B2-4F56FC24CF7E}"/>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9FAD2F20-DED4-274B-A3F8-7EDD3945EE3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2747347-7732-B640-BB7B-9ECAA9382B67}"/>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486873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A2157C-849E-F34A-BF6A-18C1CE71B2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C46ED78-5493-1B4C-87F0-06D6E926CF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E0BFE55-BFEC-A647-8995-F22484B5BACC}"/>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E0B402D8-D39E-9D48-B9CA-E5D8A95778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B8941E-2EE6-4A44-BA99-3ACB9BF98F1B}"/>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907254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A66453-A46A-CA49-A0FE-666FFC242B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402DEE-CFFD-F241-927A-F7E19BDC08B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C4D96B5-529F-9649-8219-F7934DEDEF6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8D38EC9-03D5-D049-A733-9044BC370FC6}"/>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6" name="Alt Bilgi Yer Tutucusu 5">
            <a:extLst>
              <a:ext uri="{FF2B5EF4-FFF2-40B4-BE49-F238E27FC236}">
                <a16:creationId xmlns:a16="http://schemas.microsoft.com/office/drawing/2014/main" id="{2D75213A-EA01-1542-98A4-AD0389B3906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DF78976-0A51-6846-97EA-E0E019AC0307}"/>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2832047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4A0980-9603-0C4D-B25D-0E1AAC0E19F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F8E10BC-A5CA-CB47-95E0-7AA4720F81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F5D56E2-AB0F-B440-A887-5D3A63DACCD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6B493B1-04B4-6E48-9C28-B27928CD34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E755AC7-51F2-E049-875E-1130888D7F0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DAE43B6-45AD-5C49-B8D2-FA47E537AC88}"/>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8" name="Alt Bilgi Yer Tutucusu 7">
            <a:extLst>
              <a:ext uri="{FF2B5EF4-FFF2-40B4-BE49-F238E27FC236}">
                <a16:creationId xmlns:a16="http://schemas.microsoft.com/office/drawing/2014/main" id="{5B3248EE-ABED-104A-ADAB-D46B8BE1502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5F9178C-3986-D04C-8F7D-1117CCEAEE9B}"/>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1527797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1EED16-9B73-9244-94C3-C40092D45EC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AD9B871-1419-5246-8B71-D7112019A4B3}"/>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4" name="Alt Bilgi Yer Tutucusu 3">
            <a:extLst>
              <a:ext uri="{FF2B5EF4-FFF2-40B4-BE49-F238E27FC236}">
                <a16:creationId xmlns:a16="http://schemas.microsoft.com/office/drawing/2014/main" id="{D5EA44BF-9B5C-6146-8FDB-4FFF2C84887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12B5762-FC77-9647-9A18-2AA6802718F8}"/>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386554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E7E3D53-2685-5F44-8838-9ECEFAF256ED}"/>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3" name="Alt Bilgi Yer Tutucusu 2">
            <a:extLst>
              <a:ext uri="{FF2B5EF4-FFF2-40B4-BE49-F238E27FC236}">
                <a16:creationId xmlns:a16="http://schemas.microsoft.com/office/drawing/2014/main" id="{6F32CEA7-87E5-294D-88B3-9C1ED7C7BAE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1FF03D5-A016-7444-ACC0-A5EFA1518CF0}"/>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3151099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AD95BE-B836-8C49-9D26-96912F4021F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A20B26C-F813-824C-9C9C-3EB12C9B66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152DA2C-C753-AF43-8EBB-8C64423E5B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DC4E0DD-D1B8-F042-819E-2CC441A772F1}"/>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6" name="Alt Bilgi Yer Tutucusu 5">
            <a:extLst>
              <a:ext uri="{FF2B5EF4-FFF2-40B4-BE49-F238E27FC236}">
                <a16:creationId xmlns:a16="http://schemas.microsoft.com/office/drawing/2014/main" id="{61D97229-5B50-F847-A959-12B9ECB916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D71F30-5FE9-5C44-8A2A-8A73E50E35D3}"/>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4156378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AE867B-DB06-7D4F-A5CD-AF53FF61F2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0DCFB85-9FD6-0A42-A526-5AE67E4ABD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6302C1C-B9DC-B74C-8229-D7804FEEBC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C34CAE3-079C-7540-806C-F4646827FB72}"/>
              </a:ext>
            </a:extLst>
          </p:cNvPr>
          <p:cNvSpPr>
            <a:spLocks noGrp="1"/>
          </p:cNvSpPr>
          <p:nvPr>
            <p:ph type="dt" sz="half" idx="10"/>
          </p:nvPr>
        </p:nvSpPr>
        <p:spPr/>
        <p:txBody>
          <a:bodyPr/>
          <a:lstStyle/>
          <a:p>
            <a:fld id="{D027B449-469C-874C-9990-33DAF116E869}" type="datetimeFigureOut">
              <a:rPr lang="tr-TR" smtClean="0"/>
              <a:t>1.02.2020</a:t>
            </a:fld>
            <a:endParaRPr lang="tr-TR"/>
          </a:p>
        </p:txBody>
      </p:sp>
      <p:sp>
        <p:nvSpPr>
          <p:cNvPr id="6" name="Alt Bilgi Yer Tutucusu 5">
            <a:extLst>
              <a:ext uri="{FF2B5EF4-FFF2-40B4-BE49-F238E27FC236}">
                <a16:creationId xmlns:a16="http://schemas.microsoft.com/office/drawing/2014/main" id="{2F41572A-5801-C046-8C11-6EAB38F30D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E0A0637-3F35-D249-954A-B41E1A2D8329}"/>
              </a:ext>
            </a:extLst>
          </p:cNvPr>
          <p:cNvSpPr>
            <a:spLocks noGrp="1"/>
          </p:cNvSpPr>
          <p:nvPr>
            <p:ph type="sldNum" sz="quarter" idx="12"/>
          </p:nvPr>
        </p:nvSpPr>
        <p:spPr/>
        <p:txBody>
          <a:bodyPr/>
          <a:lstStyle/>
          <a:p>
            <a:fld id="{60D08251-6303-2047-8C9B-7ECA8804F986}" type="slidenum">
              <a:rPr lang="tr-TR" smtClean="0"/>
              <a:t>‹#›</a:t>
            </a:fld>
            <a:endParaRPr lang="tr-TR"/>
          </a:p>
        </p:txBody>
      </p:sp>
    </p:spTree>
    <p:extLst>
      <p:ext uri="{BB962C8B-B14F-4D97-AF65-F5344CB8AC3E}">
        <p14:creationId xmlns:p14="http://schemas.microsoft.com/office/powerpoint/2010/main" val="4065948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D998F64-0C82-3144-9447-A55B6F99D2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C701A2-4252-7D46-85E3-F03368569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A2A97C9-47F7-7D4D-8ECD-F114BA3B9C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7B449-469C-874C-9990-33DAF116E869}" type="datetimeFigureOut">
              <a:rPr lang="tr-TR" smtClean="0"/>
              <a:t>1.02.2020</a:t>
            </a:fld>
            <a:endParaRPr lang="tr-TR"/>
          </a:p>
        </p:txBody>
      </p:sp>
      <p:sp>
        <p:nvSpPr>
          <p:cNvPr id="5" name="Alt Bilgi Yer Tutucusu 4">
            <a:extLst>
              <a:ext uri="{FF2B5EF4-FFF2-40B4-BE49-F238E27FC236}">
                <a16:creationId xmlns:a16="http://schemas.microsoft.com/office/drawing/2014/main" id="{632A39D1-982C-944B-8AA4-4CB6D1C9E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DC5E099-F8D7-2C43-921E-395AF2987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D08251-6303-2047-8C9B-7ECA8804F986}" type="slidenum">
              <a:rPr lang="tr-TR" smtClean="0"/>
              <a:t>‹#›</a:t>
            </a:fld>
            <a:endParaRPr lang="tr-TR"/>
          </a:p>
        </p:txBody>
      </p:sp>
    </p:spTree>
    <p:extLst>
      <p:ext uri="{BB962C8B-B14F-4D97-AF65-F5344CB8AC3E}">
        <p14:creationId xmlns:p14="http://schemas.microsoft.com/office/powerpoint/2010/main" val="1205354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1 Başlık">
            <a:extLst>
              <a:ext uri="{FF2B5EF4-FFF2-40B4-BE49-F238E27FC236}">
                <a16:creationId xmlns:a16="http://schemas.microsoft.com/office/drawing/2014/main" id="{FCD07769-9379-6546-B2CA-F0CB9FAE4D94}"/>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05475" name="2 İçerik Yer Tutucusu">
            <a:extLst>
              <a:ext uri="{FF2B5EF4-FFF2-40B4-BE49-F238E27FC236}">
                <a16:creationId xmlns:a16="http://schemas.microsoft.com/office/drawing/2014/main" id="{3BE61805-DE58-5046-A944-397C54BDEAE8}"/>
              </a:ext>
            </a:extLst>
          </p:cNvPr>
          <p:cNvSpPr>
            <a:spLocks noGrp="1"/>
          </p:cNvSpPr>
          <p:nvPr>
            <p:ph sz="quarter" idx="1"/>
          </p:nvPr>
        </p:nvSpPr>
        <p:spPr>
          <a:xfrm>
            <a:off x="2136775" y="1600200"/>
            <a:ext cx="8153400" cy="4495800"/>
          </a:xfrm>
        </p:spPr>
        <p:txBody>
          <a:bodyPr/>
          <a:lstStyle/>
          <a:p>
            <a:pPr eaLnBrk="1" hangingPunct="1"/>
            <a:r>
              <a:rPr lang="tr-TR" altLang="tr-TR" b="1"/>
              <a:t>Önleme</a:t>
            </a:r>
            <a:endParaRPr lang="tr-TR" altLang="tr-TR"/>
          </a:p>
          <a:p>
            <a:pPr eaLnBrk="1" hangingPunct="1"/>
            <a:r>
              <a:rPr lang="tr-TR" altLang="tr-TR" b="1"/>
              <a:t>Madde 12 – Genel Yükümlülükler</a:t>
            </a:r>
            <a:endParaRPr lang="tr-TR" altLang="tr-TR"/>
          </a:p>
          <a:p>
            <a:pPr lvl="1" algn="just" eaLnBrk="1" hangingPunct="1"/>
            <a:r>
              <a:rPr lang="tr-TR" altLang="tr-TR"/>
              <a:t>1.</a:t>
            </a:r>
            <a:r>
              <a:rPr lang="tr-TR" altLang="tr-TR" sz="800"/>
              <a:t>      </a:t>
            </a:r>
            <a:r>
              <a:rPr lang="tr-TR" altLang="tr-TR"/>
              <a:t>Taraf Devletler, kadınların aşağı bir cins olduğu veya erkekler ile kadınlar için alışılagelmiş rollerin bulunduğu düşüncesine dayanan önyargıları, örf ve adetleri, gelenekleri ve her türlü uygulamaları yok etmek amacıyla kadınların ve erkeklerin sosyal ve kültürel davranış kalıplarının değiştirilmesi için gerekli tedbirleri alır.</a:t>
            </a:r>
          </a:p>
          <a:p>
            <a:pPr eaLnBrk="1" hangingPunct="1"/>
            <a:endParaRPr lang="tr-TR" altLang="tr-TR"/>
          </a:p>
        </p:txBody>
      </p:sp>
    </p:spTree>
    <p:extLst>
      <p:ext uri="{BB962C8B-B14F-4D97-AF65-F5344CB8AC3E}">
        <p14:creationId xmlns:p14="http://schemas.microsoft.com/office/powerpoint/2010/main" val="523105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Başlık">
            <a:extLst>
              <a:ext uri="{FF2B5EF4-FFF2-40B4-BE49-F238E27FC236}">
                <a16:creationId xmlns:a16="http://schemas.microsoft.com/office/drawing/2014/main" id="{9411C2F6-CF6E-914E-9009-1A6ACE703734}"/>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07523" name="2 İçerik Yer Tutucusu">
            <a:extLst>
              <a:ext uri="{FF2B5EF4-FFF2-40B4-BE49-F238E27FC236}">
                <a16:creationId xmlns:a16="http://schemas.microsoft.com/office/drawing/2014/main" id="{B0D6BB5B-0851-A845-BE2D-2330825437DD}"/>
              </a:ext>
            </a:extLst>
          </p:cNvPr>
          <p:cNvSpPr>
            <a:spLocks noGrp="1"/>
          </p:cNvSpPr>
          <p:nvPr>
            <p:ph sz="quarter" idx="1"/>
          </p:nvPr>
        </p:nvSpPr>
        <p:spPr>
          <a:xfrm>
            <a:off x="2136775" y="1600200"/>
            <a:ext cx="8153400" cy="4495800"/>
          </a:xfrm>
        </p:spPr>
        <p:txBody>
          <a:bodyPr/>
          <a:lstStyle/>
          <a:p>
            <a:pPr eaLnBrk="1" hangingPunct="1"/>
            <a:r>
              <a:rPr lang="tr-TR" altLang="tr-TR"/>
              <a:t>Önleme</a:t>
            </a:r>
          </a:p>
          <a:p>
            <a:pPr lvl="1" algn="just" eaLnBrk="1" hangingPunct="1"/>
            <a:r>
              <a:rPr lang="tr-TR" altLang="tr-TR"/>
              <a:t>Taraf Devletler, tüm toplumu, özellikle erkekleri ve erkek çocukları bu Sözleşme kapsamına giren bütün şiddet biçimlerinin önlenmesine aktif bir şekilde katkıda bulunmaları için teşvik etmek amacıyla gerekli tedbirleri alır.</a:t>
            </a:r>
          </a:p>
          <a:p>
            <a:pPr lvl="1" algn="just" eaLnBrk="1" hangingPunct="1"/>
            <a:r>
              <a:rPr lang="tr-TR" altLang="tr-TR"/>
              <a:t>Taraf Devletler, kültür, örf ve adet, din, gelenek veya sözde ”namus”un bu Sözleşme kapsamında yer alan şiddet eylemlerinin bir gerekçesi olarak kabul edilmemesini güvence altına alır. </a:t>
            </a:r>
          </a:p>
          <a:p>
            <a:pPr lvl="1" eaLnBrk="1" hangingPunct="1"/>
            <a:endParaRPr lang="tr-TR" altLang="tr-TR"/>
          </a:p>
        </p:txBody>
      </p:sp>
    </p:spTree>
    <p:extLst>
      <p:ext uri="{BB962C8B-B14F-4D97-AF65-F5344CB8AC3E}">
        <p14:creationId xmlns:p14="http://schemas.microsoft.com/office/powerpoint/2010/main" val="1840207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a:extLst>
              <a:ext uri="{FF2B5EF4-FFF2-40B4-BE49-F238E27FC236}">
                <a16:creationId xmlns:a16="http://schemas.microsoft.com/office/drawing/2014/main" id="{EFB744F0-242B-EA4B-A907-B5349CF939B6}"/>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09571" name="2 İçerik Yer Tutucusu">
            <a:extLst>
              <a:ext uri="{FF2B5EF4-FFF2-40B4-BE49-F238E27FC236}">
                <a16:creationId xmlns:a16="http://schemas.microsoft.com/office/drawing/2014/main" id="{870B3CEF-3097-7A40-8542-21A0E9835321}"/>
              </a:ext>
            </a:extLst>
          </p:cNvPr>
          <p:cNvSpPr>
            <a:spLocks noGrp="1"/>
          </p:cNvSpPr>
          <p:nvPr>
            <p:ph sz="quarter" idx="1"/>
          </p:nvPr>
        </p:nvSpPr>
        <p:spPr>
          <a:xfrm>
            <a:off x="2136775" y="1600200"/>
            <a:ext cx="8153400" cy="4495800"/>
          </a:xfrm>
        </p:spPr>
        <p:txBody>
          <a:bodyPr/>
          <a:lstStyle/>
          <a:p>
            <a:pPr algn="just" eaLnBrk="1" hangingPunct="1"/>
            <a:r>
              <a:rPr lang="tr-TR" altLang="tr-TR" sz="2400" b="1"/>
              <a:t>Farkındalığı arttırma (madde 13)</a:t>
            </a:r>
            <a:endParaRPr lang="tr-TR" altLang="tr-TR" sz="2400"/>
          </a:p>
          <a:p>
            <a:pPr algn="just" eaLnBrk="1" hangingPunct="1"/>
            <a:r>
              <a:rPr lang="tr-TR" altLang="tr-TR" sz="2400"/>
              <a:t>Taraf Devletler, uygun olan durumlarda bu Sözleşme’nin kapsamına giren bütün şiddet biçimlerinin farklı tezahürlerinin, bunların çocuklar üzerindeki sonuçlarının ve bu şiddet biçimlerinin önlenmesi gerektiğinin toplum içinde anlaşılması ve bu konuda farkındalığın arttırılması için, ulusal insan hakları kurumlarıyla ve eşitlik kurumlarıyla, sivil toplumla ve hükümet dışı örgütlerle ve özellikle de kadın hakları örgütleriyle işbirliğini içeren, düzenli ve her düzeyde farkındalık arttırıcı kampanya ve programları düzenler ya da teşvik eder.</a:t>
            </a:r>
          </a:p>
        </p:txBody>
      </p:sp>
    </p:spTree>
    <p:extLst>
      <p:ext uri="{BB962C8B-B14F-4D97-AF65-F5344CB8AC3E}">
        <p14:creationId xmlns:p14="http://schemas.microsoft.com/office/powerpoint/2010/main" val="259724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a:extLst>
              <a:ext uri="{FF2B5EF4-FFF2-40B4-BE49-F238E27FC236}">
                <a16:creationId xmlns:a16="http://schemas.microsoft.com/office/drawing/2014/main" id="{EFB744F0-242B-EA4B-A907-B5349CF939B6}"/>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09571" name="2 İçerik Yer Tutucusu">
            <a:extLst>
              <a:ext uri="{FF2B5EF4-FFF2-40B4-BE49-F238E27FC236}">
                <a16:creationId xmlns:a16="http://schemas.microsoft.com/office/drawing/2014/main" id="{870B3CEF-3097-7A40-8542-21A0E9835321}"/>
              </a:ext>
            </a:extLst>
          </p:cNvPr>
          <p:cNvSpPr>
            <a:spLocks noGrp="1"/>
          </p:cNvSpPr>
          <p:nvPr>
            <p:ph sz="quarter" idx="1"/>
          </p:nvPr>
        </p:nvSpPr>
        <p:spPr>
          <a:xfrm>
            <a:off x="2136775" y="1600200"/>
            <a:ext cx="8153400" cy="4495800"/>
          </a:xfrm>
        </p:spPr>
        <p:txBody>
          <a:bodyPr/>
          <a:lstStyle/>
          <a:p>
            <a:pPr algn="just" eaLnBrk="1" hangingPunct="1"/>
            <a:r>
              <a:rPr lang="tr-TR" altLang="tr-TR" sz="2400" b="1"/>
              <a:t>Farkındalığı arttırma (madde 13)</a:t>
            </a:r>
            <a:endParaRPr lang="tr-TR" altLang="tr-TR" sz="2400"/>
          </a:p>
          <a:p>
            <a:pPr algn="just" eaLnBrk="1" hangingPunct="1"/>
            <a:r>
              <a:rPr lang="tr-TR" altLang="tr-TR" sz="2400"/>
              <a:t>Taraf Devletler, uygun olan durumlarda bu Sözleşme’nin kapsamına giren bütün şiddet biçimlerinin farklı tezahürlerinin, bunların çocuklar üzerindeki sonuçlarının ve bu şiddet biçimlerinin önlenmesi gerektiğinin toplum içinde anlaşılması ve bu konuda farkındalığın arttırılması için, ulusal insan hakları kurumlarıyla ve eşitlik kurumlarıyla, sivil toplumla ve hükümet dışı örgütlerle ve özellikle de kadın hakları örgütleriyle işbirliğini içeren, düzenli ve her düzeyde farkındalık arttırıcı kampanya ve programları düzenler ya da teşvik eder.</a:t>
            </a:r>
          </a:p>
        </p:txBody>
      </p:sp>
    </p:spTree>
    <p:extLst>
      <p:ext uri="{BB962C8B-B14F-4D97-AF65-F5344CB8AC3E}">
        <p14:creationId xmlns:p14="http://schemas.microsoft.com/office/powerpoint/2010/main" val="296664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1 Başlık">
            <a:extLst>
              <a:ext uri="{FF2B5EF4-FFF2-40B4-BE49-F238E27FC236}">
                <a16:creationId xmlns:a16="http://schemas.microsoft.com/office/drawing/2014/main" id="{E7208094-7747-1842-94EC-CF63F2F934D3}"/>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11619" name="2 İçerik Yer Tutucusu">
            <a:extLst>
              <a:ext uri="{FF2B5EF4-FFF2-40B4-BE49-F238E27FC236}">
                <a16:creationId xmlns:a16="http://schemas.microsoft.com/office/drawing/2014/main" id="{4336D302-C24C-AF4A-8D07-3D152F3A2C81}"/>
              </a:ext>
            </a:extLst>
          </p:cNvPr>
          <p:cNvSpPr>
            <a:spLocks noGrp="1"/>
          </p:cNvSpPr>
          <p:nvPr>
            <p:ph sz="quarter" idx="1"/>
          </p:nvPr>
        </p:nvSpPr>
        <p:spPr>
          <a:xfrm>
            <a:off x="2136775" y="1600200"/>
            <a:ext cx="8153400" cy="4495800"/>
          </a:xfrm>
        </p:spPr>
        <p:txBody>
          <a:bodyPr/>
          <a:lstStyle/>
          <a:p>
            <a:pPr algn="just" eaLnBrk="1" hangingPunct="1"/>
            <a:r>
              <a:rPr lang="tr-TR" altLang="tr-TR" b="1"/>
              <a:t>Madde 15 – Uzmanların eğitimi</a:t>
            </a:r>
            <a:endParaRPr lang="tr-TR" altLang="tr-TR"/>
          </a:p>
          <a:p>
            <a:pPr algn="just" eaLnBrk="1" hangingPunct="1"/>
            <a:r>
              <a:rPr lang="tr-TR" altLang="tr-TR"/>
              <a:t>Taraf Devletler, bu Sözleşme kapsamında yer alan şiddet eylemlerinin mağdurlarıyla veya failleriyle ilgilenen uzmanlara, bu tür bir şiddetin önlenmesi ve ortaya çıkarılması, kadın erkek eşitliği, mağdurların hakları ve ihtiyaçlarının yanı sıra ikincil mağduriyetin nasıl önleneceği hakkında uygun eğitimi sağlar veya bu eğitimleri güçlendirir.</a:t>
            </a:r>
          </a:p>
          <a:p>
            <a:pPr eaLnBrk="1" hangingPunct="1"/>
            <a:endParaRPr lang="tr-TR" altLang="tr-TR"/>
          </a:p>
        </p:txBody>
      </p:sp>
    </p:spTree>
    <p:extLst>
      <p:ext uri="{BB962C8B-B14F-4D97-AF65-F5344CB8AC3E}">
        <p14:creationId xmlns:p14="http://schemas.microsoft.com/office/powerpoint/2010/main" val="3119871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Başlık">
            <a:extLst>
              <a:ext uri="{FF2B5EF4-FFF2-40B4-BE49-F238E27FC236}">
                <a16:creationId xmlns:a16="http://schemas.microsoft.com/office/drawing/2014/main" id="{08381FC1-53A0-5640-B34A-A7D0CC6C9C83}"/>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13667" name="2 İçerik Yer Tutucusu">
            <a:extLst>
              <a:ext uri="{FF2B5EF4-FFF2-40B4-BE49-F238E27FC236}">
                <a16:creationId xmlns:a16="http://schemas.microsoft.com/office/drawing/2014/main" id="{858A9FF8-0E83-2240-8C22-5761E5C57D7D}"/>
              </a:ext>
            </a:extLst>
          </p:cNvPr>
          <p:cNvSpPr>
            <a:spLocks noGrp="1"/>
          </p:cNvSpPr>
          <p:nvPr>
            <p:ph sz="quarter" idx="1"/>
          </p:nvPr>
        </p:nvSpPr>
        <p:spPr>
          <a:xfrm>
            <a:off x="2136775" y="1600200"/>
            <a:ext cx="8153400" cy="4495800"/>
          </a:xfrm>
        </p:spPr>
        <p:txBody>
          <a:bodyPr/>
          <a:lstStyle/>
          <a:p>
            <a:pPr eaLnBrk="1" hangingPunct="1"/>
            <a:r>
              <a:rPr lang="tr-TR" altLang="tr-TR" sz="2000" b="1"/>
              <a:t>Koruma ve destek</a:t>
            </a:r>
            <a:endParaRPr lang="tr-TR" altLang="tr-TR" sz="2000"/>
          </a:p>
          <a:p>
            <a:pPr eaLnBrk="1" hangingPunct="1"/>
            <a:r>
              <a:rPr lang="tr-TR" altLang="tr-TR" sz="2000" b="1"/>
              <a:t>Madde 18 – Genel yükümlülükler</a:t>
            </a:r>
            <a:endParaRPr lang="tr-TR" altLang="tr-TR" sz="2000"/>
          </a:p>
          <a:p>
            <a:pPr algn="just" eaLnBrk="1" hangingPunct="1"/>
            <a:r>
              <a:rPr lang="tr-TR" altLang="tr-TR" sz="2000"/>
              <a:t>Taraf Devletler, bütün mağdurları daha öte şiddet fiillerine karşı korumak için gereken yasal veya diğer tedbirleri alır.</a:t>
            </a:r>
          </a:p>
          <a:p>
            <a:pPr algn="just" eaLnBrk="1" hangingPunct="1"/>
            <a:r>
              <a:rPr lang="tr-TR" altLang="tr-TR" sz="2000"/>
              <a:t>Taraf Devletler, bu Sözleşme’nin 20. ve 22. maddelerinde ayrıntısıyla sıralanan genel ve özel yardım hizmetlerine atıfta bulunmayı da kapsayacak şekilde, Sözleşme kapsamına giren bütün şiddet biçimlerinin mağdur ve tanıklarının korunması ve desteklenmesinde, iç hukuk kuralları doğrultusunda, yargı, cumhuriyet savcıları, kolluk kuvvetleri, yerel ve ulusal yetkililer dahil ilgili devlet kuruluşları ve yanı sıra hükümet dışı örgütler ve ilgili diğer örgütler ve yapılar arasında etkili bir işbirliğinin oluşturulması için uygun mekanizmaların mevcudiyetini sağlamak üzere gereken yasal veya diğer önlemleri alır.</a:t>
            </a:r>
          </a:p>
          <a:p>
            <a:pPr eaLnBrk="1" hangingPunct="1"/>
            <a:endParaRPr lang="tr-TR" altLang="tr-TR"/>
          </a:p>
        </p:txBody>
      </p:sp>
    </p:spTree>
    <p:extLst>
      <p:ext uri="{BB962C8B-B14F-4D97-AF65-F5344CB8AC3E}">
        <p14:creationId xmlns:p14="http://schemas.microsoft.com/office/powerpoint/2010/main" val="285358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 Başlık">
            <a:extLst>
              <a:ext uri="{FF2B5EF4-FFF2-40B4-BE49-F238E27FC236}">
                <a16:creationId xmlns:a16="http://schemas.microsoft.com/office/drawing/2014/main" id="{1B90C272-003E-834B-BB15-4D64C238306B}"/>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3" name="2 İçerik Yer Tutucusu">
            <a:extLst>
              <a:ext uri="{FF2B5EF4-FFF2-40B4-BE49-F238E27FC236}">
                <a16:creationId xmlns:a16="http://schemas.microsoft.com/office/drawing/2014/main" id="{B7D434AA-BB70-8B42-BCFD-B512D1F2E419}"/>
              </a:ext>
            </a:extLst>
          </p:cNvPr>
          <p:cNvSpPr>
            <a:spLocks noGrp="1"/>
          </p:cNvSpPr>
          <p:nvPr>
            <p:ph sz="quarter" idx="1"/>
          </p:nvPr>
        </p:nvSpPr>
        <p:spPr>
          <a:xfrm>
            <a:off x="2136775" y="1600200"/>
            <a:ext cx="8153400" cy="4495800"/>
          </a:xfrm>
        </p:spPr>
        <p:txBody>
          <a:bodyPr>
            <a:normAutofit/>
          </a:bodyPr>
          <a:lstStyle/>
          <a:p>
            <a:pPr marL="320040" indent="-320040" algn="just">
              <a:buFont typeface="Wingdings"/>
              <a:buChar char=""/>
              <a:defRPr/>
            </a:pPr>
            <a:r>
              <a:rPr lang="tr-TR" sz="1800" dirty="0"/>
              <a:t>Tedbirlerin nasıl olması gerektiğine dair ilkeler:</a:t>
            </a:r>
          </a:p>
          <a:p>
            <a:pPr marL="320040" indent="-320040" algn="just">
              <a:buFont typeface="Wingdings"/>
              <a:buChar char=""/>
              <a:defRPr/>
            </a:pPr>
            <a:r>
              <a:rPr lang="tr-TR" sz="1800" dirty="0"/>
              <a:t>- kadına yönelik şiddete ve aile içi şiddete dair toplumsal cinsiyetle ilgili bir anlayışa dayanmasını ve mağdurun insan haklarına ve güvenliğine odaklanmasını;</a:t>
            </a:r>
          </a:p>
          <a:p>
            <a:pPr marL="320040" indent="-320040" algn="just">
              <a:buFont typeface="Wingdings"/>
              <a:buChar char=""/>
              <a:defRPr/>
            </a:pPr>
            <a:r>
              <a:rPr lang="tr-TR" sz="1800" dirty="0"/>
              <a:t>-mağdurlar, failler, çocuklar ve onların toplumsal çevreleri arasındaki ilişkiyi dikkate alan bütünleştirilmiş yaklaşıma dayanmasını;</a:t>
            </a:r>
          </a:p>
          <a:p>
            <a:pPr marL="320040" indent="-320040" algn="just">
              <a:buFont typeface="Wingdings"/>
              <a:buChar char=""/>
              <a:defRPr/>
            </a:pPr>
            <a:r>
              <a:rPr lang="tr-TR" sz="1800" dirty="0"/>
              <a:t>- </a:t>
            </a:r>
            <a:r>
              <a:rPr lang="tr-TR" sz="1800" b="1" dirty="0"/>
              <a:t>ikincil mağduriyetin önlemesini </a:t>
            </a:r>
            <a:r>
              <a:rPr lang="tr-TR" sz="1800" dirty="0"/>
              <a:t>hedeflemesini;</a:t>
            </a:r>
          </a:p>
          <a:p>
            <a:pPr marL="320040" indent="-320040" algn="just">
              <a:buFont typeface="Wingdings"/>
              <a:buChar char=""/>
              <a:defRPr/>
            </a:pPr>
            <a:r>
              <a:rPr lang="tr-TR" sz="1800" dirty="0"/>
              <a:t>-şiddetin kadın mağdurlarının güçlenmesini ve ekonomik bağımsızlık kazanmalarını hedeflemesini;</a:t>
            </a:r>
          </a:p>
          <a:p>
            <a:pPr marL="320040" indent="-320040" algn="just">
              <a:buFont typeface="Wingdings"/>
              <a:buChar char=""/>
              <a:defRPr/>
            </a:pPr>
            <a:r>
              <a:rPr lang="tr-TR" sz="1800" dirty="0"/>
              <a:t>-  uygun durumlarda, aynı tesiste çeşitli koruma ve destek hizmetlerinin bir arada sunulmasına olanak tanımasını;</a:t>
            </a:r>
          </a:p>
          <a:p>
            <a:pPr marL="320040" indent="-320040" algn="just">
              <a:buFont typeface="Wingdings"/>
              <a:buChar char=""/>
              <a:defRPr/>
            </a:pPr>
            <a:r>
              <a:rPr lang="tr-TR" sz="1800" dirty="0"/>
              <a:t>-çocuk mağdurları dâhil ederek savunmasız kişilerin özel ihtiyaçlarına dikkat edilmesini ve bu ihtiyaçların onlar için ulaşılabilir olmasını güvence altına alır. </a:t>
            </a:r>
          </a:p>
          <a:p>
            <a:pPr marL="320040" indent="-320040" algn="just">
              <a:buFont typeface="Wingdings"/>
              <a:buChar char=""/>
              <a:defRPr/>
            </a:pPr>
            <a:r>
              <a:rPr lang="tr-TR" sz="1800" dirty="0"/>
              <a:t>Hizmetlerin sağlanması, </a:t>
            </a:r>
            <a:r>
              <a:rPr lang="tr-TR" sz="1800" b="1" dirty="0"/>
              <a:t>mağdurun şikâyette bulunmasına veya faile karşı tanıklık etmesine </a:t>
            </a:r>
            <a:r>
              <a:rPr lang="tr-TR" sz="1800" dirty="0"/>
              <a:t>bağlı olamaz. </a:t>
            </a:r>
          </a:p>
          <a:p>
            <a:pPr marL="320040" indent="-320040" algn="just">
              <a:buFont typeface="Wingdings"/>
              <a:buChar char=""/>
              <a:defRPr/>
            </a:pPr>
            <a:endParaRPr lang="tr-TR" sz="2000" dirty="0"/>
          </a:p>
          <a:p>
            <a:pPr marL="320040" indent="-320040">
              <a:buFont typeface="Wingdings"/>
              <a:buChar char=""/>
              <a:defRPr/>
            </a:pPr>
            <a:endParaRPr lang="tr-TR" dirty="0"/>
          </a:p>
        </p:txBody>
      </p:sp>
    </p:spTree>
    <p:extLst>
      <p:ext uri="{BB962C8B-B14F-4D97-AF65-F5344CB8AC3E}">
        <p14:creationId xmlns:p14="http://schemas.microsoft.com/office/powerpoint/2010/main" val="3622705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Unvan 1">
            <a:extLst>
              <a:ext uri="{FF2B5EF4-FFF2-40B4-BE49-F238E27FC236}">
                <a16:creationId xmlns:a16="http://schemas.microsoft.com/office/drawing/2014/main" id="{3747A647-CFA4-D441-B038-3117F9FB6620}"/>
              </a:ext>
            </a:extLst>
          </p:cNvPr>
          <p:cNvSpPr>
            <a:spLocks noGrp="1"/>
          </p:cNvSpPr>
          <p:nvPr>
            <p:ph type="title"/>
          </p:nvPr>
        </p:nvSpPr>
        <p:spPr>
          <a:xfrm>
            <a:off x="2136775" y="228600"/>
            <a:ext cx="8153400" cy="990600"/>
          </a:xfrm>
        </p:spPr>
        <p:txBody>
          <a:bodyPr/>
          <a:lstStyle/>
          <a:p>
            <a:r>
              <a:rPr lang="tr-TR" altLang="tr-TR"/>
              <a:t>Sözleşme</a:t>
            </a:r>
          </a:p>
        </p:txBody>
      </p:sp>
      <p:sp>
        <p:nvSpPr>
          <p:cNvPr id="117763" name="İçerik Yer Tutucusu 2">
            <a:extLst>
              <a:ext uri="{FF2B5EF4-FFF2-40B4-BE49-F238E27FC236}">
                <a16:creationId xmlns:a16="http://schemas.microsoft.com/office/drawing/2014/main" id="{C5FFEFF9-5121-9048-99F1-B61398B14570}"/>
              </a:ext>
            </a:extLst>
          </p:cNvPr>
          <p:cNvSpPr>
            <a:spLocks noGrp="1"/>
          </p:cNvSpPr>
          <p:nvPr>
            <p:ph sz="quarter" idx="1"/>
          </p:nvPr>
        </p:nvSpPr>
        <p:spPr>
          <a:xfrm>
            <a:off x="2136775" y="1600200"/>
            <a:ext cx="8153400" cy="4495800"/>
          </a:xfrm>
        </p:spPr>
        <p:txBody>
          <a:bodyPr/>
          <a:lstStyle/>
          <a:p>
            <a:pPr algn="just"/>
            <a:r>
              <a:rPr lang="tr-TR" altLang="tr-TR" sz="1800" b="1"/>
              <a:t>Önleyici müdahale ve tedavi programları</a:t>
            </a:r>
            <a:endParaRPr lang="tr-TR" altLang="tr-TR" sz="1800"/>
          </a:p>
          <a:p>
            <a:pPr algn="just"/>
            <a:r>
              <a:rPr lang="tr-TR" altLang="tr-TR" sz="1800"/>
              <a:t>Taraf Devletler, ev içi şiddet faillerinin daha fazla şiddet eyleminde bulunmalarını engellemek ve şiddet içeren davranış kalıplarını değiştirmek üzere kişiler arası ilişkilerinde şiddet içermeyen davranışı benimsemeleri için failleri eğitmeyi hedefleyen programların oluşturulması veya desteklenmesi için gereken yasal veya diğer tedbirleri alır.</a:t>
            </a:r>
          </a:p>
          <a:p>
            <a:pPr algn="just"/>
            <a:r>
              <a:rPr lang="tr-TR" altLang="tr-TR" sz="1800"/>
              <a:t>Taraf Devletler faillerin, özellikle de cinsel suç faillerinin tekrar suç işlemelerini önlemeyi hedefleyen tedavi programlarının oluşturulması veya desteklenmesi için gereken yasal veya diğer tedbirleri alır. </a:t>
            </a:r>
          </a:p>
          <a:p>
            <a:pPr algn="just"/>
            <a:r>
              <a:rPr lang="tr-TR" altLang="tr-TR" sz="1800"/>
              <a:t>Taraf Devletler, 1. ve 2. fıkrada belirtilen önlemlerin alınmasında mağdurun güvenliğinin, desteklenmesinin ve insan haklarının öncelikli öneme sahip olmasını ve uygun durumda mağdurlara yönelik uzman destek hizmetleriyle yakın işbirliği içerisinde bu programların oluşturulmasını ve uygulanmasını güvence altına alır.</a:t>
            </a:r>
          </a:p>
          <a:p>
            <a:endParaRPr lang="tr-TR" altLang="tr-TR"/>
          </a:p>
        </p:txBody>
      </p:sp>
    </p:spTree>
    <p:extLst>
      <p:ext uri="{BB962C8B-B14F-4D97-AF65-F5344CB8AC3E}">
        <p14:creationId xmlns:p14="http://schemas.microsoft.com/office/powerpoint/2010/main" val="25235344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805</Words>
  <Application>Microsoft Macintosh PowerPoint</Application>
  <PresentationFormat>Geniş ekran</PresentationFormat>
  <Paragraphs>43</Paragraphs>
  <Slides>8</Slides>
  <Notes>7</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lpstr>Sözleşme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Kadına Yönelik Şiddet ve Aile İçi Şiddetin Önlenmesi ve Bunlarla Mücadele Edilmesine Dair Avrupa Konseyi Sözleşmesi</dc:title>
  <dc:creator>Gülriz Uygur</dc:creator>
  <cp:lastModifiedBy>Gülriz Uygur</cp:lastModifiedBy>
  <cp:revision>1</cp:revision>
  <dcterms:created xsi:type="dcterms:W3CDTF">2020-02-01T12:31:20Z</dcterms:created>
  <dcterms:modified xsi:type="dcterms:W3CDTF">2020-02-01T12:33:17Z</dcterms:modified>
</cp:coreProperties>
</file>