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66" r:id="rId5"/>
    <p:sldId id="259" r:id="rId6"/>
    <p:sldId id="264" r:id="rId7"/>
    <p:sldId id="265" r:id="rId8"/>
    <p:sldId id="267" r:id="rId9"/>
    <p:sldId id="268" r:id="rId10"/>
    <p:sldId id="269" r:id="rId11"/>
    <p:sldId id="270" r:id="rId12"/>
    <p:sldId id="27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314" autoAdjust="0"/>
  </p:normalViewPr>
  <p:slideViewPr>
    <p:cSldViewPr snapToGrid="0">
      <p:cViewPr varScale="1">
        <p:scale>
          <a:sx n="58" d="100"/>
          <a:sy n="58" d="100"/>
        </p:scale>
        <p:origin x="964" y="2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br>
              <a:rPr lang="tr-TR" sz="5400" b="1" dirty="0"/>
            </a:br>
            <a:r>
              <a:rPr lang="tr-TR" sz="5400" b="1" dirty="0"/>
              <a:t>BORÇ İLİŞKİSİNİN KAYNAKLARINA GİRİŞ VE HUKUKSAL İŞLEMLER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lgn="ctr">
              <a:buNone/>
            </a:pPr>
            <a:r>
              <a:rPr lang="tr-TR" sz="5400" b="1" dirty="0"/>
              <a:t>BORÇLAR HUKUKU: 2. HAFTA</a:t>
            </a:r>
          </a:p>
        </p:txBody>
      </p:sp>
    </p:spTree>
    <p:extLst>
      <p:ext uri="{BB962C8B-B14F-4D97-AF65-F5344CB8AC3E}">
        <p14:creationId xmlns:p14="http://schemas.microsoft.com/office/powerpoint/2010/main" val="3040070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117512" y="231354"/>
            <a:ext cx="11703587" cy="1002535"/>
          </a:xfrm>
        </p:spPr>
        <p:txBody>
          <a:bodyPr>
            <a:normAutofit/>
          </a:bodyPr>
          <a:lstStyle/>
          <a:p>
            <a:pPr algn="ctr"/>
            <a:r>
              <a:rPr lang="tr-TR" sz="5400" b="1" dirty="0"/>
              <a:t>HUKUKSAL İŞLEMLER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64405" y="1233889"/>
            <a:ext cx="11810082" cy="5221995"/>
          </a:xfrm>
        </p:spPr>
        <p:txBody>
          <a:bodyPr>
            <a:normAutofit fontScale="70000" lnSpcReduction="20000"/>
          </a:bodyPr>
          <a:lstStyle/>
          <a:p>
            <a:pPr marL="0" indent="0" algn="just">
              <a:buNone/>
            </a:pPr>
            <a:r>
              <a:rPr lang="tr-TR" sz="4800" b="1" dirty="0"/>
              <a:t>HUKUKİ SONUÇ NEDİR?</a:t>
            </a:r>
          </a:p>
          <a:p>
            <a:pPr algn="just"/>
            <a:r>
              <a:rPr lang="tr-TR" sz="4800" b="1" dirty="0"/>
              <a:t>Hukuki işlemin meydana gelmesi için sadece iradenin açıklanması yeterli değildir, ayrıca bu iradenin bir hukuki sonuca yönelmesi ve bu sonucun hukuk düzenince tanınması gerekir. </a:t>
            </a:r>
          </a:p>
          <a:p>
            <a:pPr algn="just"/>
            <a:r>
              <a:rPr lang="tr-TR" sz="4800" b="1" dirty="0"/>
              <a:t>Örneğin bir kimse malını karşı tarafa vermişse, bunu satım amacıyla mı, yoksa kiralama ya da bağışlama amacıyla mı verdiğini belirtmelidir. Bu belirtme, irade beyanının söz konusu hukuki sonuca (işleme) ilişkin esaslı unsurları içermesiyle mümkündür. </a:t>
            </a:r>
          </a:p>
        </p:txBody>
      </p:sp>
    </p:spTree>
    <p:extLst>
      <p:ext uri="{BB962C8B-B14F-4D97-AF65-F5344CB8AC3E}">
        <p14:creationId xmlns:p14="http://schemas.microsoft.com/office/powerpoint/2010/main" val="1340456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117512" y="231354"/>
            <a:ext cx="11703587" cy="1002535"/>
          </a:xfrm>
        </p:spPr>
        <p:txBody>
          <a:bodyPr>
            <a:normAutofit/>
          </a:bodyPr>
          <a:lstStyle/>
          <a:p>
            <a:pPr algn="ctr"/>
            <a:r>
              <a:rPr lang="tr-TR" sz="5400" b="1" dirty="0"/>
              <a:t>HUKUKİ İŞLEM TÜRLERİ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64405" y="1233889"/>
            <a:ext cx="11810082" cy="5221995"/>
          </a:xfrm>
        </p:spPr>
        <p:txBody>
          <a:bodyPr>
            <a:normAutofit fontScale="70000" lnSpcReduction="20000"/>
          </a:bodyPr>
          <a:lstStyle/>
          <a:p>
            <a:pPr marL="0" indent="0" algn="just">
              <a:buNone/>
            </a:pPr>
            <a:r>
              <a:rPr lang="tr-TR" sz="4800" b="1" dirty="0"/>
              <a:t>HUKUKİ SONUÇ NEDİR?</a:t>
            </a:r>
          </a:p>
          <a:p>
            <a:pPr algn="just"/>
            <a:r>
              <a:rPr lang="tr-TR" sz="4800" b="1" dirty="0"/>
              <a:t>Hukuki işlemin meydana gelmesi için sadece iradenin açıklanması yeterli değildir, ayrıca bu iradenin bir hukuki sonuca yönelmesi ve bu sonucun hukuk düzenince tanınması gerekir. </a:t>
            </a:r>
          </a:p>
          <a:p>
            <a:pPr algn="just"/>
            <a:r>
              <a:rPr lang="tr-TR" sz="4800" b="1" dirty="0"/>
              <a:t>Örneğin bir kimse malını karşı tarafa vermişse, bunu satım amacıyla mı, yoksa kiralama ya da bağışlama amacıyla mı verdiğini belirtmelidir. Bu belirtme, irade beyanının söz konusu hukuki sonuca (işleme) ilişkin esaslı unsurları içermesiyle mümkündür. </a:t>
            </a:r>
          </a:p>
        </p:txBody>
      </p:sp>
    </p:spTree>
    <p:extLst>
      <p:ext uri="{BB962C8B-B14F-4D97-AF65-F5344CB8AC3E}">
        <p14:creationId xmlns:p14="http://schemas.microsoft.com/office/powerpoint/2010/main" val="3726196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9ED62FF-31D9-4C2D-AC62-82CF0AB5FB24}"/>
              </a:ext>
            </a:extLst>
          </p:cNvPr>
          <p:cNvSpPr>
            <a:spLocks noGrp="1"/>
          </p:cNvSpPr>
          <p:nvPr>
            <p:ph type="title"/>
          </p:nvPr>
        </p:nvSpPr>
        <p:spPr/>
        <p:txBody>
          <a:bodyPr>
            <a:normAutofit/>
          </a:bodyPr>
          <a:lstStyle/>
          <a:p>
            <a:r>
              <a:rPr lang="tr-TR" sz="5400" b="1" dirty="0"/>
              <a:t>HUKUKİ İŞLEM TÜRLERİ</a:t>
            </a:r>
          </a:p>
        </p:txBody>
      </p:sp>
      <p:sp>
        <p:nvSpPr>
          <p:cNvPr id="3" name="İçerik Yer Tutucusu 2">
            <a:extLst>
              <a:ext uri="{FF2B5EF4-FFF2-40B4-BE49-F238E27FC236}">
                <a16:creationId xmlns:a16="http://schemas.microsoft.com/office/drawing/2014/main" id="{477CDC63-DD1A-47B6-AEB9-300ED3C06B44}"/>
              </a:ext>
            </a:extLst>
          </p:cNvPr>
          <p:cNvSpPr>
            <a:spLocks noGrp="1"/>
          </p:cNvSpPr>
          <p:nvPr>
            <p:ph idx="1"/>
          </p:nvPr>
        </p:nvSpPr>
        <p:spPr>
          <a:xfrm>
            <a:off x="297455" y="330506"/>
            <a:ext cx="11666863" cy="4494882"/>
          </a:xfrm>
        </p:spPr>
        <p:txBody>
          <a:bodyPr>
            <a:normAutofit fontScale="77500" lnSpcReduction="20000"/>
          </a:bodyPr>
          <a:lstStyle/>
          <a:p>
            <a:r>
              <a:rPr lang="tr-TR" sz="4000" b="1" dirty="0"/>
              <a:t>a)	Tek taraflı hukuki işlemler/ İki veya Çok taraflı hukuki</a:t>
            </a:r>
          </a:p>
          <a:p>
            <a:r>
              <a:rPr lang="tr-TR" sz="4000" b="1" dirty="0"/>
              <a:t>işlemler</a:t>
            </a:r>
          </a:p>
          <a:p>
            <a:r>
              <a:rPr lang="tr-TR" sz="4000" b="1" dirty="0"/>
              <a:t>b)	Borçlandırıcı  işlemler  (taahhüt  işlemleri)  /  Tasarruf</a:t>
            </a:r>
            <a:br>
              <a:rPr lang="tr-TR" sz="4000" b="1" dirty="0"/>
            </a:br>
            <a:r>
              <a:rPr lang="tr-TR" sz="4000" b="1" dirty="0"/>
              <a:t>işlemleri</a:t>
            </a:r>
            <a:endParaRPr lang="tr-TR" sz="4000" dirty="0"/>
          </a:p>
          <a:p>
            <a:r>
              <a:rPr lang="tr-TR" sz="4000" b="1" dirty="0"/>
              <a:t>c)	</a:t>
            </a:r>
            <a:r>
              <a:rPr lang="tr-TR" sz="4000" b="1" dirty="0" err="1"/>
              <a:t>Sağlararası</a:t>
            </a:r>
            <a:r>
              <a:rPr lang="tr-TR" sz="4000" b="1" dirty="0"/>
              <a:t> işlemler / Ölüme bağlı işlemler</a:t>
            </a:r>
            <a:endParaRPr lang="tr-TR" sz="4000" dirty="0"/>
          </a:p>
          <a:p>
            <a:r>
              <a:rPr lang="tr-TR" sz="4000" b="1" dirty="0"/>
              <a:t>d)	İvazlı işlemler / İvazsız işlemler</a:t>
            </a:r>
            <a:endParaRPr lang="tr-TR" sz="4000" dirty="0"/>
          </a:p>
          <a:p>
            <a:r>
              <a:rPr lang="tr-TR" sz="4000" b="1" dirty="0"/>
              <a:t>e)	Sebebe bağlı (illî) işlem / Sebebe bağlı olmayan (soyut)</a:t>
            </a:r>
            <a:br>
              <a:rPr lang="tr-TR" sz="4000" b="1" dirty="0"/>
            </a:br>
            <a:r>
              <a:rPr lang="tr-TR" sz="4000" b="1" dirty="0"/>
              <a:t>işlem</a:t>
            </a:r>
            <a:endParaRPr lang="tr-TR" sz="4000" dirty="0"/>
          </a:p>
          <a:p>
            <a:endParaRPr lang="tr-TR" dirty="0"/>
          </a:p>
        </p:txBody>
      </p:sp>
    </p:spTree>
    <p:extLst>
      <p:ext uri="{BB962C8B-B14F-4D97-AF65-F5344CB8AC3E}">
        <p14:creationId xmlns:p14="http://schemas.microsoft.com/office/powerpoint/2010/main" val="1388540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r>
              <a:rPr lang="tr-TR" sz="5400" b="1" dirty="0"/>
              <a:t>TEMEL KAVRAMLAR:BORÇ İLİŞKİSİ KAVRAMI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0823576" cy="1231135"/>
          </a:xfrm>
        </p:spPr>
        <p:txBody>
          <a:bodyPr>
            <a:normAutofit/>
          </a:bodyPr>
          <a:lstStyle/>
          <a:p>
            <a:pPr marL="0" indent="0" algn="ctr">
              <a:buNone/>
            </a:pPr>
            <a:r>
              <a:rPr lang="tr-TR" sz="5400" b="1" dirty="0"/>
              <a:t>BORÇLAR HUKUKU</a:t>
            </a:r>
          </a:p>
        </p:txBody>
      </p:sp>
    </p:spTree>
    <p:extLst>
      <p:ext uri="{BB962C8B-B14F-4D97-AF65-F5344CB8AC3E}">
        <p14:creationId xmlns:p14="http://schemas.microsoft.com/office/powerpoint/2010/main" val="173439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5585552"/>
            <a:ext cx="11026718" cy="735376"/>
          </a:xfrm>
        </p:spPr>
        <p:txBody>
          <a:bodyPr>
            <a:normAutofit fontScale="90000"/>
          </a:bodyPr>
          <a:lstStyle/>
          <a:p>
            <a:r>
              <a:rPr lang="tr-TR" sz="5400" dirty="0"/>
              <a:t>BORÇ İLİŞKİSİ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176271" y="616945"/>
            <a:ext cx="11766014" cy="4968607"/>
          </a:xfrm>
        </p:spPr>
        <p:txBody>
          <a:bodyPr>
            <a:normAutofit fontScale="62500" lnSpcReduction="20000"/>
          </a:bodyPr>
          <a:lstStyle/>
          <a:p>
            <a:pPr algn="just"/>
            <a:r>
              <a:rPr lang="tr-TR" sz="6400" b="1" dirty="0"/>
              <a:t>Borç ilişkisi, Borçlar Hukukunun temel kavramlarından biridir. Çünkü Borçlar Hukuku, Medeni Hukukun borç ilişkilerini düzenleyen dalıdır.</a:t>
            </a:r>
          </a:p>
          <a:p>
            <a:pPr algn="just"/>
            <a:r>
              <a:rPr lang="tr-TR" sz="6400" b="1" dirty="0"/>
              <a:t>Borç ilişkisi, alacaklı ile borçlu arasında öyle bir hukuki ilişkidir ki; bu ilişki gereğince borçlu alacaklı karşısında bir şey vermek, bir  şey yapmak veya bir şeyden kaçınmakla yükümlüdür. </a:t>
            </a:r>
          </a:p>
          <a:p>
            <a:pPr marL="0" indent="0" algn="ctr">
              <a:buNone/>
            </a:pPr>
            <a:endParaRPr lang="tr-TR" sz="4800" b="1" dirty="0"/>
          </a:p>
        </p:txBody>
      </p:sp>
    </p:spTree>
    <p:extLst>
      <p:ext uri="{BB962C8B-B14F-4D97-AF65-F5344CB8AC3E}">
        <p14:creationId xmlns:p14="http://schemas.microsoft.com/office/powerpoint/2010/main" val="658953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205648" y="5486399"/>
            <a:ext cx="11026718" cy="1231136"/>
          </a:xfrm>
        </p:spPr>
        <p:txBody>
          <a:bodyPr>
            <a:normAutofit/>
          </a:bodyPr>
          <a:lstStyle/>
          <a:p>
            <a:r>
              <a:rPr lang="tr-TR" sz="5400" dirty="0"/>
              <a:t>BORÇ İLİŞKİSİNİN UNSURLARI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242371"/>
            <a:ext cx="11611779" cy="5343181"/>
          </a:xfrm>
        </p:spPr>
        <p:txBody>
          <a:bodyPr>
            <a:normAutofit fontScale="40000" lnSpcReduction="20000"/>
          </a:bodyPr>
          <a:lstStyle/>
          <a:p>
            <a:pPr marL="0" indent="0" algn="just">
              <a:buNone/>
            </a:pPr>
            <a:r>
              <a:rPr lang="tr-TR" sz="6400" b="1" dirty="0"/>
              <a:t>Bu tanımdan, borç ilişkisinin üç unsuru bulunduğu anlaşılmaktadır:</a:t>
            </a:r>
          </a:p>
          <a:p>
            <a:pPr marL="0" indent="0" algn="just">
              <a:buNone/>
            </a:pPr>
            <a:r>
              <a:rPr lang="tr-TR" sz="6400" b="1" dirty="0"/>
              <a:t>-	Alacaklı: </a:t>
            </a:r>
            <a:r>
              <a:rPr lang="tr-TR" sz="6400" dirty="0"/>
              <a:t>Borç ilişkisinde borçludan bir edimde bulunmasını</a:t>
            </a:r>
          </a:p>
          <a:p>
            <a:pPr marL="0" indent="0" algn="just">
              <a:buNone/>
            </a:pPr>
            <a:r>
              <a:rPr lang="tr-TR" sz="6400" dirty="0"/>
              <a:t>isteme hakkına sahip olan taraf (aktif </a:t>
            </a:r>
            <a:r>
              <a:rPr lang="tr-TR" sz="6400" dirty="0" err="1"/>
              <a:t>suje</a:t>
            </a:r>
            <a:r>
              <a:rPr lang="tr-TR" sz="6400" dirty="0"/>
              <a:t>);</a:t>
            </a:r>
          </a:p>
          <a:p>
            <a:pPr marL="0" indent="0" algn="just">
              <a:buNone/>
            </a:pPr>
            <a:r>
              <a:rPr lang="tr-TR" sz="6400" b="1" dirty="0"/>
              <a:t>-	Borçlu:   </a:t>
            </a:r>
            <a:r>
              <a:rPr lang="tr-TR" sz="6400" dirty="0"/>
              <a:t>Borç   ilişkisinde  alacaklı  karşısında  bir  edimde</a:t>
            </a:r>
          </a:p>
          <a:p>
            <a:pPr marL="0" indent="0" algn="just">
              <a:buNone/>
            </a:pPr>
            <a:r>
              <a:rPr lang="tr-TR" sz="6400" dirty="0"/>
              <a:t>bulunmakla yükümlü olan kimse (pasif </a:t>
            </a:r>
            <a:r>
              <a:rPr lang="tr-TR" sz="6400" dirty="0" err="1"/>
              <a:t>suje</a:t>
            </a:r>
            <a:r>
              <a:rPr lang="tr-TR" sz="6400" dirty="0"/>
              <a:t>);</a:t>
            </a:r>
          </a:p>
          <a:p>
            <a:pPr marL="0" indent="0" algn="just">
              <a:buNone/>
            </a:pPr>
            <a:r>
              <a:rPr lang="tr-TR" sz="6400" b="1" dirty="0"/>
              <a:t>-	Edim: </a:t>
            </a:r>
            <a:r>
              <a:rPr lang="tr-TR" sz="6400" dirty="0"/>
              <a:t>Borç ilişkisinin konusu. Olumlu (verme, yapma) veya</a:t>
            </a:r>
          </a:p>
          <a:p>
            <a:pPr marL="0" indent="0" algn="just">
              <a:buNone/>
            </a:pPr>
            <a:r>
              <a:rPr lang="tr-TR" sz="6400" dirty="0"/>
              <a:t>olumsuz (yapmama) tarzda olabilir. Edimin belli veya hiç değilse</a:t>
            </a:r>
          </a:p>
          <a:p>
            <a:pPr marL="0" indent="0" algn="just">
              <a:buNone/>
            </a:pPr>
            <a:r>
              <a:rPr lang="tr-TR" sz="6400" dirty="0"/>
              <a:t>belirlenebilir   olması   gerekir.   </a:t>
            </a:r>
          </a:p>
          <a:p>
            <a:pPr marL="0" indent="0" algn="just">
              <a:buNone/>
            </a:pPr>
            <a:r>
              <a:rPr lang="tr-TR" sz="6400" b="1" dirty="0"/>
              <a:t>Ayrıca   edim,   hukuka   (buyurucu kurallara), ahlâk ve adaba aykırı veya imkânsız olmamalıdır (TBK m.</a:t>
            </a:r>
          </a:p>
          <a:p>
            <a:pPr marL="0" indent="0" algn="just">
              <a:buNone/>
            </a:pPr>
            <a:r>
              <a:rPr lang="tr-TR" sz="6400" b="1" dirty="0"/>
              <a:t>2071).</a:t>
            </a:r>
          </a:p>
          <a:p>
            <a:pPr marL="0" indent="0" algn="ctr">
              <a:buNone/>
            </a:pPr>
            <a:endParaRPr lang="tr-TR" sz="4800" b="1" dirty="0"/>
          </a:p>
        </p:txBody>
      </p:sp>
    </p:spTree>
    <p:extLst>
      <p:ext uri="{BB962C8B-B14F-4D97-AF65-F5344CB8AC3E}">
        <p14:creationId xmlns:p14="http://schemas.microsoft.com/office/powerpoint/2010/main" val="3099061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342689" y="231355"/>
            <a:ext cx="11731798" cy="859316"/>
          </a:xfrm>
        </p:spPr>
        <p:txBody>
          <a:bodyPr>
            <a:normAutofit fontScale="90000"/>
          </a:bodyPr>
          <a:lstStyle/>
          <a:p>
            <a:pPr algn="ctr"/>
            <a:r>
              <a:rPr lang="tr-TR" sz="5400" b="1" dirty="0"/>
              <a:t>BORÇ İLİŞKİSİ-GENİŞ ANLAMDA</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462708" y="1200839"/>
            <a:ext cx="11188299" cy="5133860"/>
          </a:xfrm>
        </p:spPr>
        <p:txBody>
          <a:bodyPr>
            <a:normAutofit fontScale="55000" lnSpcReduction="20000"/>
          </a:bodyPr>
          <a:lstStyle/>
          <a:p>
            <a:pPr algn="just"/>
            <a:r>
              <a:rPr lang="tr-TR" sz="4800" b="1" dirty="0"/>
              <a:t> Borç ilişkisi, geniş anlamda borcu ifade eder. Örneğin satım</a:t>
            </a:r>
          </a:p>
          <a:p>
            <a:pPr marL="0" indent="0" algn="just">
              <a:buNone/>
            </a:pPr>
            <a:r>
              <a:rPr lang="tr-TR" sz="4800" b="1" dirty="0"/>
              <a:t>sözleşmesi, geniş anlamda bir borçtur, yani borç ilişkisidir. TBK m.</a:t>
            </a:r>
          </a:p>
          <a:p>
            <a:pPr marL="0" indent="0" algn="just">
              <a:buNone/>
            </a:pPr>
            <a:r>
              <a:rPr lang="tr-TR" sz="4800" b="1" dirty="0"/>
              <a:t>207, "satım bir sözleşmedir ki, onunla satıcı, satılan malı alıcının</a:t>
            </a:r>
          </a:p>
          <a:p>
            <a:pPr marL="0" indent="0" algn="just">
              <a:buNone/>
            </a:pPr>
            <a:r>
              <a:rPr lang="tr-TR" sz="4800" b="1" dirty="0"/>
              <a:t>yüklendiği   bedel   (semen)   karşılığında   alıcıya  teslim   etmek   ve</a:t>
            </a:r>
          </a:p>
          <a:p>
            <a:pPr marL="0" indent="0" algn="just">
              <a:buNone/>
            </a:pPr>
            <a:r>
              <a:rPr lang="tr-TR" sz="4800" b="1" dirty="0"/>
              <a:t>mülkiyeti ona geçirmek borcu altına girer" demek suretiyle, borç</a:t>
            </a:r>
          </a:p>
          <a:p>
            <a:pPr marL="0" indent="0" algn="just">
              <a:buNone/>
            </a:pPr>
            <a:r>
              <a:rPr lang="tr-TR" sz="4800" b="1" dirty="0"/>
              <a:t>ilişkisinin   (geniş   anlamda   borcun)   içeriği   hakkında   bize   ışık</a:t>
            </a:r>
          </a:p>
          <a:p>
            <a:pPr marL="0" indent="0" algn="just">
              <a:buNone/>
            </a:pPr>
            <a:r>
              <a:rPr lang="tr-TR" sz="4800" b="1" dirty="0"/>
              <a:t>tutmaktadır. </a:t>
            </a:r>
          </a:p>
        </p:txBody>
      </p:sp>
    </p:spTree>
    <p:extLst>
      <p:ext uri="{BB962C8B-B14F-4D97-AF65-F5344CB8AC3E}">
        <p14:creationId xmlns:p14="http://schemas.microsoft.com/office/powerpoint/2010/main" val="78248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342689" y="231355"/>
            <a:ext cx="11731798" cy="859316"/>
          </a:xfrm>
        </p:spPr>
        <p:txBody>
          <a:bodyPr>
            <a:normAutofit fontScale="90000"/>
          </a:bodyPr>
          <a:lstStyle/>
          <a:p>
            <a:pPr algn="ctr"/>
            <a:r>
              <a:rPr lang="tr-TR" sz="5400" b="1" dirty="0"/>
              <a:t>BORÇ İLİŞKİSİ-DAR ANLAMDA</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462708" y="1200839"/>
            <a:ext cx="11188299" cy="5133860"/>
          </a:xfrm>
        </p:spPr>
        <p:txBody>
          <a:bodyPr>
            <a:normAutofit fontScale="77500" lnSpcReduction="20000"/>
          </a:bodyPr>
          <a:lstStyle/>
          <a:p>
            <a:pPr algn="just"/>
            <a:r>
              <a:rPr lang="tr-TR" sz="4800" b="1" dirty="0"/>
              <a:t>Borç ilişkisi (geniş anlamda borç), her şeyden önce çeşitli dar anlamda borçları içerir. </a:t>
            </a:r>
          </a:p>
          <a:p>
            <a:pPr algn="just"/>
            <a:r>
              <a:rPr lang="tr-TR" sz="4800" b="1" dirty="0"/>
              <a:t>Satım sözleşmesi örneğinde bu dar anlamda borçlar; alıcı bakımından satış bedelinin (semenin) ödenmesi borcu, satıcı bakımından ise satılan malın mülkiyetinin karşı tarafa geçirilmesi borcudur (birden fazla dar anlamda borç). </a:t>
            </a:r>
          </a:p>
        </p:txBody>
      </p:sp>
    </p:spTree>
    <p:extLst>
      <p:ext uri="{BB962C8B-B14F-4D97-AF65-F5344CB8AC3E}">
        <p14:creationId xmlns:p14="http://schemas.microsoft.com/office/powerpoint/2010/main" val="2391431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117512" y="231354"/>
            <a:ext cx="11956975" cy="1399141"/>
          </a:xfrm>
        </p:spPr>
        <p:txBody>
          <a:bodyPr>
            <a:normAutofit fontScale="90000"/>
          </a:bodyPr>
          <a:lstStyle/>
          <a:p>
            <a:pPr algn="ctr"/>
            <a:r>
              <a:rPr lang="tr-TR" sz="5400" b="1" dirty="0"/>
              <a:t>BORÇ İLİŞKİSİ-YENİLİK DOĞURAN HAKLAR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64406" y="1090671"/>
            <a:ext cx="11810082" cy="5332163"/>
          </a:xfrm>
        </p:spPr>
        <p:txBody>
          <a:bodyPr>
            <a:normAutofit fontScale="62500" lnSpcReduction="20000"/>
          </a:bodyPr>
          <a:lstStyle/>
          <a:p>
            <a:pPr algn="just"/>
            <a:r>
              <a:rPr lang="tr-TR" sz="4800" b="1" dirty="0"/>
              <a:t>Ancak borç ilişkisi, dar anlamda borç (borçlar) yanında, yenilik doğuran hakları (örneğin fesih hakkı, seçimlik haklar) ve defi haklarını (örneğin </a:t>
            </a:r>
            <a:r>
              <a:rPr lang="tr-TR" sz="4800" b="1" dirty="0" err="1"/>
              <a:t>ödemezlik</a:t>
            </a:r>
            <a:r>
              <a:rPr lang="tr-TR" sz="4800" b="1" dirty="0"/>
              <a:t> defi, zamanaşımı defi) da içeren geniş bir organizmadır.</a:t>
            </a:r>
          </a:p>
          <a:p>
            <a:pPr algn="just"/>
            <a:r>
              <a:rPr lang="tr-TR" sz="4800" b="1" dirty="0"/>
              <a:t>Böylece borcun iki anlamını, yani geniş anlamda borç ile dar anlamda borç arasındaki farkı belirtmiş olduk. </a:t>
            </a:r>
          </a:p>
          <a:p>
            <a:pPr algn="just"/>
            <a:r>
              <a:rPr lang="tr-TR" sz="4800" b="1" dirty="0"/>
              <a:t>Bununla beraber, </a:t>
            </a:r>
            <a:r>
              <a:rPr lang="tr-TR" sz="4800" b="1" dirty="0" err="1"/>
              <a:t>istisnaen</a:t>
            </a:r>
            <a:r>
              <a:rPr lang="tr-TR" sz="4800" b="1" dirty="0"/>
              <a:t> geniş anlamda borcun (borç ilişkisinin) dar anlamda borç ile çakıştığı, yani bir tek dar anlamda borçtan oluştuğu haller de vardır (örnek: haksız fiilden doğan tazmin borcu).</a:t>
            </a:r>
          </a:p>
        </p:txBody>
      </p:sp>
    </p:spTree>
    <p:extLst>
      <p:ext uri="{BB962C8B-B14F-4D97-AF65-F5344CB8AC3E}">
        <p14:creationId xmlns:p14="http://schemas.microsoft.com/office/powerpoint/2010/main" val="3802553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117512" y="231354"/>
            <a:ext cx="11703587" cy="1002535"/>
          </a:xfrm>
        </p:spPr>
        <p:txBody>
          <a:bodyPr>
            <a:normAutofit/>
          </a:bodyPr>
          <a:lstStyle/>
          <a:p>
            <a:pPr algn="ctr"/>
            <a:r>
              <a:rPr lang="tr-TR" sz="5400" b="1" dirty="0"/>
              <a:t>BORÇ İLİŞKİSİ-SORUMLULUK</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64405" y="1691089"/>
            <a:ext cx="11810082" cy="4533441"/>
          </a:xfrm>
        </p:spPr>
        <p:txBody>
          <a:bodyPr>
            <a:normAutofit/>
          </a:bodyPr>
          <a:lstStyle/>
          <a:p>
            <a:pPr algn="just"/>
            <a:r>
              <a:rPr lang="tr-TR" sz="4800" b="1" dirty="0"/>
              <a:t>SORUMLULUK NEDİR?</a:t>
            </a:r>
          </a:p>
          <a:p>
            <a:pPr algn="just"/>
            <a:r>
              <a:rPr lang="tr-TR" sz="4800" b="1" dirty="0"/>
              <a:t>MALVARLIĞI İLE SORUMLULUK</a:t>
            </a:r>
          </a:p>
          <a:p>
            <a:pPr algn="just"/>
            <a:r>
              <a:rPr lang="tr-TR" sz="4800" b="1" dirty="0"/>
              <a:t>ŞAHSEN SORUMLULUK</a:t>
            </a:r>
          </a:p>
          <a:p>
            <a:pPr algn="just"/>
            <a:r>
              <a:rPr lang="tr-TR" sz="4800" b="1" dirty="0"/>
              <a:t>BELLİ MALLARLA SORUMLULUK (KEFİLİN SORUMLULUĞU)</a:t>
            </a:r>
          </a:p>
          <a:p>
            <a:pPr algn="just"/>
            <a:endParaRPr lang="tr-TR" sz="4800" b="1" dirty="0"/>
          </a:p>
        </p:txBody>
      </p:sp>
    </p:spTree>
    <p:extLst>
      <p:ext uri="{BB962C8B-B14F-4D97-AF65-F5344CB8AC3E}">
        <p14:creationId xmlns:p14="http://schemas.microsoft.com/office/powerpoint/2010/main" val="2535756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117512" y="231354"/>
            <a:ext cx="11703587" cy="1002535"/>
          </a:xfrm>
        </p:spPr>
        <p:txBody>
          <a:bodyPr>
            <a:normAutofit/>
          </a:bodyPr>
          <a:lstStyle/>
          <a:p>
            <a:pPr algn="ctr"/>
            <a:r>
              <a:rPr lang="tr-TR" sz="5400" b="1" dirty="0"/>
              <a:t>HUKUKSAL İŞLEMLER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64405" y="1233889"/>
            <a:ext cx="11810082" cy="5221995"/>
          </a:xfrm>
        </p:spPr>
        <p:txBody>
          <a:bodyPr>
            <a:normAutofit fontScale="62500" lnSpcReduction="20000"/>
          </a:bodyPr>
          <a:lstStyle/>
          <a:p>
            <a:pPr marL="0" indent="0" algn="just">
              <a:buNone/>
            </a:pPr>
            <a:r>
              <a:rPr lang="tr-TR" sz="4800" b="1" dirty="0"/>
              <a:t>HUKUKİ İŞLEM NEDİR?</a:t>
            </a:r>
          </a:p>
          <a:p>
            <a:pPr algn="just"/>
            <a:r>
              <a:rPr lang="tr-TR" sz="4800" b="1" dirty="0"/>
              <a:t>Hukuku işlemler, hukuka uygun fiillerin bir grubunu oluşturan irade açıklamaları içinde yer alır. </a:t>
            </a:r>
          </a:p>
          <a:p>
            <a:pPr algn="just"/>
            <a:r>
              <a:rPr lang="tr-TR" sz="4800" b="1" dirty="0"/>
              <a:t>Hukuku uygun fiillerin -irade açıklamaları dışındaki- diğer grupları tasavvur açıklamaları (örnek: malın ayıplı olduğunun bildirilmesi) ve duygu (his) açıklamalarıdır (örnek: zinada af).</a:t>
            </a:r>
          </a:p>
          <a:p>
            <a:pPr algn="just"/>
            <a:r>
              <a:rPr lang="tr-TR" sz="4800" b="1" dirty="0"/>
              <a:t> Hukuk düzeni bazı tasavvur ve duygu açıklamalarına da hukuki sonuçlar bağlamaktadır. Örneğin MK m. 161/</a:t>
            </a:r>
            <a:r>
              <a:rPr lang="tr-TR" sz="4800" b="1" dirty="0" err="1"/>
              <a:t>IIFe</a:t>
            </a:r>
            <a:r>
              <a:rPr lang="tr-TR" sz="4800" b="1" dirty="0"/>
              <a:t> göre, af (bağışlama) halinde (zina sebebiyle) boşanma davası dinlenemez.</a:t>
            </a:r>
          </a:p>
          <a:p>
            <a:pPr algn="just"/>
            <a:endParaRPr lang="tr-TR" sz="4800" b="1" dirty="0"/>
          </a:p>
        </p:txBody>
      </p:sp>
    </p:spTree>
    <p:extLst>
      <p:ext uri="{BB962C8B-B14F-4D97-AF65-F5344CB8AC3E}">
        <p14:creationId xmlns:p14="http://schemas.microsoft.com/office/powerpoint/2010/main" val="3242206769"/>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
  <TotalTime>119</TotalTime>
  <Words>566</Words>
  <Application>Microsoft Office PowerPoint</Application>
  <PresentationFormat>Geniş ekran</PresentationFormat>
  <Paragraphs>58</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Century Gothic</vt:lpstr>
      <vt:lpstr>Wingdings 3</vt:lpstr>
      <vt:lpstr>Dilim</vt:lpstr>
      <vt:lpstr> BORÇ İLİŞKİSİNİN KAYNAKLARINA GİRİŞ VE HUKUKSAL İŞLEMLER</vt:lpstr>
      <vt:lpstr>TEMEL KAVRAMLAR:BORÇ İLİŞKİSİ KAVRAMI</vt:lpstr>
      <vt:lpstr>BORÇ İLİŞKİSİ</vt:lpstr>
      <vt:lpstr>BORÇ İLİŞKİSİNİN UNSURLARI</vt:lpstr>
      <vt:lpstr>BORÇ İLİŞKİSİ-GENİŞ ANLAMDA</vt:lpstr>
      <vt:lpstr>BORÇ İLİŞKİSİ-DAR ANLAMDA</vt:lpstr>
      <vt:lpstr>BORÇ İLİŞKİSİ-YENİLİK DOĞURAN HAKLAR</vt:lpstr>
      <vt:lpstr>BORÇ İLİŞKİSİ-SORUMLULUK</vt:lpstr>
      <vt:lpstr>HUKUKSAL İŞLEMLER</vt:lpstr>
      <vt:lpstr>HUKUKSAL İŞLEMLER</vt:lpstr>
      <vt:lpstr>HUKUKİ İŞLEM TÜRLERİ</vt:lpstr>
      <vt:lpstr>HUKUKİ İŞLEM TÜRLERİ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20</cp:revision>
  <dcterms:created xsi:type="dcterms:W3CDTF">2021-09-15T13:57:36Z</dcterms:created>
  <dcterms:modified xsi:type="dcterms:W3CDTF">2021-09-16T06:49:54Z</dcterms:modified>
</cp:coreProperties>
</file>