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418254" y="1190201"/>
            <a:ext cx="7557796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 indent="1802891">
              <a:lnSpc>
                <a:spcPct val="100000"/>
              </a:lnSpc>
            </a:pPr>
            <a:r>
              <a:rPr lang="en-US" altLang="zh-CN" sz="3600" b="1" spc="-5" dirty="0" smtClean="0">
                <a:solidFill>
                  <a:srgbClr val="BF0000"/>
                </a:solidFill>
                <a:latin typeface="Arial"/>
                <a:ea typeface="Arial"/>
              </a:rPr>
              <a:t>(</a:t>
            </a:r>
            <a:r>
              <a:rPr lang="en-US" altLang="zh-CN" sz="3600" b="1" spc="-5" dirty="0" err="1" smtClean="0">
                <a:solidFill>
                  <a:srgbClr val="BF0000"/>
                </a:solidFill>
                <a:latin typeface="Arial"/>
                <a:ea typeface="Arial"/>
              </a:rPr>
              <a:t>G</a:t>
            </a:r>
            <a:r>
              <a:rPr lang="en-US" altLang="zh-CN" sz="3600" b="1" dirty="0" err="1" smtClean="0">
                <a:solidFill>
                  <a:srgbClr val="BF0000"/>
                </a:solidFill>
                <a:latin typeface="Arial"/>
                <a:ea typeface="Arial"/>
              </a:rPr>
              <a:t>iriş</a:t>
            </a:r>
            <a:r>
              <a:rPr lang="tr-TR" altLang="zh-CN" sz="3600" b="1" dirty="0" smtClean="0">
                <a:solidFill>
                  <a:srgbClr val="BF0000"/>
                </a:solidFill>
                <a:latin typeface="Arial"/>
                <a:ea typeface="Arial"/>
              </a:rPr>
              <a:t> – Tanım - Kapsam</a:t>
            </a:r>
            <a:r>
              <a:rPr lang="en-US" altLang="zh-CN" sz="3600" b="1" dirty="0" smtClean="0">
                <a:solidFill>
                  <a:srgbClr val="BF0000"/>
                </a:solidFill>
                <a:latin typeface="Arial"/>
                <a:ea typeface="Arial"/>
              </a:rPr>
              <a:t>)</a:t>
            </a:r>
            <a:endParaRPr lang="en-US" altLang="zh-CN" sz="3600" b="1" dirty="0">
              <a:solidFill>
                <a:srgbClr val="BF0000"/>
              </a:solidFill>
              <a:latin typeface="Arial"/>
              <a:ea typeface="Arial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0" indent="344042">
              <a:lnSpc>
                <a:spcPct val="100000"/>
              </a:lnSpc>
            </a:pPr>
            <a:r>
              <a:rPr lang="tr-TR" altLang="zh-CN" sz="2800" b="1" i="1" dirty="0" smtClean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 smtClean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 smtClean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44"/>
          <p:cNvSpPr txBox="1"/>
          <p:nvPr/>
        </p:nvSpPr>
        <p:spPr>
          <a:xfrm>
            <a:off x="1609597" y="58801"/>
            <a:ext cx="7329765" cy="2591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9703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ilkeleri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i="1" spc="-104" dirty="0">
                <a:solidFill>
                  <a:srgbClr val="BF0000"/>
                </a:solidFill>
                <a:latin typeface="Arial"/>
                <a:ea typeface="Arial"/>
              </a:rPr>
              <a:t>2</a:t>
            </a:r>
            <a:r>
              <a:rPr lang="en-US" altLang="zh-CN" sz="2400" b="1" i="1" spc="-50" dirty="0">
                <a:solidFill>
                  <a:srgbClr val="BF0000"/>
                </a:solidFill>
                <a:latin typeface="Arial"/>
                <a:ea typeface="Arial"/>
              </a:rPr>
              <a:t>.</a:t>
            </a:r>
            <a:r>
              <a:rPr lang="en-US" altLang="zh-CN" sz="2400" b="1" i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-104" dirty="0">
                <a:solidFill>
                  <a:srgbClr val="BF0000"/>
                </a:solidFill>
                <a:latin typeface="Arial"/>
                <a:ea typeface="Arial"/>
              </a:rPr>
              <a:t>Ayırma</a:t>
            </a:r>
            <a:r>
              <a:rPr lang="en-US" altLang="zh-CN" sz="2400" b="1" i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-80" dirty="0">
                <a:solidFill>
                  <a:srgbClr val="BF0000"/>
                </a:solidFill>
                <a:latin typeface="Arial"/>
                <a:ea typeface="Arial"/>
              </a:rPr>
              <a:t>İlkesi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3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yönünden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incelenirken</a:t>
            </a:r>
            <a:r>
              <a:rPr lang="en-US" altLang="zh-CN" sz="2400" spc="-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asıl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konumunu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bozmamak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üzere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hayali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parçalara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ayrılabileceği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varsayılır.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1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Ayırma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yüzeylerinde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kuvvetler,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93061" y="2650667"/>
            <a:ext cx="707431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41372" algn="l"/>
                <a:tab pos="3205607" algn="l"/>
                <a:tab pos="470827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parçanın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statik	denge	denklemlerinden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09597" y="3016697"/>
            <a:ext cx="7330677" cy="3023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yararlanarak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bulunur.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0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ayrılan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bağımsız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varsayılır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0" indent="5552567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 indent="5815583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4"/>
              </a:lnSpc>
            </a:pPr>
            <a:endParaRPr lang="en-US" dirty="0" smtClean="0"/>
          </a:p>
          <a:p>
            <a:pPr marL="0" indent="5509006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τ</a:t>
            </a:r>
          </a:p>
          <a:p>
            <a:pPr marL="0" indent="5249291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İç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ea typeface="Calibri"/>
              </a:rPr>
              <a:t>kuvvetler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0" indent="2207133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Ayırma</a:t>
            </a:r>
            <a:r>
              <a:rPr lang="en-US" altLang="zh-CN"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ea typeface="Arial"/>
              </a:rPr>
              <a:t>yüzeyi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04541" y="4376293"/>
          <a:ext cx="2527173" cy="1563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78"/>
                <a:gridCol w="200596"/>
                <a:gridCol w="143382"/>
                <a:gridCol w="580897"/>
                <a:gridCol w="396875"/>
                <a:gridCol w="602742"/>
                <a:gridCol w="133222"/>
                <a:gridCol w="65468"/>
                <a:gridCol w="207708"/>
              </a:tblGrid>
              <a:tr h="40767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indent="9613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altLang="zh-CN" sz="9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207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207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207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3207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91313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3207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207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23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163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4930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  <a:tr h="91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308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3589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3589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105"/>
                        </a:lnSpc>
                      </a:pPr>
                      <a:endParaRPr lang="en-US" dirty="0" smtClean="0"/>
                    </a:p>
                    <a:p>
                      <a:pPr marL="0" indent="78168">
                        <a:lnSpc>
                          <a:spcPct val="100000"/>
                        </a:lnSpc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358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308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</a:pPr>
                      <a:endParaRPr lang="en-US" dirty="0" smtClean="0"/>
                    </a:p>
                    <a:p>
                      <a:pPr marL="0" indent="110045">
                        <a:lnSpc>
                          <a:spcPct val="100000"/>
                        </a:lnSpc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3589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3589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58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20790" y="4249674"/>
          <a:ext cx="1165605" cy="1956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844"/>
                <a:gridCol w="152908"/>
                <a:gridCol w="71310"/>
                <a:gridCol w="480377"/>
                <a:gridCol w="312165"/>
              </a:tblGrid>
              <a:tr h="503808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308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79311">
                        <a:lnSpc>
                          <a:spcPct val="100000"/>
                        </a:lnSpc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8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002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453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9617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ysDash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  <a:tr h="133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ashDot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  <a:tr h="390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3461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endParaRPr lang="en-US" dirty="0" smtClean="0"/>
                    </a:p>
                    <a:p>
                      <a:pPr marL="0" indent="40386">
                        <a:lnSpc>
                          <a:spcPct val="100000"/>
                        </a:lnSpc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ashDot"/>
                    </a:lnL>
                    <a:lnT w="9525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0"/>
          <p:cNvSpPr txBox="1"/>
          <p:nvPr/>
        </p:nvSpPr>
        <p:spPr>
          <a:xfrm>
            <a:off x="1609597" y="202565"/>
            <a:ext cx="6482834" cy="1111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9703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ilkeleri</a:t>
            </a:r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50" spc="-175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250" spc="-16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800" b="1" i="1" spc="-119" dirty="0">
                <a:solidFill>
                  <a:srgbClr val="BF0000"/>
                </a:solidFill>
                <a:latin typeface="Arial"/>
                <a:ea typeface="Arial"/>
              </a:rPr>
              <a:t>3</a:t>
            </a:r>
            <a:r>
              <a:rPr lang="en-US" altLang="zh-CN" sz="2800" b="1" i="1" spc="-60" dirty="0">
                <a:solidFill>
                  <a:srgbClr val="BF0000"/>
                </a:solidFill>
                <a:latin typeface="Arial"/>
                <a:ea typeface="Arial"/>
              </a:rPr>
              <a:t>.</a:t>
            </a:r>
            <a:r>
              <a:rPr lang="en-US" altLang="zh-CN" sz="2800" b="1" i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i="1" spc="-109" dirty="0">
                <a:solidFill>
                  <a:srgbClr val="BF0000"/>
                </a:solidFill>
                <a:latin typeface="Arial"/>
                <a:ea typeface="Arial"/>
              </a:rPr>
              <a:t>Eşdeğerlik</a:t>
            </a:r>
            <a:r>
              <a:rPr lang="en-US" altLang="zh-CN" sz="2800" b="1" i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i="1" spc="-90" dirty="0">
                <a:solidFill>
                  <a:srgbClr val="BF0000"/>
                </a:solidFill>
                <a:latin typeface="Arial"/>
                <a:ea typeface="Arial"/>
              </a:rPr>
              <a:t>İlkesi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609597" y="1388016"/>
            <a:ext cx="736134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583816" algn="l"/>
                <a:tab pos="3458591" algn="l"/>
                <a:tab pos="6404864" algn="l"/>
              </a:tabLst>
            </a:pPr>
            <a:r>
              <a:rPr lang="en-US" altLang="zh-CN" sz="2250" spc="-53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250" spc="-54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300" dirty="0">
                <a:solidFill>
                  <a:srgbClr val="000000"/>
                </a:solidFill>
                <a:latin typeface="Arial"/>
                <a:ea typeface="Arial"/>
              </a:rPr>
              <a:t>Katı	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cisimler	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mekaniğindeki	</a:t>
            </a:r>
            <a:r>
              <a:rPr lang="en-US" altLang="zh-CN" sz="2800" spc="-10" dirty="0">
                <a:solidFill>
                  <a:srgbClr val="000000"/>
                </a:solidFill>
                <a:latin typeface="Arial"/>
                <a:ea typeface="Arial"/>
              </a:rPr>
              <a:t>statik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93061" y="1815006"/>
            <a:ext cx="707318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047113" algn="l"/>
                <a:tab pos="3655186" algn="l"/>
                <a:tab pos="5443219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eşdeğerlik	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ilkesine	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dayanan	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kuvvetleri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893061" y="2241837"/>
            <a:ext cx="6959887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birleştirme,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bileşenlerine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ayırma,</a:t>
            </a:r>
            <a:r>
              <a:rPr lang="en-US" altLang="zh-CN" sz="28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dengede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94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  <a:r>
              <a:rPr lang="en-US" altLang="zh-CN" sz="2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110" dirty="0">
                <a:solidFill>
                  <a:srgbClr val="000000"/>
                </a:solidFill>
                <a:latin typeface="Arial"/>
                <a:ea typeface="Arial"/>
              </a:rPr>
              <a:t>grubuna</a:t>
            </a:r>
            <a:r>
              <a:rPr lang="en-US" altLang="zh-CN" sz="28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104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110" dirty="0">
                <a:solidFill>
                  <a:srgbClr val="000000"/>
                </a:solidFill>
                <a:latin typeface="Arial"/>
                <a:ea typeface="Arial"/>
              </a:rPr>
              <a:t>ekleme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893061" y="3095278"/>
            <a:ext cx="707299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çıkarma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gibi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işlemler,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mukavemette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893061" y="3522140"/>
            <a:ext cx="499655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sınırlı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biçimde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uygulanabilir.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609597" y="4025171"/>
            <a:ext cx="7359129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970657" algn="l"/>
                <a:tab pos="4723511" algn="l"/>
                <a:tab pos="6560311" algn="l"/>
              </a:tabLst>
            </a:pPr>
            <a:r>
              <a:rPr lang="en-US" altLang="zh-CN" sz="2250" spc="-23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250" spc="-2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160" dirty="0">
                <a:solidFill>
                  <a:srgbClr val="000000"/>
                </a:solidFill>
                <a:latin typeface="Arial"/>
                <a:ea typeface="Arial"/>
              </a:rPr>
              <a:t>Mukavemette	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statikçe	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eşdeğer	</a:t>
            </a:r>
            <a:r>
              <a:rPr lang="en-US" altLang="zh-CN" sz="2800" spc="-15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893061" y="4451891"/>
            <a:ext cx="7076821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kuvvetler,</a:t>
            </a:r>
            <a:r>
              <a:rPr lang="en-US" altLang="zh-CN" sz="2800" spc="2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800" spc="2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  <a:r>
              <a:rPr lang="en-US" altLang="zh-CN" sz="2800" spc="2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yönünden</a:t>
            </a:r>
            <a:r>
              <a:rPr lang="en-US" altLang="zh-CN" sz="2800" spc="2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her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893061" y="4878611"/>
            <a:ext cx="485930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zaman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eşdeğer</a:t>
            </a:r>
            <a:r>
              <a:rPr lang="en-US" altLang="zh-CN" sz="28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olmayabilirler.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0"/>
          <p:cNvSpPr txBox="1"/>
          <p:nvPr/>
        </p:nvSpPr>
        <p:spPr>
          <a:xfrm>
            <a:off x="1609597" y="108040"/>
            <a:ext cx="7323849" cy="5837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04316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200" b="1" spc="-8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ilkeleri</a:t>
            </a:r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750" spc="-9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750" spc="-9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200" b="1" i="1" spc="-50" dirty="0">
                <a:solidFill>
                  <a:srgbClr val="BF0000"/>
                </a:solidFill>
                <a:latin typeface="Arial"/>
                <a:ea typeface="Arial"/>
              </a:rPr>
              <a:t>4.</a:t>
            </a:r>
            <a:r>
              <a:rPr lang="en-US" altLang="zh-CN" sz="2200" b="1" i="1" spc="-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200" b="1" i="1" spc="-60" dirty="0">
                <a:solidFill>
                  <a:srgbClr val="BF0000"/>
                </a:solidFill>
                <a:latin typeface="Arial"/>
                <a:ea typeface="Arial"/>
              </a:rPr>
              <a:t>Saint</a:t>
            </a:r>
            <a:r>
              <a:rPr lang="en-US" altLang="zh-CN" sz="2200" b="1" i="1" spc="-35" dirty="0">
                <a:solidFill>
                  <a:srgbClr val="BF0000"/>
                </a:solidFill>
                <a:latin typeface="Arial"/>
                <a:ea typeface="Arial"/>
              </a:rPr>
              <a:t>-</a:t>
            </a:r>
            <a:r>
              <a:rPr lang="en-US" altLang="zh-CN" sz="2200" b="1" i="1" spc="-69" dirty="0">
                <a:solidFill>
                  <a:srgbClr val="BF0000"/>
                </a:solidFill>
                <a:latin typeface="Arial"/>
                <a:ea typeface="Arial"/>
              </a:rPr>
              <a:t>Venan</a:t>
            </a:r>
            <a:r>
              <a:rPr lang="en-US" altLang="zh-CN" sz="2200" b="1" i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200" b="1" i="1" spc="-50" dirty="0">
                <a:solidFill>
                  <a:srgbClr val="BF0000"/>
                </a:solidFill>
                <a:latin typeface="Arial"/>
                <a:ea typeface="Arial"/>
              </a:rPr>
              <a:t>İlkesi</a:t>
            </a:r>
          </a:p>
          <a:p>
            <a:pPr>
              <a:lnSpc>
                <a:spcPts val="1244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7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750" spc="8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ilkeye</a:t>
            </a:r>
            <a:r>
              <a:rPr lang="en-US" altLang="zh-CN"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göre,</a:t>
            </a:r>
            <a:r>
              <a:rPr lang="en-US" altLang="zh-CN"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dar</a:t>
            </a:r>
            <a:r>
              <a:rPr lang="en-US" altLang="zh-CN"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alanına</a:t>
            </a:r>
            <a:r>
              <a:rPr lang="en-US" altLang="zh-CN" sz="2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etkiyen</a:t>
            </a:r>
            <a:r>
              <a:rPr lang="en-US" altLang="zh-CN"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statik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eşdeğerleri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değiştirilirse,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bölgeden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yeteri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kadar</a:t>
            </a:r>
            <a:r>
              <a:rPr lang="en-US" altLang="zh-CN" sz="2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uzak</a:t>
            </a:r>
            <a:r>
              <a:rPr lang="en-US" altLang="zh-CN" sz="2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noktada</a:t>
            </a:r>
            <a:r>
              <a:rPr lang="en-US" altLang="zh-CN" sz="2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her</a:t>
            </a:r>
            <a:r>
              <a:rPr lang="en-US" altLang="zh-CN" sz="2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yükleme</a:t>
            </a:r>
            <a:r>
              <a:rPr lang="en-US" altLang="zh-CN" sz="2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durumuna</a:t>
            </a:r>
            <a:r>
              <a:rPr lang="en-US" altLang="zh-CN" sz="2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ilişkin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55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69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  <a:r>
              <a:rPr lang="en-US" altLang="zh-CN"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7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6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50" dirty="0">
                <a:solidFill>
                  <a:srgbClr val="000000"/>
                </a:solidFill>
                <a:latin typeface="Arial"/>
                <a:ea typeface="Arial"/>
              </a:rPr>
              <a:t>tesirleri</a:t>
            </a:r>
            <a:r>
              <a:rPr lang="en-US" altLang="zh-CN" sz="22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60" dirty="0">
                <a:solidFill>
                  <a:srgbClr val="000000"/>
                </a:solidFill>
                <a:latin typeface="Arial"/>
                <a:ea typeface="Arial"/>
              </a:rPr>
              <a:t>birbirine</a:t>
            </a:r>
            <a:r>
              <a:rPr lang="en-US" altLang="zh-CN"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69" dirty="0">
                <a:solidFill>
                  <a:srgbClr val="000000"/>
                </a:solidFill>
                <a:latin typeface="Arial"/>
                <a:ea typeface="Arial"/>
              </a:rPr>
              <a:t>yakın</a:t>
            </a:r>
            <a:r>
              <a:rPr lang="en-US" altLang="zh-CN"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85" dirty="0">
                <a:solidFill>
                  <a:srgbClr val="000000"/>
                </a:solidFill>
                <a:latin typeface="Arial"/>
                <a:ea typeface="Arial"/>
              </a:rPr>
              <a:t>ya</a:t>
            </a:r>
            <a:r>
              <a:rPr lang="en-US" altLang="zh-CN" sz="2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85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birbirinin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aynı</a:t>
            </a:r>
            <a:r>
              <a:rPr lang="en-US" altLang="zh-CN" sz="22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olur.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7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750" spc="-12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Statik</a:t>
            </a:r>
            <a:r>
              <a:rPr lang="en-US" altLang="zh-CN" sz="2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eşdeğerliğin</a:t>
            </a:r>
            <a:r>
              <a:rPr lang="en-US" altLang="zh-CN" sz="2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değiştiren</a:t>
            </a:r>
            <a:r>
              <a:rPr lang="en-US" altLang="zh-CN" sz="2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cisimlerde</a:t>
            </a:r>
            <a:r>
              <a:rPr lang="en-US" altLang="zh-CN" sz="2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geçerli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olabilmesi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gerekli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koşul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statik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değişiklik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dar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bölge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içinde</a:t>
            </a:r>
            <a:r>
              <a:rPr lang="en-US" altLang="zh-CN" sz="2200" spc="1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kalmamalı</a:t>
            </a:r>
            <a:r>
              <a:rPr lang="en-US" altLang="zh-CN" sz="22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2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göz</a:t>
            </a:r>
            <a:r>
              <a:rPr lang="en-US" altLang="zh-CN" sz="22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önüne</a:t>
            </a:r>
            <a:r>
              <a:rPr lang="en-US" altLang="zh-CN" sz="22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alınan</a:t>
            </a:r>
            <a:r>
              <a:rPr lang="en-US" altLang="zh-CN" sz="22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noktalar</a:t>
            </a:r>
            <a:r>
              <a:rPr lang="en-US" altLang="zh-CN" sz="2200" spc="1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bölgeden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yeter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derecede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uzakta</a:t>
            </a:r>
            <a:r>
              <a:rPr lang="en-US" altLang="zh-CN" sz="2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bulunmalıdır.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2"/>
          <p:cNvSpPr txBox="1"/>
          <p:nvPr/>
        </p:nvSpPr>
        <p:spPr>
          <a:xfrm>
            <a:off x="1609597" y="202565"/>
            <a:ext cx="7331250" cy="4945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9703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ilkeleri</a:t>
            </a:r>
          </a:p>
          <a:p>
            <a:pPr>
              <a:lnSpc>
                <a:spcPts val="17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9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8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i="1" spc="-50" dirty="0">
                <a:solidFill>
                  <a:srgbClr val="BF0000"/>
                </a:solidFill>
                <a:latin typeface="Arial"/>
                <a:ea typeface="Arial"/>
              </a:rPr>
              <a:t>5.</a:t>
            </a:r>
            <a:r>
              <a:rPr lang="en-US" altLang="zh-CN" sz="2400" b="1" i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-50" dirty="0">
                <a:solidFill>
                  <a:srgbClr val="BF0000"/>
                </a:solidFill>
                <a:latin typeface="Arial"/>
                <a:ea typeface="Arial"/>
              </a:rPr>
              <a:t>Birinci</a:t>
            </a:r>
            <a:r>
              <a:rPr lang="en-US" altLang="zh-CN" sz="2400" b="1" i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-64" dirty="0">
                <a:solidFill>
                  <a:srgbClr val="BF0000"/>
                </a:solidFill>
                <a:latin typeface="Arial"/>
                <a:ea typeface="Arial"/>
              </a:rPr>
              <a:t>Mertebe</a:t>
            </a:r>
            <a:r>
              <a:rPr lang="en-US" altLang="zh-CN" sz="2400" b="1" i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-69" dirty="0">
                <a:solidFill>
                  <a:srgbClr val="BF0000"/>
                </a:solidFill>
                <a:latin typeface="Arial"/>
                <a:ea typeface="Arial"/>
              </a:rPr>
              <a:t>Kuramı</a:t>
            </a:r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283463" indent="-283463" hangingPunct="0">
              <a:lnSpc>
                <a:spcPct val="139999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Cisme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etkiyen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içyapısı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gereği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değiştirmeler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ise,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ilk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konumu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değiştirmiş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konumunun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arasındaki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fark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az</a:t>
            </a:r>
            <a:r>
              <a:rPr lang="en-US" altLang="zh-CN" sz="240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olacaktır.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39999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3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Birinci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mertebe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kuramında,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değiştirdiği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yeni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konum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aldığı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düşünülmekte,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ancak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bunu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ilk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duruma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yakın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olduğu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edilerek,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893061" y="5221925"/>
            <a:ext cx="707756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denge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denklemleri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değiştirmemiş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duruma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893061" y="5734049"/>
            <a:ext cx="269623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yazılmaktadır.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6"/>
          <p:cNvSpPr txBox="1"/>
          <p:nvPr/>
        </p:nvSpPr>
        <p:spPr>
          <a:xfrm>
            <a:off x="1609597" y="360807"/>
            <a:ext cx="7245081" cy="2061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9703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ilkeleri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9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i="1" spc="-55" dirty="0">
                <a:solidFill>
                  <a:srgbClr val="BF0000"/>
                </a:solidFill>
                <a:latin typeface="Arial"/>
                <a:ea typeface="Arial"/>
              </a:rPr>
              <a:t>6.</a:t>
            </a:r>
            <a:r>
              <a:rPr lang="en-US" altLang="zh-CN" sz="2400" b="1" i="1" spc="-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-69" dirty="0">
                <a:solidFill>
                  <a:srgbClr val="BF0000"/>
                </a:solidFill>
                <a:latin typeface="Arial"/>
                <a:ea typeface="Arial"/>
              </a:rPr>
              <a:t>Süperpozisyon</a:t>
            </a:r>
            <a:r>
              <a:rPr lang="en-US" altLang="zh-CN" sz="2400" b="1" i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-55" dirty="0">
                <a:solidFill>
                  <a:srgbClr val="BF0000"/>
                </a:solidFill>
                <a:latin typeface="Arial"/>
                <a:ea typeface="Arial"/>
              </a:rPr>
              <a:t>İlkesi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53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Verilen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sisteminin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etkisi,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sisteme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893061" y="2605328"/>
            <a:ext cx="707561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dengede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diğer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sisteminin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609597" y="3154222"/>
            <a:ext cx="7331081" cy="2728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eklenmesi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çıkarılması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değişmez.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8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Böylece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birtakım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yüklerin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ortak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sistem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aynı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yüklerin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teker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teker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ettiği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sistemde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aynı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değiştirmeler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oluşur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0"/>
          <p:cNvSpPr txBox="1"/>
          <p:nvPr/>
        </p:nvSpPr>
        <p:spPr>
          <a:xfrm>
            <a:off x="1577594" y="58801"/>
            <a:ext cx="7331594" cy="3247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11707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ilkeleri</a:t>
            </a:r>
          </a:p>
          <a:p>
            <a:pPr>
              <a:lnSpc>
                <a:spcPts val="484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İki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ayrı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durumu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üst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üste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koyma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anlamına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gelen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ilke,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birinci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mertebe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kuramı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orantılılık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sınırları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içinde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geçerlidir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0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Yani,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ilkenin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geçerli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olabilmesi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değiştirmelerin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olması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cisimlerin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Hooke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kanununa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uygun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değiştirmesi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gerekmektedir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23741" y="3958717"/>
            <a:ext cx="4273415" cy="256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86666"/>
              </a:lnSpc>
              <a:tabLst>
                <a:tab pos="740664" algn="l"/>
                <a:tab pos="4087367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P	A	</a:t>
            </a:r>
            <a:r>
              <a:rPr lang="en-US" altLang="zh-CN" sz="900" spc="-40" dirty="0">
                <a:solidFill>
                  <a:srgbClr val="000000"/>
                </a:solidFill>
                <a:latin typeface="Calibri"/>
                <a:ea typeface="Calibri"/>
              </a:rPr>
              <a:t>P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751453" y="4548123"/>
            <a:ext cx="4195965" cy="2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90833"/>
              </a:lnSpc>
              <a:tabLst>
                <a:tab pos="815975" algn="l"/>
                <a:tab pos="3038855" algn="l"/>
                <a:tab pos="3995292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(a)	f</a:t>
            </a:r>
            <a:r>
              <a:rPr lang="en-US" altLang="zh-CN" sz="600" dirty="0">
                <a:solidFill>
                  <a:srgbClr val="000000"/>
                </a:solidFill>
                <a:latin typeface="Calibri"/>
                <a:ea typeface="Calibri"/>
              </a:rPr>
              <a:t>1	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ea typeface="Calibri"/>
              </a:rPr>
              <a:t>(b)	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ea typeface="Calibri"/>
              </a:rPr>
              <a:t>f</a:t>
            </a:r>
            <a:r>
              <a:rPr lang="en-US" altLang="zh-CN" sz="600" spc="-25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989829" y="5385434"/>
            <a:ext cx="1290439" cy="14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3333"/>
              </a:lnSpc>
              <a:tabLst>
                <a:tab pos="1104391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P	</a:t>
            </a:r>
            <a:r>
              <a:rPr lang="en-US" altLang="zh-CN" sz="900" spc="-40" dirty="0">
                <a:solidFill>
                  <a:srgbClr val="000000"/>
                </a:solidFill>
                <a:latin typeface="Calibri"/>
                <a:ea typeface="Calibri"/>
              </a:rPr>
              <a:t>P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232271" y="6025667"/>
            <a:ext cx="161881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f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225796" y="6163741"/>
            <a:ext cx="245478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Calibri"/>
                <a:ea typeface="Calibri"/>
              </a:rPr>
              <a:t>(c)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7302" y="357810"/>
            <a:ext cx="202087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046353"/>
          <a:ext cx="7442326" cy="5054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647"/>
                <a:gridCol w="6321679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28397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5"/>
                        </a:lnSpc>
                      </a:pPr>
                      <a:endParaRPr lang="en-US" dirty="0" smtClean="0"/>
                    </a:p>
                    <a:p>
                      <a:pPr marL="0" indent="480441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7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5"/>
                        </a:lnSpc>
                      </a:pPr>
                      <a:endParaRPr lang="en-US" dirty="0" smtClean="0"/>
                    </a:p>
                    <a:p>
                      <a:pPr marL="0" indent="480441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5"/>
                        </a:lnSpc>
                      </a:pPr>
                      <a:endParaRPr lang="en-US" dirty="0" smtClean="0"/>
                    </a:p>
                    <a:p>
                      <a:pPr marL="0" indent="366141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5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66141">
                        <a:lnSpc>
                          <a:spcPct val="100000"/>
                        </a:lnSpc>
                      </a:pP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4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80441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80441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296037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17956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224409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24409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261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4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527302" y="437636"/>
            <a:ext cx="7414508" cy="2964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365759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Yayınları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1191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Kitabı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341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365759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9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472s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505711" y="584215"/>
            <a:ext cx="7435268" cy="2124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590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552112"/>
                </a:solidFill>
                <a:latin typeface="Arial"/>
                <a:ea typeface="Arial"/>
              </a:rPr>
              <a:t>GİR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İŞ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283464" indent="-283464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2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tarım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işletmesinde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bitkisel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hayvansal</a:t>
            </a:r>
            <a:r>
              <a:rPr lang="en-US" altLang="zh-CN" sz="2400" spc="-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üretimin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gerçekleştirilmesinde,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elde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edilen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ürünlerin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verim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kalitesinin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arttırılmasında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çeşitli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tesislere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gereksinim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duyulur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05711" y="2784779"/>
            <a:ext cx="746471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3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Tarımsal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yapılarda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üretim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aşamasında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istenen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5711" y="3150661"/>
            <a:ext cx="7435098" cy="2713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4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koşulların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sağlanabilmesi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iyi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planlama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yapılması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gerekir.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4" indent="-283464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Tarımsal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öncelikle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gelebilecek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karşı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dayanıklı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olmalıdır.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283464" indent="-283464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yapının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sağlam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ekonomik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projelenmesinde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statik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hesapları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yer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tutmaktadır.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1433449" y="365754"/>
            <a:ext cx="7420910" cy="1031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67561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spc="-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tanımı</a:t>
            </a:r>
          </a:p>
          <a:p>
            <a:pPr>
              <a:lnSpc>
                <a:spcPts val="9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Mukavemet,</a:t>
            </a:r>
            <a:r>
              <a:rPr lang="en-US" altLang="zh-CN" sz="2400" b="1" i="1" spc="-9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mekaniğin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kolu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olarak,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16913" y="1396873"/>
            <a:ext cx="725284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259204" algn="l"/>
                <a:tab pos="2876422" algn="l"/>
                <a:tab pos="3830446" algn="l"/>
                <a:tab pos="5583301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altında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cisimlerin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şekil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durumlarını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16913" y="1762633"/>
            <a:ext cx="109145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inceler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3449" y="2202992"/>
            <a:ext cx="753359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222628" algn="l"/>
                <a:tab pos="2600579" algn="l"/>
                <a:tab pos="4420489" algn="l"/>
                <a:tab pos="5947536" algn="l"/>
              </a:tabLst>
            </a:pPr>
            <a:r>
              <a:rPr lang="en-US" altLang="zh-CN" sz="1900" spc="-44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5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225" dirty="0">
                <a:solidFill>
                  <a:srgbClr val="000000"/>
                </a:solidFill>
                <a:latin typeface="Arial"/>
                <a:ea typeface="Arial"/>
              </a:rPr>
              <a:t>Bir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yapıyı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oluşturan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taşıyıcı	sistemlerin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3449" y="2568752"/>
            <a:ext cx="7504679" cy="1905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boyutlandırılmasında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mühendisin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temel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ekonomi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estetik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koşullarını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sağlamaktır.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Emniyet,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özelliklerden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biridir.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yapı,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üzerine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gelen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yükleri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güvenli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biçimde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taşıyacak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sahip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olmalıdır.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3449" y="4543881"/>
            <a:ext cx="753495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3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elemanlarının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boyutlandırılmasında,</a:t>
            </a:r>
            <a:r>
              <a:rPr lang="en-US" altLang="zh-CN" sz="2400" spc="-9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yapıya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6913" y="4916220"/>
            <a:ext cx="725175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öngörülen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yükten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miktar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daha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fazla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16913" y="5281980"/>
            <a:ext cx="7220580" cy="731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etkiyeceği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edilir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Böylece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olası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artışlarına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karşı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önlem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alınmış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1609597" y="250867"/>
            <a:ext cx="7331598" cy="5781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91412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spc="-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tanımı</a:t>
            </a:r>
          </a:p>
          <a:p>
            <a:pPr marL="283463" indent="-283463" hangingPunct="0">
              <a:lnSpc>
                <a:spcPct val="9541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Ancak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yapılar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güvenli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tasarlanırken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ekonomik</a:t>
            </a:r>
            <a:r>
              <a:rPr lang="en-US" altLang="zh-CN" sz="2400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özelliğinden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uzaklaşılmamalıdır.</a:t>
            </a:r>
          </a:p>
          <a:p>
            <a:pPr marL="283463" indent="-283463" hangingPunct="0">
              <a:lnSpc>
                <a:spcPct val="9541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9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Aynı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biçimde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yapıların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çevreye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uyumlu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estetik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koşulunun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sağlanmasında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ekonomi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planda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tutulmalıdır.</a:t>
            </a:r>
          </a:p>
          <a:p>
            <a:pPr marL="283463" indent="-283463" hangingPunct="0">
              <a:lnSpc>
                <a:spcPct val="95833"/>
              </a:lnSpc>
              <a:spcBef>
                <a:spcPts val="215"/>
              </a:spcBef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tüm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mühendislik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dallarının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az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</a:t>
            </a:r>
            <a:r>
              <a:rPr lang="en-US" altLang="zh-CN" sz="2400" spc="-10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kullandığı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mekaniğin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dalıdır.</a:t>
            </a:r>
          </a:p>
          <a:p>
            <a:pPr marL="0">
              <a:lnSpc>
                <a:spcPct val="100000"/>
              </a:lnSpc>
              <a:spcBef>
                <a:spcPts val="284"/>
              </a:spcBef>
            </a:pPr>
            <a:r>
              <a:rPr lang="en-US" altLang="zh-CN" sz="1900" spc="-69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6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ea typeface="Arial"/>
              </a:rPr>
              <a:t>uygulama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alanı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ea typeface="Arial"/>
              </a:rPr>
              <a:t>geniştir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 marL="283463" indent="-283463" hangingPunct="0">
              <a:lnSpc>
                <a:spcPct val="95833"/>
              </a:lnSpc>
              <a:spcBef>
                <a:spcPts val="284"/>
              </a:spcBef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6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Mukavemet,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problemlerin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çözümünde</a:t>
            </a:r>
            <a:r>
              <a:rPr lang="en-US" altLang="zh-CN" sz="2400" spc="-6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mekaniğin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farklı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dallarından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yararlanır.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Bunlar;</a:t>
            </a:r>
          </a:p>
          <a:p>
            <a:pPr marL="0" indent="841247">
              <a:lnSpc>
                <a:spcPct val="100000"/>
              </a:lnSpc>
              <a:spcBef>
                <a:spcPts val="284"/>
              </a:spcBef>
            </a:pP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Katı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cisimler</a:t>
            </a:r>
            <a:r>
              <a:rPr lang="en-US" altLang="zh-CN" sz="2400" i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mekaniği,</a:t>
            </a:r>
          </a:p>
          <a:p>
            <a:pPr marL="841247" hangingPunct="0">
              <a:lnSpc>
                <a:spcPct val="110833"/>
              </a:lnSpc>
              <a:spcBef>
                <a:spcPts val="154"/>
              </a:spcBef>
            </a:pP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-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Malzeme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mekaniği</a:t>
            </a:r>
            <a:r>
              <a:rPr lang="en-US" altLang="zh-CN" sz="2400" i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(reoloji),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-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Elastisite</a:t>
            </a:r>
            <a:r>
              <a:rPr lang="en-US" altLang="zh-CN" sz="2400" i="1" spc="-4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kuramı</a:t>
            </a:r>
          </a:p>
          <a:p>
            <a:pPr marL="0" indent="841247">
              <a:lnSpc>
                <a:spcPct val="100000"/>
              </a:lnSpc>
              <a:spcBef>
                <a:spcPts val="154"/>
              </a:spcBef>
            </a:pP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-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Deneysel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elastisite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bilim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dallarıdır.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1609597" y="365754"/>
            <a:ext cx="7328248" cy="1927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91412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spc="-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tanımı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8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alınan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boyutlandırılmasında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katı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mekaniğindeki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denklemleri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kullanılır.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09597" y="2461437"/>
            <a:ext cx="735939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639948" algn="l"/>
                <a:tab pos="4401947" algn="l"/>
                <a:tab pos="5775452" algn="l"/>
              </a:tabLst>
            </a:pPr>
            <a:r>
              <a:rPr lang="en-US" altLang="zh-CN" sz="1900" spc="-16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8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ea typeface="Arial"/>
              </a:rPr>
              <a:t>Malzemelerin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deneysel	olarak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belirlenmiş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93061" y="2918703"/>
            <a:ext cx="7046056" cy="109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özellikleri,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altındaki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önüne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alınır.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09597" y="4183811"/>
            <a:ext cx="736121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928241" algn="l"/>
                <a:tab pos="3283077" algn="l"/>
                <a:tab pos="5453888" algn="l"/>
                <a:tab pos="6487159" algn="l"/>
              </a:tabLst>
            </a:pPr>
            <a:r>
              <a:rPr lang="en-US" altLang="zh-CN" sz="1900" spc="-22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ea typeface="Arial"/>
              </a:rPr>
              <a:t>Elastisite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kuramı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göre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denel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93061" y="4732451"/>
            <a:ext cx="707592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elastisitenin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hakkında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verdiği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bilgileri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93061" y="5281360"/>
            <a:ext cx="375422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çözümler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2289301" y="432689"/>
            <a:ext cx="5917430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ilkeleri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09597" y="1234236"/>
            <a:ext cx="735944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problemlerinin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biçimde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893061" y="1599996"/>
            <a:ext cx="707774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228469" algn="l"/>
                <a:tab pos="3084957" algn="l"/>
                <a:tab pos="4054475" algn="l"/>
                <a:tab pos="5196331" algn="l"/>
                <a:tab pos="6628892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çözülebilmesi	için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bazı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temel	ilkelerin	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09597" y="1965756"/>
            <a:ext cx="7329474" cy="1981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kavramların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bilinmesi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gerekir.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problemlerinin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çözümünde,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karmaşık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durumlar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varsayımlarla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basitleştirilir.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1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bulunan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sonuçlar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gerçekte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yaklaşık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ifade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eder.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09597" y="4023791"/>
            <a:ext cx="735938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Statikte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olduğu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gibi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9597" y="4389551"/>
            <a:ext cx="7329207" cy="1539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kavramı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geçerlidir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2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Mukavemet,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cisimlerin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deneysel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belirlenen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mekanik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özelliklerine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bağlı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kaldığından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gerçek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davranışını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koyar.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7"/>
          <p:cNvSpPr txBox="1"/>
          <p:nvPr/>
        </p:nvSpPr>
        <p:spPr>
          <a:xfrm>
            <a:off x="1609597" y="202565"/>
            <a:ext cx="7339339" cy="2019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9703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4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ilkeleri</a:t>
            </a:r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50" spc="-14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050" spc="-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600" b="1" i="1" spc="-100" dirty="0">
                <a:solidFill>
                  <a:srgbClr val="BF0000"/>
                </a:solidFill>
                <a:latin typeface="Arial"/>
                <a:ea typeface="Arial"/>
              </a:rPr>
              <a:t>1</a:t>
            </a:r>
            <a:r>
              <a:rPr lang="en-US" altLang="zh-CN" sz="2600" b="1" i="1" spc="-50" dirty="0">
                <a:solidFill>
                  <a:srgbClr val="BF0000"/>
                </a:solidFill>
                <a:latin typeface="Arial"/>
                <a:ea typeface="Arial"/>
              </a:rPr>
              <a:t>.</a:t>
            </a:r>
            <a:r>
              <a:rPr lang="en-US" altLang="zh-CN" sz="2600" b="1" i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600" b="1" i="1" spc="-94" dirty="0">
                <a:solidFill>
                  <a:srgbClr val="BF0000"/>
                </a:solidFill>
                <a:latin typeface="Arial"/>
                <a:ea typeface="Arial"/>
              </a:rPr>
              <a:t>Katılaşma</a:t>
            </a:r>
            <a:r>
              <a:rPr lang="en-US" altLang="zh-CN" sz="2600" b="1" i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600" b="1" i="1" spc="-75" dirty="0">
                <a:solidFill>
                  <a:srgbClr val="BF0000"/>
                </a:solidFill>
                <a:latin typeface="Arial"/>
                <a:ea typeface="Arial"/>
              </a:rPr>
              <a:t>İlkesi</a:t>
            </a:r>
          </a:p>
          <a:p>
            <a:pPr>
              <a:lnSpc>
                <a:spcPts val="58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2050" spc="-65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050" spc="-6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600" spc="-35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35" dirty="0">
                <a:solidFill>
                  <a:srgbClr val="000000"/>
                </a:solidFill>
                <a:latin typeface="Arial"/>
                <a:ea typeface="Arial"/>
              </a:rPr>
              <a:t>değiştirebilen</a:t>
            </a:r>
            <a:r>
              <a:rPr lang="en-US" altLang="zh-CN" sz="2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30" dirty="0">
                <a:solidFill>
                  <a:srgbClr val="000000"/>
                </a:solidFill>
                <a:latin typeface="Arial"/>
                <a:ea typeface="Arial"/>
              </a:rPr>
              <a:t>cisimler</a:t>
            </a:r>
            <a:r>
              <a:rPr lang="en-US" altLang="zh-CN" sz="2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40" dirty="0">
                <a:solidFill>
                  <a:srgbClr val="000000"/>
                </a:solidFill>
                <a:latin typeface="Arial"/>
                <a:ea typeface="Arial"/>
              </a:rPr>
              <a:t>mekaniğinde</a:t>
            </a:r>
            <a:r>
              <a:rPr lang="en-US" altLang="zh-CN" sz="26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50" dirty="0">
                <a:solidFill>
                  <a:srgbClr val="000000"/>
                </a:solidFill>
                <a:latin typeface="Arial"/>
                <a:ea typeface="Arial"/>
              </a:rPr>
              <a:t>denge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denklemi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değiştirmiş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konuma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6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yazılır.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09597" y="2298272"/>
            <a:ext cx="7361969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050" spc="2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Cisimlerin</a:t>
            </a:r>
            <a:r>
              <a:rPr lang="en-US" altLang="zh-CN" sz="26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6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yükler</a:t>
            </a:r>
            <a:r>
              <a:rPr lang="en-US" altLang="zh-CN" sz="26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6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6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93061" y="2694512"/>
            <a:ext cx="7078533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değiştirdikten</a:t>
            </a:r>
            <a:r>
              <a:rPr lang="en-US" altLang="zh-CN" sz="2600" spc="11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sonra</a:t>
            </a:r>
            <a:r>
              <a:rPr lang="en-US" altLang="zh-CN" sz="2600" spc="11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alacağı</a:t>
            </a:r>
            <a:r>
              <a:rPr lang="en-US" altLang="zh-CN" sz="2600" spc="11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son</a:t>
            </a:r>
            <a:r>
              <a:rPr lang="en-US" altLang="zh-CN" sz="26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durumun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93061" y="3091021"/>
            <a:ext cx="6791520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zamanla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değişmeyeceği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(rijitleşme)</a:t>
            </a:r>
            <a:r>
              <a:rPr lang="en-US" altLang="zh-CN" sz="26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varsayılır.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09597" y="3563573"/>
            <a:ext cx="7360074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050" spc="20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6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6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katı</a:t>
            </a:r>
            <a:r>
              <a:rPr lang="en-US" altLang="zh-CN" sz="26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(rijit)</a:t>
            </a:r>
            <a:r>
              <a:rPr lang="en-US" altLang="zh-CN" sz="26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cisimlerin</a:t>
            </a:r>
            <a:r>
              <a:rPr lang="en-US" altLang="zh-CN" sz="26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statiğinde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09597" y="3959813"/>
            <a:ext cx="7339507" cy="1661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00000"/>
              </a:lnSpc>
            </a:pPr>
            <a:r>
              <a:rPr lang="en-US" altLang="zh-CN" sz="2600" spc="114" dirty="0">
                <a:solidFill>
                  <a:srgbClr val="000000"/>
                </a:solidFill>
                <a:latin typeface="Arial"/>
                <a:ea typeface="Arial"/>
              </a:rPr>
              <a:t>olduğu</a:t>
            </a:r>
            <a:r>
              <a:rPr lang="en-US" altLang="zh-CN" sz="26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94" dirty="0">
                <a:solidFill>
                  <a:srgbClr val="000000"/>
                </a:solidFill>
                <a:latin typeface="Arial"/>
                <a:ea typeface="Arial"/>
              </a:rPr>
              <a:t>gibi</a:t>
            </a:r>
            <a:r>
              <a:rPr lang="en-US" altLang="zh-CN" sz="26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129" dirty="0">
                <a:solidFill>
                  <a:srgbClr val="000000"/>
                </a:solidFill>
                <a:latin typeface="Arial"/>
                <a:ea typeface="Arial"/>
              </a:rPr>
              <a:t>denge</a:t>
            </a:r>
            <a:r>
              <a:rPr lang="en-US" altLang="zh-CN" sz="26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104" dirty="0">
                <a:solidFill>
                  <a:srgbClr val="000000"/>
                </a:solidFill>
                <a:latin typeface="Arial"/>
                <a:ea typeface="Arial"/>
              </a:rPr>
              <a:t>denklemleri</a:t>
            </a:r>
            <a:r>
              <a:rPr lang="en-US" altLang="zh-CN" sz="26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94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6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94" dirty="0">
                <a:solidFill>
                  <a:srgbClr val="000000"/>
                </a:solidFill>
                <a:latin typeface="Arial"/>
                <a:ea typeface="Arial"/>
              </a:rPr>
              <a:t>tepki</a:t>
            </a:r>
            <a:r>
              <a:rPr lang="en-US" altLang="zh-CN" sz="26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129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6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85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  <a:r>
              <a:rPr lang="en-US" altLang="zh-CN" sz="26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Arial"/>
                <a:ea typeface="Arial"/>
              </a:rPr>
              <a:t>tanımlanır</a:t>
            </a:r>
            <a:r>
              <a:rPr lang="en-US" altLang="zh-CN" sz="2600" spc="-3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20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050" spc="-28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6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ilke,</a:t>
            </a:r>
            <a:r>
              <a:rPr lang="en-US" altLang="zh-CN" sz="2600" spc="-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katı</a:t>
            </a:r>
            <a:r>
              <a:rPr lang="en-US" altLang="zh-CN" sz="26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cisimler</a:t>
            </a:r>
            <a:r>
              <a:rPr lang="en-US" altLang="zh-CN" sz="26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statiğini</a:t>
            </a:r>
            <a:r>
              <a:rPr lang="en-US" altLang="zh-CN" sz="2600" spc="-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600" spc="-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Arial"/>
                <a:ea typeface="Arial"/>
              </a:rPr>
              <a:t>ilişkilendirmektedir</a:t>
            </a:r>
            <a:r>
              <a:rPr lang="en-US" altLang="zh-CN" sz="26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911</Words>
  <Application>Microsoft Office PowerPoint</Application>
  <PresentationFormat>Ekran Gösterisi (4:3)</PresentationFormat>
  <Paragraphs>244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Eylem</cp:lastModifiedBy>
  <cp:revision>3</cp:revision>
  <dcterms:created xsi:type="dcterms:W3CDTF">2011-01-21T15:00:27Z</dcterms:created>
  <dcterms:modified xsi:type="dcterms:W3CDTF">2020-01-07T12:00:50Z</dcterms:modified>
</cp:coreProperties>
</file>