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2" d="100"/>
          <a:sy n="52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1"/>
          <p:cNvSpPr txBox="1"/>
          <p:nvPr/>
        </p:nvSpPr>
        <p:spPr>
          <a:xfrm>
            <a:off x="1418254" y="1190201"/>
            <a:ext cx="7557796" cy="34470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4000" b="1" spc="-30" dirty="0">
                <a:solidFill>
                  <a:srgbClr val="552112"/>
                </a:solidFill>
                <a:latin typeface="Arial"/>
                <a:ea typeface="Arial"/>
              </a:rPr>
              <a:t>MUKAVEMET</a:t>
            </a:r>
            <a:r>
              <a:rPr lang="en-US" altLang="zh-CN" sz="4000" b="1" spc="3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4000" b="1" spc="-25" dirty="0">
                <a:solidFill>
                  <a:srgbClr val="552112"/>
                </a:solidFill>
                <a:latin typeface="Arial"/>
                <a:ea typeface="Arial"/>
              </a:rPr>
              <a:t>DERSİ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 marL="0" indent="1802891">
              <a:lnSpc>
                <a:spcPct val="100000"/>
              </a:lnSpc>
            </a:pPr>
            <a:r>
              <a:rPr lang="en-US" altLang="zh-CN" sz="3600" b="1" spc="-5" dirty="0" smtClean="0">
                <a:solidFill>
                  <a:srgbClr val="BF0000"/>
                </a:solidFill>
                <a:latin typeface="Arial"/>
                <a:ea typeface="Arial"/>
              </a:rPr>
              <a:t>(</a:t>
            </a:r>
            <a:r>
              <a:rPr lang="en-US" altLang="zh-CN" sz="3600" b="1" spc="-5" dirty="0" err="1" smtClean="0">
                <a:solidFill>
                  <a:srgbClr val="BF0000"/>
                </a:solidFill>
                <a:latin typeface="Arial"/>
                <a:ea typeface="Arial"/>
              </a:rPr>
              <a:t>G</a:t>
            </a:r>
            <a:r>
              <a:rPr lang="en-US" altLang="zh-CN" sz="3600" b="1" dirty="0" err="1" smtClean="0">
                <a:solidFill>
                  <a:srgbClr val="BF0000"/>
                </a:solidFill>
                <a:latin typeface="Arial"/>
                <a:ea typeface="Arial"/>
              </a:rPr>
              <a:t>iriş</a:t>
            </a:r>
            <a:r>
              <a:rPr lang="tr-TR" altLang="zh-CN" sz="3600" b="1" dirty="0" smtClean="0">
                <a:solidFill>
                  <a:srgbClr val="BF0000"/>
                </a:solidFill>
                <a:latin typeface="Arial"/>
                <a:ea typeface="Arial"/>
              </a:rPr>
              <a:t> – Tanım - Kapsam</a:t>
            </a:r>
            <a:r>
              <a:rPr lang="en-US" altLang="zh-CN" sz="3600" b="1" dirty="0" smtClean="0">
                <a:solidFill>
                  <a:srgbClr val="BF0000"/>
                </a:solidFill>
                <a:latin typeface="Arial"/>
                <a:ea typeface="Arial"/>
              </a:rPr>
              <a:t>)</a:t>
            </a:r>
            <a:endParaRPr lang="en-US" altLang="zh-CN" sz="3600" b="1" dirty="0">
              <a:solidFill>
                <a:srgbClr val="BF0000"/>
              </a:solidFill>
              <a:latin typeface="Arial"/>
              <a:ea typeface="Arial"/>
            </a:endParaRP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419"/>
              </a:lnSpc>
            </a:pPr>
            <a:endParaRPr lang="en-US" dirty="0" smtClean="0"/>
          </a:p>
          <a:p>
            <a:pPr marL="0" indent="344042">
              <a:lnSpc>
                <a:spcPct val="100000"/>
              </a:lnSpc>
            </a:pPr>
            <a:r>
              <a:rPr lang="tr-TR" altLang="zh-CN" sz="2800" b="1" i="1" dirty="0" smtClean="0">
                <a:solidFill>
                  <a:srgbClr val="26110C"/>
                </a:solidFill>
                <a:latin typeface="Arial"/>
                <a:ea typeface="Arial"/>
              </a:rPr>
              <a:t>Doç.</a:t>
            </a:r>
            <a:r>
              <a:rPr lang="en-US" altLang="zh-CN" sz="2800" b="1" i="1" dirty="0" smtClean="0">
                <a:solidFill>
                  <a:srgbClr val="26110C"/>
                </a:solidFill>
                <a:latin typeface="Arial"/>
                <a:cs typeface="Arial"/>
              </a:rPr>
              <a:t> 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Dr.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cs typeface="Arial"/>
              </a:rPr>
              <a:t> </a:t>
            </a:r>
            <a:r>
              <a:rPr lang="tr-TR" altLang="zh-CN" sz="2800" b="1" i="1" dirty="0" smtClean="0">
                <a:solidFill>
                  <a:srgbClr val="26110C"/>
                </a:solidFill>
                <a:latin typeface="Arial"/>
                <a:ea typeface="Arial"/>
              </a:rPr>
              <a:t>Havva Eylem POLAT</a:t>
            </a:r>
            <a:endParaRPr lang="en-US" altLang="zh-CN" sz="2800" b="1" i="1" dirty="0">
              <a:solidFill>
                <a:srgbClr val="26110C"/>
              </a:solidFill>
              <a:latin typeface="Arial"/>
              <a:ea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44"/>
          <p:cNvSpPr txBox="1"/>
          <p:nvPr/>
        </p:nvSpPr>
        <p:spPr>
          <a:xfrm>
            <a:off x="1609597" y="58801"/>
            <a:ext cx="7329765" cy="25918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679703">
              <a:lnSpc>
                <a:spcPct val="100000"/>
              </a:lnSpc>
            </a:pP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Mukavemetin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temel</a:t>
            </a:r>
            <a:r>
              <a:rPr lang="en-US" altLang="zh-CN" sz="3600" b="1" spc="-44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ilkeleri</a:t>
            </a:r>
          </a:p>
          <a:p>
            <a:pPr>
              <a:lnSpc>
                <a:spcPts val="500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spc="-15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5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b="1" i="1" spc="-104" dirty="0">
                <a:solidFill>
                  <a:srgbClr val="BF0000"/>
                </a:solidFill>
                <a:latin typeface="Arial"/>
                <a:ea typeface="Arial"/>
              </a:rPr>
              <a:t>2</a:t>
            </a:r>
            <a:r>
              <a:rPr lang="en-US" altLang="zh-CN" sz="2400" b="1" i="1" spc="-50" dirty="0">
                <a:solidFill>
                  <a:srgbClr val="BF0000"/>
                </a:solidFill>
                <a:latin typeface="Arial"/>
                <a:ea typeface="Arial"/>
              </a:rPr>
              <a:t>.</a:t>
            </a:r>
            <a:r>
              <a:rPr lang="en-US" altLang="zh-CN" sz="2400" b="1" i="1" spc="-5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spc="-104" dirty="0">
                <a:solidFill>
                  <a:srgbClr val="BF0000"/>
                </a:solidFill>
                <a:latin typeface="Arial"/>
                <a:ea typeface="Arial"/>
              </a:rPr>
              <a:t>Ayırma</a:t>
            </a:r>
            <a:r>
              <a:rPr lang="en-US" altLang="zh-CN" sz="2400" b="1" i="1" spc="-6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spc="-80" dirty="0">
                <a:solidFill>
                  <a:srgbClr val="BF0000"/>
                </a:solidFill>
                <a:latin typeface="Arial"/>
                <a:ea typeface="Arial"/>
              </a:rPr>
              <a:t>İlkesi</a:t>
            </a:r>
          </a:p>
          <a:p>
            <a:pPr>
              <a:lnSpc>
                <a:spcPts val="580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43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-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cisim</a:t>
            </a:r>
            <a:r>
              <a:rPr lang="en-US" altLang="zh-CN" sz="2400" spc="-15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mukavemet</a:t>
            </a:r>
            <a:r>
              <a:rPr lang="en-US" altLang="zh-CN" sz="2400" spc="-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yönünden</a:t>
            </a:r>
            <a:r>
              <a:rPr lang="en-US" altLang="zh-CN" sz="2400" spc="-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incelenirken</a:t>
            </a:r>
            <a:r>
              <a:rPr lang="en-US" altLang="zh-CN" sz="2400" spc="-15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cismin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asıl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konumunu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bozmamak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üzere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hayali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parçalara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ayrılabileceği</a:t>
            </a:r>
            <a:r>
              <a:rPr lang="en-US" altLang="zh-CN" sz="2400" spc="-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varsayılır.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1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Ayırma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yüzeylerinde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oluşan</a:t>
            </a:r>
            <a:r>
              <a:rPr lang="en-US" altLang="zh-CN" sz="2400" spc="-8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kuvvetler,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her</a:t>
            </a:r>
            <a:r>
              <a:rPr lang="en-US" altLang="zh-CN" sz="2400" spc="-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893061" y="2650667"/>
            <a:ext cx="7074317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841372" algn="l"/>
                <a:tab pos="3205607" algn="l"/>
                <a:tab pos="4708270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parçanın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statik	denge	denklemlerinden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609597" y="3016697"/>
            <a:ext cx="7330677" cy="3023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83463">
              <a:lnSpc>
                <a:spcPct val="100000"/>
              </a:lnSpc>
            </a:pP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yararlanarak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bulunur.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30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durumda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ayrılan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parça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bağımsız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cisim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varsayılır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350"/>
              </a:lnSpc>
            </a:pPr>
            <a:endParaRPr lang="en-US" dirty="0" smtClean="0"/>
          </a:p>
          <a:p>
            <a:pPr marL="0" indent="5552567">
              <a:lnSpc>
                <a:spcPct val="100000"/>
              </a:lnSpc>
            </a:pPr>
            <a:r>
              <a:rPr lang="en-US" altLang="zh-CN" sz="900" spc="-10" dirty="0">
                <a:solidFill>
                  <a:srgbClr val="000000"/>
                </a:solidFill>
                <a:latin typeface="Calibri"/>
                <a:ea typeface="Calibri"/>
              </a:rPr>
              <a:t>M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60"/>
              </a:lnSpc>
            </a:pPr>
            <a:endParaRPr lang="en-US" dirty="0" smtClean="0"/>
          </a:p>
          <a:p>
            <a:pPr marL="0" indent="5815583">
              <a:lnSpc>
                <a:spcPct val="100000"/>
              </a:lnSpc>
            </a:pPr>
            <a:r>
              <a:rPr lang="en-US" altLang="zh-CN" sz="900" spc="-10" dirty="0">
                <a:solidFill>
                  <a:srgbClr val="000000"/>
                </a:solidFill>
                <a:latin typeface="Calibri"/>
                <a:ea typeface="Calibri"/>
              </a:rPr>
              <a:t>N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614"/>
              </a:lnSpc>
            </a:pPr>
            <a:endParaRPr lang="en-US" dirty="0" smtClean="0"/>
          </a:p>
          <a:p>
            <a:pPr marL="0" indent="5509006">
              <a:lnSpc>
                <a:spcPct val="100000"/>
              </a:lnSpc>
            </a:pPr>
            <a:r>
              <a:rPr lang="en-US" altLang="zh-CN" sz="1200" spc="-10" dirty="0">
                <a:solidFill>
                  <a:srgbClr val="000000"/>
                </a:solidFill>
                <a:latin typeface="Calibri"/>
                <a:ea typeface="Calibri"/>
              </a:rPr>
              <a:t>τ</a:t>
            </a:r>
          </a:p>
          <a:p>
            <a:pPr marL="0" indent="5249291">
              <a:lnSpc>
                <a:spcPct val="100000"/>
              </a:lnSpc>
            </a:pPr>
            <a:r>
              <a:rPr lang="en-US" altLang="zh-CN" sz="900" dirty="0">
                <a:solidFill>
                  <a:srgbClr val="000000"/>
                </a:solidFill>
                <a:latin typeface="Calibri"/>
                <a:ea typeface="Calibri"/>
              </a:rPr>
              <a:t>İç</a:t>
            </a:r>
            <a:r>
              <a:rPr lang="en-US" altLang="zh-CN" sz="90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900" spc="-5" dirty="0">
                <a:solidFill>
                  <a:srgbClr val="000000"/>
                </a:solidFill>
                <a:latin typeface="Calibri"/>
                <a:ea typeface="Calibri"/>
              </a:rPr>
              <a:t>kuvvetler</a:t>
            </a:r>
          </a:p>
          <a:p>
            <a:pPr>
              <a:lnSpc>
                <a:spcPts val="690"/>
              </a:lnSpc>
            </a:pPr>
            <a:endParaRPr lang="en-US" dirty="0" smtClean="0"/>
          </a:p>
          <a:p>
            <a:pPr marL="0" indent="2207133">
              <a:lnSpc>
                <a:spcPct val="100000"/>
              </a:lnSpc>
            </a:pPr>
            <a:r>
              <a:rPr lang="en-US" altLang="zh-CN" sz="900" dirty="0">
                <a:solidFill>
                  <a:srgbClr val="000000"/>
                </a:solidFill>
                <a:latin typeface="Arial"/>
                <a:ea typeface="Arial"/>
              </a:rPr>
              <a:t>Ayırma</a:t>
            </a:r>
            <a:r>
              <a:rPr lang="en-US" altLang="zh-CN" sz="9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900" spc="-5" dirty="0">
                <a:solidFill>
                  <a:srgbClr val="000000"/>
                </a:solidFill>
                <a:latin typeface="Arial"/>
                <a:ea typeface="Arial"/>
              </a:rPr>
              <a:t>yüzeyi</a:t>
            </a: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2804541" y="4376293"/>
          <a:ext cx="2527173" cy="15630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6278"/>
                <a:gridCol w="200596"/>
                <a:gridCol w="143382"/>
                <a:gridCol w="580897"/>
                <a:gridCol w="396875"/>
                <a:gridCol w="602742"/>
                <a:gridCol w="133222"/>
                <a:gridCol w="65468"/>
                <a:gridCol w="207708"/>
              </a:tblGrid>
              <a:tr h="407670"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0" indent="96139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lang="en-US" altLang="zh-CN" sz="900" spc="-114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P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3207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3207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3207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3207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indent="91313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lang="en-US" altLang="zh-CN" sz="900" spc="-1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P</a:t>
                      </a:r>
                    </a:p>
                  </a:txBody>
                  <a:tcPr marL="0" marR="0" marT="0" marB="0">
                    <a:lnL w="13207">
                      <a:solidFill>
                        <a:srgbClr val="000000"/>
                      </a:solidFill>
                      <a:prstDash val="solid"/>
                    </a:lnL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3207">
                      <a:solidFill>
                        <a:srgbClr val="000000"/>
                      </a:solidFill>
                      <a:prstDash val="solid"/>
                    </a:lnL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0232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dot"/>
                    </a:lnL>
                    <a:lnR w="9525">
                      <a:solidFill>
                        <a:srgbClr val="000000"/>
                      </a:solidFill>
                      <a:prstDash val="sysDashDot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dot"/>
                    </a:lnL>
                    <a:lnR w="9525">
                      <a:solidFill>
                        <a:srgbClr val="000000"/>
                      </a:solidFill>
                      <a:prstDash val="sysDashDot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dot"/>
                    </a:lnL>
                    <a:lnR w="9525">
                      <a:solidFill>
                        <a:srgbClr val="000000"/>
                      </a:solidFill>
                      <a:prstDash val="sysDashDot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ysDashDot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ysDashDot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ysDashDot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ysDashDot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1163"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ysDashDot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dot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dot"/>
                    </a:lnL>
                    <a:lnR w="9525">
                      <a:solidFill>
                        <a:srgbClr val="000000"/>
                      </a:solidFill>
                      <a:prstDash val="sysDashDot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ysDashDot"/>
                    </a:lnL>
                    <a:lnR w="9525">
                      <a:solidFill>
                        <a:srgbClr val="000000"/>
                      </a:solidFill>
                      <a:prstDash val="sysDashDot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ysDashDot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dot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dot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dot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dot"/>
                    </a:lnB>
                  </a:tcPr>
                </a:tc>
              </a:tr>
              <a:tr h="249301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ysDashDot"/>
                    </a:lnR>
                    <a:lnT w="9525">
                      <a:solidFill>
                        <a:srgbClr val="000000"/>
                      </a:solidFill>
                      <a:prstDash val="dot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ysDashDot"/>
                    </a:lnR>
                    <a:lnT w="9525">
                      <a:solidFill>
                        <a:srgbClr val="000000"/>
                      </a:solidFill>
                      <a:prstDash val="dot"/>
                    </a:lnT>
                  </a:tcPr>
                </a:tc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ysDashDot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dot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ysDashDot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dot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dot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dot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dot"/>
                    </a:lnT>
                  </a:tcPr>
                </a:tc>
              </a:tr>
              <a:tr h="9169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3080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1308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ysDashDot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308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ysDashDot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308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ysDashDot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ysDashDot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dot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ysDashDot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dot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R w="13589">
                      <a:solidFill>
                        <a:srgbClr val="000000"/>
                      </a:solidFill>
                      <a:prstDash val="solid"/>
                    </a:lnR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3589">
                      <a:solidFill>
                        <a:srgbClr val="000000"/>
                      </a:solidFill>
                      <a:prstDash val="solid"/>
                    </a:lnR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endParaRPr lang="en-US" dirty="0" smtClean="0"/>
                    </a:p>
                    <a:p>
                      <a:pPr>
                        <a:lnSpc>
                          <a:spcPts val="1105"/>
                        </a:lnSpc>
                      </a:pPr>
                      <a:endParaRPr lang="en-US" dirty="0" smtClean="0"/>
                    </a:p>
                    <a:p>
                      <a:pPr marL="0" indent="78168">
                        <a:lnSpc>
                          <a:spcPct val="100000"/>
                        </a:lnSpc>
                      </a:pPr>
                      <a:r>
                        <a:rPr lang="en-US" altLang="zh-CN" sz="900" spc="-1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P</a:t>
                      </a:r>
                    </a:p>
                  </a:txBody>
                  <a:tcPr marL="0" marR="0" marT="0" marB="0">
                    <a:lnL w="13589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31302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R w="1308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ts val="944"/>
                        </a:lnSpc>
                      </a:pPr>
                      <a:endParaRPr lang="en-US" dirty="0" smtClean="0"/>
                    </a:p>
                    <a:p>
                      <a:pPr marL="0" indent="110045">
                        <a:lnSpc>
                          <a:spcPct val="100000"/>
                        </a:lnSpc>
                      </a:pPr>
                      <a:r>
                        <a:rPr lang="en-US" altLang="zh-CN" sz="900" spc="-1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P</a:t>
                      </a:r>
                    </a:p>
                  </a:txBody>
                  <a:tcPr marL="0" marR="0" marT="0" marB="0">
                    <a:lnL w="13080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3080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3080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3080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3080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3589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3589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3589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</a:tbl>
          </a:graphicData>
        </a:graphic>
      </p:graphicFrame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5820790" y="4249674"/>
          <a:ext cx="1165605" cy="195680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8844"/>
                <a:gridCol w="152908"/>
                <a:gridCol w="71310"/>
                <a:gridCol w="480377"/>
                <a:gridCol w="312165"/>
              </a:tblGrid>
              <a:tr h="503808"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R w="13080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indent="79311">
                        <a:lnSpc>
                          <a:spcPct val="100000"/>
                        </a:lnSpc>
                      </a:pPr>
                      <a:r>
                        <a:rPr lang="en-US" altLang="zh-CN" sz="900" spc="-1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P</a:t>
                      </a:r>
                    </a:p>
                  </a:txBody>
                  <a:tcPr marL="0" marR="0" marT="0" marB="0">
                    <a:lnL w="13080">
                      <a:solidFill>
                        <a:srgbClr val="000000"/>
                      </a:solidFill>
                      <a:prstDash val="solid"/>
                    </a:lnL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3080">
                      <a:solidFill>
                        <a:srgbClr val="000000"/>
                      </a:solidFill>
                      <a:prstDash val="solid"/>
                    </a:lnL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30022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dot"/>
                    </a:lnL>
                    <a:lnR w="9525">
                      <a:solidFill>
                        <a:srgbClr val="000000"/>
                      </a:solidFill>
                      <a:prstDash val="sysDashDot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dot"/>
                    </a:lnL>
                    <a:lnR w="9525">
                      <a:solidFill>
                        <a:srgbClr val="000000"/>
                      </a:solidFill>
                      <a:prstDash val="sysDashDot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dot"/>
                    </a:lnL>
                    <a:lnR w="9525">
                      <a:solidFill>
                        <a:srgbClr val="000000"/>
                      </a:solidFill>
                      <a:prstDash val="sysDashDot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3453"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ysDashDot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dot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dot"/>
                    </a:lnL>
                    <a:lnR w="9525">
                      <a:solidFill>
                        <a:srgbClr val="000000"/>
                      </a:solidFill>
                      <a:prstDash val="sysDashDot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ysDashDot"/>
                    </a:lnL>
                    <a:lnR w="9525">
                      <a:solidFill>
                        <a:srgbClr val="000000"/>
                      </a:solidFill>
                      <a:prstDash val="sysDashDot"/>
                    </a:lnR>
                    <a:lnB w="9525">
                      <a:solidFill>
                        <a:srgbClr val="000000"/>
                      </a:solidFill>
                      <a:prstDash val="dot"/>
                    </a:lnB>
                  </a:tcPr>
                </a:tc>
              </a:tr>
              <a:tr h="296176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ysDashDot"/>
                    </a:lnR>
                    <a:lnT w="9525">
                      <a:solidFill>
                        <a:srgbClr val="000000"/>
                      </a:solidFill>
                      <a:prstDash val="dot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ysDashDot"/>
                    </a:lnR>
                    <a:lnT w="9525">
                      <a:solidFill>
                        <a:srgbClr val="000000"/>
                      </a:solidFill>
                      <a:prstDash val="dot"/>
                    </a:lnT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ysDashDot"/>
                    </a:lnL>
                    <a:lnT w="9525">
                      <a:solidFill>
                        <a:srgbClr val="000000"/>
                      </a:solidFill>
                      <a:prstDash val="dot"/>
                    </a:lnT>
                  </a:tcPr>
                </a:tc>
              </a:tr>
              <a:tr h="1331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ysDashDot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ysDashDot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ysDashDot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ysDashDot"/>
                    </a:lnL>
                    <a:lnT w="9525">
                      <a:solidFill>
                        <a:srgbClr val="000000"/>
                      </a:solidFill>
                      <a:prstDash val="dot"/>
                    </a:lnT>
                  </a:tcPr>
                </a:tc>
              </a:tr>
              <a:tr h="3902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R w="13461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ts val="1580"/>
                        </a:lnSpc>
                      </a:pPr>
                      <a:endParaRPr lang="en-US" dirty="0" smtClean="0"/>
                    </a:p>
                    <a:p>
                      <a:pPr marL="0" indent="40386">
                        <a:lnSpc>
                          <a:spcPct val="100000"/>
                        </a:lnSpc>
                      </a:pPr>
                      <a:r>
                        <a:rPr lang="en-US" altLang="zh-CN" sz="900" spc="-1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P</a:t>
                      </a: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ysDashDot"/>
                    </a:lnL>
                    <a:lnT w="9525">
                      <a:solidFill>
                        <a:srgbClr val="000000"/>
                      </a:solidFill>
                      <a:prstDash val="dot"/>
                    </a:lnT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50"/>
          <p:cNvSpPr txBox="1"/>
          <p:nvPr/>
        </p:nvSpPr>
        <p:spPr>
          <a:xfrm>
            <a:off x="1609597" y="202565"/>
            <a:ext cx="6482834" cy="11115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679703">
              <a:lnSpc>
                <a:spcPct val="100000"/>
              </a:lnSpc>
            </a:pP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Mukavemetin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temel</a:t>
            </a:r>
            <a:r>
              <a:rPr lang="en-US" altLang="zh-CN" sz="3600" b="1" spc="-44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ilkeleri</a:t>
            </a:r>
          </a:p>
          <a:p>
            <a:pPr>
              <a:lnSpc>
                <a:spcPts val="1069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250" spc="-175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2250" spc="-16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800" b="1" i="1" spc="-119" dirty="0">
                <a:solidFill>
                  <a:srgbClr val="BF0000"/>
                </a:solidFill>
                <a:latin typeface="Arial"/>
                <a:ea typeface="Arial"/>
              </a:rPr>
              <a:t>3</a:t>
            </a:r>
            <a:r>
              <a:rPr lang="en-US" altLang="zh-CN" sz="2800" b="1" i="1" spc="-60" dirty="0">
                <a:solidFill>
                  <a:srgbClr val="BF0000"/>
                </a:solidFill>
                <a:latin typeface="Arial"/>
                <a:ea typeface="Arial"/>
              </a:rPr>
              <a:t>.</a:t>
            </a:r>
            <a:r>
              <a:rPr lang="en-US" altLang="zh-CN" sz="2800" b="1" i="1" spc="-5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800" b="1" i="1" spc="-109" dirty="0">
                <a:solidFill>
                  <a:srgbClr val="BF0000"/>
                </a:solidFill>
                <a:latin typeface="Arial"/>
                <a:ea typeface="Arial"/>
              </a:rPr>
              <a:t>Eşdeğerlik</a:t>
            </a:r>
            <a:r>
              <a:rPr lang="en-US" altLang="zh-CN" sz="2800" b="1" i="1" spc="-6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800" b="1" i="1" spc="-90" dirty="0">
                <a:solidFill>
                  <a:srgbClr val="BF0000"/>
                </a:solidFill>
                <a:latin typeface="Arial"/>
                <a:ea typeface="Arial"/>
              </a:rPr>
              <a:t>İlkesi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1609597" y="1388016"/>
            <a:ext cx="7361347" cy="4267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583816" algn="l"/>
                <a:tab pos="3458591" algn="l"/>
                <a:tab pos="6404864" algn="l"/>
              </a:tabLst>
            </a:pPr>
            <a:r>
              <a:rPr lang="en-US" altLang="zh-CN" sz="2250" spc="-534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2250" spc="-54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800" spc="-300" dirty="0">
                <a:solidFill>
                  <a:srgbClr val="000000"/>
                </a:solidFill>
                <a:latin typeface="Arial"/>
                <a:ea typeface="Arial"/>
              </a:rPr>
              <a:t>Katı	</a:t>
            </a:r>
            <a:r>
              <a:rPr lang="en-US" altLang="zh-CN" sz="2800" spc="-5" dirty="0">
                <a:solidFill>
                  <a:srgbClr val="000000"/>
                </a:solidFill>
                <a:latin typeface="Arial"/>
                <a:ea typeface="Arial"/>
              </a:rPr>
              <a:t>cisimler	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mekaniğindeki	</a:t>
            </a:r>
            <a:r>
              <a:rPr lang="en-US" altLang="zh-CN" sz="2800" spc="-10" dirty="0">
                <a:solidFill>
                  <a:srgbClr val="000000"/>
                </a:solidFill>
                <a:latin typeface="Arial"/>
                <a:ea typeface="Arial"/>
              </a:rPr>
              <a:t>statik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1893061" y="1815006"/>
            <a:ext cx="7073186" cy="4267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047113" algn="l"/>
                <a:tab pos="3655186" algn="l"/>
                <a:tab pos="5443219" algn="l"/>
              </a:tabLst>
            </a:pP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eşdeğerlik	</a:t>
            </a:r>
            <a:r>
              <a:rPr lang="en-US" altLang="zh-CN" sz="2800" spc="-5" dirty="0">
                <a:solidFill>
                  <a:srgbClr val="000000"/>
                </a:solidFill>
                <a:latin typeface="Arial"/>
                <a:ea typeface="Arial"/>
              </a:rPr>
              <a:t>ilkesine	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dayanan	</a:t>
            </a:r>
            <a:r>
              <a:rPr lang="en-US" altLang="zh-CN" sz="2800" spc="-5" dirty="0">
                <a:solidFill>
                  <a:srgbClr val="000000"/>
                </a:solidFill>
                <a:latin typeface="Arial"/>
                <a:ea typeface="Arial"/>
              </a:rPr>
              <a:t>kuvvetleri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1893061" y="2241837"/>
            <a:ext cx="6959887" cy="853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birleştirme,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bileşenlerine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ayırma,</a:t>
            </a:r>
            <a:r>
              <a:rPr lang="en-US" altLang="zh-CN" sz="2800" spc="1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dengede</a:t>
            </a:r>
          </a:p>
          <a:p>
            <a:pPr marL="0">
              <a:lnSpc>
                <a:spcPct val="100000"/>
              </a:lnSpc>
            </a:pPr>
            <a:r>
              <a:rPr lang="en-US" altLang="zh-CN" sz="2800" spc="94" dirty="0">
                <a:solidFill>
                  <a:srgbClr val="000000"/>
                </a:solidFill>
                <a:latin typeface="Arial"/>
                <a:ea typeface="Arial"/>
              </a:rPr>
              <a:t>olan</a:t>
            </a:r>
            <a:r>
              <a:rPr lang="en-US" altLang="zh-CN" sz="28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spc="8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8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spc="89" dirty="0">
                <a:solidFill>
                  <a:srgbClr val="000000"/>
                </a:solidFill>
                <a:latin typeface="Arial"/>
                <a:ea typeface="Arial"/>
              </a:rPr>
              <a:t>kuvvetler</a:t>
            </a:r>
            <a:r>
              <a:rPr lang="en-US" altLang="zh-CN" sz="28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spc="110" dirty="0">
                <a:solidFill>
                  <a:srgbClr val="000000"/>
                </a:solidFill>
                <a:latin typeface="Arial"/>
                <a:ea typeface="Arial"/>
              </a:rPr>
              <a:t>grubuna</a:t>
            </a:r>
            <a:r>
              <a:rPr lang="en-US" altLang="zh-CN" sz="2800" spc="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spc="104" dirty="0">
                <a:solidFill>
                  <a:srgbClr val="000000"/>
                </a:solidFill>
                <a:latin typeface="Arial"/>
                <a:ea typeface="Arial"/>
              </a:rPr>
              <a:t>kuvvet</a:t>
            </a:r>
            <a:r>
              <a:rPr lang="en-US" altLang="zh-CN" sz="28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spc="110" dirty="0">
                <a:solidFill>
                  <a:srgbClr val="000000"/>
                </a:solidFill>
                <a:latin typeface="Arial"/>
                <a:ea typeface="Arial"/>
              </a:rPr>
              <a:t>ekleme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1893061" y="3095278"/>
            <a:ext cx="7072990" cy="4267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800" spc="6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çıkarma</a:t>
            </a:r>
            <a:r>
              <a:rPr lang="en-US" altLang="zh-CN" sz="2800" spc="6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gibi</a:t>
            </a:r>
            <a:r>
              <a:rPr lang="en-US" altLang="zh-CN" sz="2800" spc="6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işlemler,</a:t>
            </a:r>
            <a:r>
              <a:rPr lang="en-US" altLang="zh-CN" sz="2800" spc="6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mukavemette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1893061" y="3522140"/>
            <a:ext cx="4996550" cy="4267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sınırlı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biçimde</a:t>
            </a:r>
            <a:r>
              <a:rPr lang="en-US" altLang="zh-CN" sz="2800" spc="-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uygulanabilir.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1609597" y="4025171"/>
            <a:ext cx="7359129" cy="4267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970657" algn="l"/>
                <a:tab pos="4723511" algn="l"/>
                <a:tab pos="6560311" algn="l"/>
              </a:tabLst>
            </a:pPr>
            <a:r>
              <a:rPr lang="en-US" altLang="zh-CN" sz="2250" spc="-234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2250" spc="-25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800" spc="-160" dirty="0">
                <a:solidFill>
                  <a:srgbClr val="000000"/>
                </a:solidFill>
                <a:latin typeface="Arial"/>
                <a:ea typeface="Arial"/>
              </a:rPr>
              <a:t>Mukavemette	</a:t>
            </a:r>
            <a:r>
              <a:rPr lang="en-US" altLang="zh-CN" sz="2800" spc="-5" dirty="0">
                <a:solidFill>
                  <a:srgbClr val="000000"/>
                </a:solidFill>
                <a:latin typeface="Arial"/>
                <a:ea typeface="Arial"/>
              </a:rPr>
              <a:t>statikçe	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eşdeğer	</a:t>
            </a:r>
            <a:r>
              <a:rPr lang="en-US" altLang="zh-CN" sz="2800" spc="-15" dirty="0">
                <a:solidFill>
                  <a:srgbClr val="000000"/>
                </a:solidFill>
                <a:latin typeface="Arial"/>
                <a:ea typeface="Arial"/>
              </a:rPr>
              <a:t>olan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1893061" y="4451891"/>
            <a:ext cx="7076821" cy="4267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kuvvetler,</a:t>
            </a:r>
            <a:r>
              <a:rPr lang="en-US" altLang="zh-CN" sz="2800" spc="20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800" spc="20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değiştirme</a:t>
            </a:r>
            <a:r>
              <a:rPr lang="en-US" altLang="zh-CN" sz="2800" spc="20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yönünden</a:t>
            </a:r>
            <a:r>
              <a:rPr lang="en-US" altLang="zh-CN" sz="2800" spc="20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her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1893061" y="4878611"/>
            <a:ext cx="4859305" cy="4267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zaman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eşdeğer</a:t>
            </a:r>
            <a:r>
              <a:rPr lang="en-US" altLang="zh-CN" sz="2800" spc="-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olmayabilirler.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6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60"/>
          <p:cNvSpPr txBox="1"/>
          <p:nvPr/>
        </p:nvSpPr>
        <p:spPr>
          <a:xfrm>
            <a:off x="1609597" y="108040"/>
            <a:ext cx="7323849" cy="58373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004316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Mukavemetin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temel</a:t>
            </a:r>
            <a:r>
              <a:rPr lang="en-US" altLang="zh-CN" sz="3200" b="1" spc="-85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ilkeleri</a:t>
            </a:r>
          </a:p>
          <a:p>
            <a:pPr>
              <a:lnSpc>
                <a:spcPts val="198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750" spc="-94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750" spc="-9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200" b="1" i="1" spc="-50" dirty="0">
                <a:solidFill>
                  <a:srgbClr val="BF0000"/>
                </a:solidFill>
                <a:latin typeface="Arial"/>
                <a:ea typeface="Arial"/>
              </a:rPr>
              <a:t>4.</a:t>
            </a:r>
            <a:r>
              <a:rPr lang="en-US" altLang="zh-CN" sz="2200" b="1" i="1" spc="-3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200" b="1" i="1" spc="-60" dirty="0">
                <a:solidFill>
                  <a:srgbClr val="BF0000"/>
                </a:solidFill>
                <a:latin typeface="Arial"/>
                <a:ea typeface="Arial"/>
              </a:rPr>
              <a:t>Saint</a:t>
            </a:r>
            <a:r>
              <a:rPr lang="en-US" altLang="zh-CN" sz="2200" b="1" i="1" spc="-35" dirty="0">
                <a:solidFill>
                  <a:srgbClr val="BF0000"/>
                </a:solidFill>
                <a:latin typeface="Arial"/>
                <a:ea typeface="Arial"/>
              </a:rPr>
              <a:t>-</a:t>
            </a:r>
            <a:r>
              <a:rPr lang="en-US" altLang="zh-CN" sz="2200" b="1" i="1" spc="-69" dirty="0">
                <a:solidFill>
                  <a:srgbClr val="BF0000"/>
                </a:solidFill>
                <a:latin typeface="Arial"/>
                <a:ea typeface="Arial"/>
              </a:rPr>
              <a:t>Venan</a:t>
            </a:r>
            <a:r>
              <a:rPr lang="en-US" altLang="zh-CN" sz="2200" b="1" i="1" spc="-4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200" b="1" i="1" spc="-50" dirty="0">
                <a:solidFill>
                  <a:srgbClr val="BF0000"/>
                </a:solidFill>
                <a:latin typeface="Arial"/>
                <a:ea typeface="Arial"/>
              </a:rPr>
              <a:t>İlkesi</a:t>
            </a:r>
          </a:p>
          <a:p>
            <a:pPr>
              <a:lnSpc>
                <a:spcPts val="1244"/>
              </a:lnSpc>
            </a:pPr>
            <a:endParaRPr lang="en-US" dirty="0" smtClean="0"/>
          </a:p>
          <a:p>
            <a:pPr marL="283463" indent="-283463" hangingPunct="0">
              <a:lnSpc>
                <a:spcPct val="150000"/>
              </a:lnSpc>
            </a:pPr>
            <a:r>
              <a:rPr lang="en-US" altLang="zh-CN" sz="175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750" spc="8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2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ilkeye</a:t>
            </a:r>
            <a:r>
              <a:rPr lang="en-US" altLang="zh-CN" sz="22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göre,</a:t>
            </a:r>
            <a:r>
              <a:rPr lang="en-US" altLang="zh-CN" sz="22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cismin</a:t>
            </a:r>
            <a:r>
              <a:rPr lang="en-US" altLang="zh-CN" sz="22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dar</a:t>
            </a:r>
            <a:r>
              <a:rPr lang="en-US" altLang="zh-CN" sz="22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2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alanına</a:t>
            </a:r>
            <a:r>
              <a:rPr lang="en-US" altLang="zh-CN" sz="22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etkiyen</a:t>
            </a:r>
            <a:r>
              <a:rPr lang="en-US" altLang="zh-CN" sz="22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kuvvetler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statik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eşdeğerleri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değiştirilirse,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bölgeden</a:t>
            </a:r>
            <a:r>
              <a:rPr lang="en-US" altLang="zh-CN" sz="2200" spc="-1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yeteri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kadar</a:t>
            </a:r>
            <a:r>
              <a:rPr lang="en-US" altLang="zh-CN" sz="22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uzak</a:t>
            </a:r>
            <a:r>
              <a:rPr lang="en-US" altLang="zh-CN" sz="2200" spc="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2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noktada</a:t>
            </a:r>
            <a:r>
              <a:rPr lang="en-US" altLang="zh-CN" sz="2200" spc="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her</a:t>
            </a:r>
            <a:r>
              <a:rPr lang="en-US" altLang="zh-CN" sz="2200" spc="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iki</a:t>
            </a:r>
            <a:r>
              <a:rPr lang="en-US" altLang="zh-CN" sz="22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yükleme</a:t>
            </a:r>
            <a:r>
              <a:rPr lang="en-US" altLang="zh-CN" sz="2200" spc="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durumuna</a:t>
            </a:r>
            <a:r>
              <a:rPr lang="en-US" altLang="zh-CN" sz="22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ilişkin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spc="55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2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spc="69" dirty="0">
                <a:solidFill>
                  <a:srgbClr val="000000"/>
                </a:solidFill>
                <a:latin typeface="Arial"/>
                <a:ea typeface="Arial"/>
              </a:rPr>
              <a:t>değiştirme</a:t>
            </a:r>
            <a:r>
              <a:rPr lang="en-US" altLang="zh-CN" sz="22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spc="75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2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spc="60" dirty="0">
                <a:solidFill>
                  <a:srgbClr val="000000"/>
                </a:solidFill>
                <a:latin typeface="Arial"/>
                <a:ea typeface="Arial"/>
              </a:rPr>
              <a:t>kesit</a:t>
            </a:r>
            <a:r>
              <a:rPr lang="en-US" altLang="zh-CN" sz="22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spc="50" dirty="0">
                <a:solidFill>
                  <a:srgbClr val="000000"/>
                </a:solidFill>
                <a:latin typeface="Arial"/>
                <a:ea typeface="Arial"/>
              </a:rPr>
              <a:t>tesirleri</a:t>
            </a:r>
            <a:r>
              <a:rPr lang="en-US" altLang="zh-CN" sz="22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spc="60" dirty="0">
                <a:solidFill>
                  <a:srgbClr val="000000"/>
                </a:solidFill>
                <a:latin typeface="Arial"/>
                <a:ea typeface="Arial"/>
              </a:rPr>
              <a:t>birbirine</a:t>
            </a:r>
            <a:r>
              <a:rPr lang="en-US" altLang="zh-CN" sz="22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spc="69" dirty="0">
                <a:solidFill>
                  <a:srgbClr val="000000"/>
                </a:solidFill>
                <a:latin typeface="Arial"/>
                <a:ea typeface="Arial"/>
              </a:rPr>
              <a:t>yakın</a:t>
            </a:r>
            <a:r>
              <a:rPr lang="en-US" altLang="zh-CN" sz="22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spc="85" dirty="0">
                <a:solidFill>
                  <a:srgbClr val="000000"/>
                </a:solidFill>
                <a:latin typeface="Arial"/>
                <a:ea typeface="Arial"/>
              </a:rPr>
              <a:t>ya</a:t>
            </a:r>
            <a:r>
              <a:rPr lang="en-US" altLang="zh-CN" sz="22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spc="85" dirty="0">
                <a:solidFill>
                  <a:srgbClr val="000000"/>
                </a:solidFill>
                <a:latin typeface="Arial"/>
                <a:ea typeface="Arial"/>
              </a:rPr>
              <a:t>da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birbirinin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aynı</a:t>
            </a:r>
            <a:r>
              <a:rPr lang="en-US" altLang="zh-CN" sz="2200" spc="-1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olur.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283463" indent="-283463" hangingPunct="0">
              <a:lnSpc>
                <a:spcPct val="150000"/>
              </a:lnSpc>
            </a:pPr>
            <a:r>
              <a:rPr lang="en-US" altLang="zh-CN" sz="175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750" spc="-12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Statik</a:t>
            </a:r>
            <a:r>
              <a:rPr lang="en-US" altLang="zh-CN" sz="2200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eşdeğerliğin</a:t>
            </a:r>
            <a:r>
              <a:rPr lang="en-US" altLang="zh-CN" sz="2200" spc="-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200" spc="-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değiştiren</a:t>
            </a:r>
            <a:r>
              <a:rPr lang="en-US" altLang="zh-CN" sz="2200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cisimlerde</a:t>
            </a:r>
            <a:r>
              <a:rPr lang="en-US" altLang="zh-CN" sz="2200" spc="-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200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geçerli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olabilmesi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için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gerekli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koşul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statik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değişiklik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dar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2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bölge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içinde</a:t>
            </a:r>
            <a:r>
              <a:rPr lang="en-US" altLang="zh-CN" sz="2200" spc="14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kalmamalı</a:t>
            </a:r>
            <a:r>
              <a:rPr lang="en-US" altLang="zh-CN" sz="2200" spc="1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200" spc="1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göz</a:t>
            </a:r>
            <a:r>
              <a:rPr lang="en-US" altLang="zh-CN" sz="2200" spc="1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önüne</a:t>
            </a:r>
            <a:r>
              <a:rPr lang="en-US" altLang="zh-CN" sz="2200" spc="1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alınan</a:t>
            </a:r>
            <a:r>
              <a:rPr lang="en-US" altLang="zh-CN" sz="2200" spc="1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noktalar</a:t>
            </a:r>
            <a:r>
              <a:rPr lang="en-US" altLang="zh-CN" sz="2200" spc="14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bölgeden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yeter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derecede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uzakta</a:t>
            </a:r>
            <a:r>
              <a:rPr lang="en-US" altLang="zh-CN" sz="2200" spc="-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bulunmalıdır.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62"/>
          <p:cNvSpPr txBox="1"/>
          <p:nvPr/>
        </p:nvSpPr>
        <p:spPr>
          <a:xfrm>
            <a:off x="1609597" y="202565"/>
            <a:ext cx="7331250" cy="49459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679703">
              <a:lnSpc>
                <a:spcPct val="100000"/>
              </a:lnSpc>
            </a:pP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Mukavemetin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temel</a:t>
            </a:r>
            <a:r>
              <a:rPr lang="en-US" altLang="zh-CN" sz="3600" b="1" spc="-44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ilkeleri</a:t>
            </a:r>
          </a:p>
          <a:p>
            <a:pPr>
              <a:lnSpc>
                <a:spcPts val="178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spc="-94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8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b="1" i="1" spc="-50" dirty="0">
                <a:solidFill>
                  <a:srgbClr val="BF0000"/>
                </a:solidFill>
                <a:latin typeface="Arial"/>
                <a:ea typeface="Arial"/>
              </a:rPr>
              <a:t>5.</a:t>
            </a:r>
            <a:r>
              <a:rPr lang="en-US" altLang="zh-CN" sz="2400" b="1" i="1" spc="-3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spc="-50" dirty="0">
                <a:solidFill>
                  <a:srgbClr val="BF0000"/>
                </a:solidFill>
                <a:latin typeface="Arial"/>
                <a:ea typeface="Arial"/>
              </a:rPr>
              <a:t>Birinci</a:t>
            </a:r>
            <a:r>
              <a:rPr lang="en-US" altLang="zh-CN" sz="2400" b="1" i="1" spc="-3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spc="-64" dirty="0">
                <a:solidFill>
                  <a:srgbClr val="BF0000"/>
                </a:solidFill>
                <a:latin typeface="Arial"/>
                <a:ea typeface="Arial"/>
              </a:rPr>
              <a:t>Mertebe</a:t>
            </a:r>
            <a:r>
              <a:rPr lang="en-US" altLang="zh-CN" sz="2400" b="1" i="1" spc="-4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spc="-69" dirty="0">
                <a:solidFill>
                  <a:srgbClr val="BF0000"/>
                </a:solidFill>
                <a:latin typeface="Arial"/>
                <a:ea typeface="Arial"/>
              </a:rPr>
              <a:t>Kuramı</a:t>
            </a:r>
          </a:p>
          <a:p>
            <a:pPr>
              <a:lnSpc>
                <a:spcPts val="1125"/>
              </a:lnSpc>
            </a:pPr>
            <a:endParaRPr lang="en-US" dirty="0" smtClean="0"/>
          </a:p>
          <a:p>
            <a:pPr marL="283463" indent="-283463" hangingPunct="0">
              <a:lnSpc>
                <a:spcPct val="139999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17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Cisme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etkiyen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kuvvetler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cismin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içyapısı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gereği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değiştirmeler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çok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küçük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ise,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cismin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ilk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konumu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değiştirmiş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konumunun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arasındaki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fark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çok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az</a:t>
            </a:r>
            <a:r>
              <a:rPr lang="en-US" altLang="zh-CN" sz="2400" spc="-1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olacaktır.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283463" indent="-283463" hangingPunct="0">
              <a:lnSpc>
                <a:spcPct val="139999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3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Birinci</a:t>
            </a:r>
            <a:r>
              <a:rPr lang="en-US" altLang="zh-CN" sz="2400" spc="-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mertebe</a:t>
            </a:r>
            <a:r>
              <a:rPr lang="en-US" altLang="zh-CN" sz="2400" spc="-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kuramında,</a:t>
            </a:r>
            <a:r>
              <a:rPr lang="en-US" altLang="zh-CN" sz="2400" spc="-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cismin</a:t>
            </a:r>
            <a:r>
              <a:rPr lang="en-US" altLang="zh-CN" sz="2400" spc="-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-9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değiştirdiği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1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yeni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konum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aldığı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düşünülmekte,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ancak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bunu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ilk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duruma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çok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yakın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olduğu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kabul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edilerek,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1893061" y="5221925"/>
            <a:ext cx="7077560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denge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denklemleri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değiştirmemiş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duruma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1893061" y="5734049"/>
            <a:ext cx="2696231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göre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yazılmaktadır.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6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66"/>
          <p:cNvSpPr txBox="1"/>
          <p:nvPr/>
        </p:nvSpPr>
        <p:spPr>
          <a:xfrm>
            <a:off x="1609597" y="360807"/>
            <a:ext cx="7245081" cy="20616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679703">
              <a:lnSpc>
                <a:spcPct val="100000"/>
              </a:lnSpc>
            </a:pP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Mukavemetin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temel</a:t>
            </a:r>
            <a:r>
              <a:rPr lang="en-US" altLang="zh-CN" sz="3600" b="1" spc="-44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ilkeleri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12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spc="-1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9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b="1" i="1" spc="-55" dirty="0">
                <a:solidFill>
                  <a:srgbClr val="BF0000"/>
                </a:solidFill>
                <a:latin typeface="Arial"/>
                <a:ea typeface="Arial"/>
              </a:rPr>
              <a:t>6.</a:t>
            </a:r>
            <a:r>
              <a:rPr lang="en-US" altLang="zh-CN" sz="2400" b="1" i="1" spc="-3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spc="-69" dirty="0">
                <a:solidFill>
                  <a:srgbClr val="BF0000"/>
                </a:solidFill>
                <a:latin typeface="Arial"/>
                <a:ea typeface="Arial"/>
              </a:rPr>
              <a:t>Süperpozisyon</a:t>
            </a:r>
            <a:r>
              <a:rPr lang="en-US" altLang="zh-CN" sz="2400" b="1" i="1" spc="-3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spc="-55" dirty="0">
                <a:solidFill>
                  <a:srgbClr val="BF0000"/>
                </a:solidFill>
                <a:latin typeface="Arial"/>
                <a:ea typeface="Arial"/>
              </a:rPr>
              <a:t>İlkesi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2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53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Verilen</a:t>
            </a:r>
            <a:r>
              <a:rPr lang="en-US" altLang="zh-CN" sz="2400" spc="1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1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kuvvetler</a:t>
            </a:r>
            <a:r>
              <a:rPr lang="en-US" altLang="zh-CN" sz="2400" spc="1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sisteminin</a:t>
            </a:r>
            <a:r>
              <a:rPr lang="en-US" altLang="zh-CN" sz="2400" spc="1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etkisi,</a:t>
            </a:r>
            <a:r>
              <a:rPr lang="en-US" altLang="zh-CN" sz="2400" spc="1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1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sisteme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1893061" y="2605328"/>
            <a:ext cx="7075612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dengede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olan</a:t>
            </a:r>
            <a:r>
              <a:rPr lang="en-US" altLang="zh-CN" sz="2400" spc="17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17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diğer</a:t>
            </a:r>
            <a:r>
              <a:rPr lang="en-US" altLang="zh-CN" sz="2400" spc="17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kuvvetler</a:t>
            </a:r>
            <a:r>
              <a:rPr lang="en-US" altLang="zh-CN" sz="2400" spc="17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sisteminin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1609597" y="3154222"/>
            <a:ext cx="7331081" cy="2728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83463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eklenmesi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çıkarılması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değişmez.</a:t>
            </a:r>
          </a:p>
          <a:p>
            <a:pPr>
              <a:lnSpc>
                <a:spcPts val="1319"/>
              </a:lnSpc>
            </a:pPr>
            <a:endParaRPr lang="en-US" dirty="0" smtClean="0"/>
          </a:p>
          <a:p>
            <a:pPr marL="283463" indent="-283463" hangingPunct="0">
              <a:lnSpc>
                <a:spcPct val="15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38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Böylece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birtakım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yüklerin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ortak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etkisi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dengede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olan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sistem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aynı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yüklerin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teker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teker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etki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ettiği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sistemde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aynı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iç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kuvvet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değiştirmeler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ea typeface="Arial"/>
              </a:rPr>
              <a:t>oluşur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7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70"/>
          <p:cNvSpPr txBox="1"/>
          <p:nvPr/>
        </p:nvSpPr>
        <p:spPr>
          <a:xfrm>
            <a:off x="1577594" y="58801"/>
            <a:ext cx="7331594" cy="32471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711707">
              <a:lnSpc>
                <a:spcPct val="100000"/>
              </a:lnSpc>
            </a:pP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Mukavemetin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temel</a:t>
            </a:r>
            <a:r>
              <a:rPr lang="en-US" altLang="zh-CN" sz="3600" b="1" spc="-44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ilkeleri</a:t>
            </a:r>
          </a:p>
          <a:p>
            <a:pPr>
              <a:lnSpc>
                <a:spcPts val="484"/>
              </a:lnSpc>
            </a:pPr>
            <a:endParaRPr lang="en-US" dirty="0" smtClean="0"/>
          </a:p>
          <a:p>
            <a:pPr marL="283463" indent="-283463" hangingPunct="0">
              <a:lnSpc>
                <a:spcPct val="9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İki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ayrı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durumu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üst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üste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koyma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anlamına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gelen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ilke,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birinci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ea typeface="Arial"/>
              </a:rPr>
              <a:t>mertebe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ea typeface="Arial"/>
              </a:rPr>
              <a:t>kuramı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orantılılık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sınırları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içinde</a:t>
            </a:r>
            <a:r>
              <a:rPr lang="en-US" altLang="zh-CN" sz="2400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geçerlidir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634"/>
              </a:lnSpc>
            </a:pPr>
            <a:endParaRPr lang="en-US" dirty="0" smtClean="0"/>
          </a:p>
          <a:p>
            <a:pPr marL="283463" indent="-283463" hangingPunct="0">
              <a:lnSpc>
                <a:spcPct val="9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20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Yani,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ilkenin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geçerli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olabilmesi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için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yer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değiştirmelerin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küçük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olması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cisimlerin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Hooke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kanununa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uygun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şekilde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değiştirmesi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gerekmektedir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3523741" y="3958717"/>
            <a:ext cx="4273415" cy="2560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86666"/>
              </a:lnSpc>
              <a:tabLst>
                <a:tab pos="740664" algn="l"/>
                <a:tab pos="4087367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Calibri"/>
                <a:ea typeface="Calibri"/>
              </a:rPr>
              <a:t>P	A	</a:t>
            </a:r>
            <a:r>
              <a:rPr lang="en-US" altLang="zh-CN" sz="900" spc="-40" dirty="0">
                <a:solidFill>
                  <a:srgbClr val="000000"/>
                </a:solidFill>
                <a:latin typeface="Calibri"/>
                <a:ea typeface="Calibri"/>
              </a:rPr>
              <a:t>P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3751453" y="4548123"/>
            <a:ext cx="4195965" cy="26174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90833"/>
              </a:lnSpc>
              <a:tabLst>
                <a:tab pos="815975" algn="l"/>
                <a:tab pos="3038855" algn="l"/>
                <a:tab pos="3995292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Calibri"/>
                <a:ea typeface="Calibri"/>
              </a:rPr>
              <a:t>(a)	f</a:t>
            </a:r>
            <a:r>
              <a:rPr lang="en-US" altLang="zh-CN" sz="600" dirty="0">
                <a:solidFill>
                  <a:srgbClr val="000000"/>
                </a:solidFill>
                <a:latin typeface="Calibri"/>
                <a:ea typeface="Calibri"/>
              </a:rPr>
              <a:t>1	</a:t>
            </a:r>
            <a:r>
              <a:rPr lang="en-US" altLang="zh-CN" sz="900" spc="-5" dirty="0">
                <a:solidFill>
                  <a:srgbClr val="000000"/>
                </a:solidFill>
                <a:latin typeface="Calibri"/>
                <a:ea typeface="Calibri"/>
              </a:rPr>
              <a:t>(b)	</a:t>
            </a:r>
            <a:r>
              <a:rPr lang="en-US" altLang="zh-CN" sz="900" spc="-15" dirty="0">
                <a:solidFill>
                  <a:srgbClr val="000000"/>
                </a:solidFill>
                <a:latin typeface="Calibri"/>
                <a:ea typeface="Calibri"/>
              </a:rPr>
              <a:t>f</a:t>
            </a:r>
            <a:r>
              <a:rPr lang="en-US" altLang="zh-CN" sz="600" spc="-25" dirty="0">
                <a:solidFill>
                  <a:srgbClr val="000000"/>
                </a:solidFill>
                <a:latin typeface="Calibri"/>
                <a:ea typeface="Calibri"/>
              </a:rPr>
              <a:t>2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4989829" y="5385434"/>
            <a:ext cx="1290439" cy="1417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3333"/>
              </a:lnSpc>
              <a:tabLst>
                <a:tab pos="1104391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Calibri"/>
                <a:ea typeface="Calibri"/>
              </a:rPr>
              <a:t>P	</a:t>
            </a:r>
            <a:r>
              <a:rPr lang="en-US" altLang="zh-CN" sz="900" spc="-40" dirty="0">
                <a:solidFill>
                  <a:srgbClr val="000000"/>
                </a:solidFill>
                <a:latin typeface="Calibri"/>
                <a:ea typeface="Calibri"/>
              </a:rPr>
              <a:t>P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6232271" y="6025667"/>
            <a:ext cx="161881" cy="1371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900" spc="-10" dirty="0">
                <a:solidFill>
                  <a:srgbClr val="000000"/>
                </a:solidFill>
                <a:latin typeface="Calibri"/>
                <a:ea typeface="Calibri"/>
              </a:rPr>
              <a:t>f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5225796" y="6163741"/>
            <a:ext cx="245478" cy="1371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900" spc="-5" dirty="0">
                <a:solidFill>
                  <a:srgbClr val="000000"/>
                </a:solidFill>
                <a:latin typeface="Calibri"/>
                <a:ea typeface="Calibri"/>
              </a:rPr>
              <a:t>(c)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27302" y="357810"/>
            <a:ext cx="2020878" cy="4876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3200" dirty="0">
                <a:solidFill>
                  <a:srgbClr val="BF0000"/>
                </a:solidFill>
                <a:latin typeface="Arial"/>
                <a:ea typeface="Arial"/>
              </a:rPr>
              <a:t>Ders</a:t>
            </a:r>
            <a:r>
              <a:rPr lang="en-US" altLang="zh-CN" sz="3200" spc="-4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3200" dirty="0">
                <a:solidFill>
                  <a:srgbClr val="BF0000"/>
                </a:solidFill>
                <a:latin typeface="Arial"/>
                <a:ea typeface="Arial"/>
              </a:rPr>
              <a:t>Planı</a:t>
            </a: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397253" y="1046353"/>
          <a:ext cx="7442326" cy="50546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20647"/>
                <a:gridCol w="6321679"/>
              </a:tblGrid>
              <a:tr h="463550">
                <a:tc>
                  <a:txBody>
                    <a:bodyPr/>
                    <a:lstStyle/>
                    <a:p>
                      <a:pPr>
                        <a:lnSpc>
                          <a:spcPts val="734"/>
                        </a:lnSpc>
                      </a:pPr>
                      <a:endParaRPr lang="en-US" dirty="0" smtClean="0"/>
                    </a:p>
                    <a:p>
                      <a:pPr marL="0" indent="128397">
                        <a:lnSpc>
                          <a:spcPct val="100000"/>
                        </a:lnSpc>
                      </a:pPr>
                      <a:r>
                        <a:rPr lang="en-US" altLang="zh-CN" sz="2000" b="1" spc="-5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HA</a:t>
                      </a:r>
                      <a:r>
                        <a:rPr lang="en-US" altLang="zh-CN" sz="2000" b="1" spc="-44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FTA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34"/>
                        </a:lnSpc>
                      </a:pPr>
                      <a:endParaRPr lang="en-US" dirty="0" smtClean="0"/>
                    </a:p>
                    <a:p>
                      <a:pPr marL="0" indent="56261">
                        <a:lnSpc>
                          <a:spcPct val="100000"/>
                        </a:lnSpc>
                      </a:pPr>
                      <a:r>
                        <a:rPr lang="en-US" altLang="zh-CN" sz="2000" b="1" spc="-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KO</a:t>
                      </a:r>
                      <a:r>
                        <a:rPr lang="en-US" altLang="zh-CN" sz="2000" b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NU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5"/>
                        </a:lnSpc>
                      </a:pPr>
                      <a:endParaRPr lang="en-US" dirty="0" smtClean="0"/>
                    </a:p>
                    <a:p>
                      <a:pPr marL="0" indent="480441">
                        <a:lnSpc>
                          <a:spcPct val="100000"/>
                        </a:lnSpc>
                      </a:pPr>
                      <a:r>
                        <a:rPr lang="en-US" altLang="zh-CN" sz="2000" spc="-109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5"/>
                        </a:lnSpc>
                      </a:pPr>
                      <a:endParaRPr lang="en-US" dirty="0" smtClean="0"/>
                    </a:p>
                    <a:p>
                      <a:pPr marL="0" indent="56261">
                        <a:lnSpc>
                          <a:spcPct val="100000"/>
                        </a:lnSpc>
                      </a:pP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Giriş,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Mukavemetin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tanımı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ve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genel</a:t>
                      </a:r>
                      <a:r>
                        <a:rPr lang="en-US" altLang="zh-CN" sz="2000" spc="-175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ilkeleri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5"/>
                        </a:lnSpc>
                      </a:pPr>
                      <a:endParaRPr lang="en-US" dirty="0" smtClean="0"/>
                    </a:p>
                    <a:p>
                      <a:pPr marL="0" indent="480441">
                        <a:lnSpc>
                          <a:spcPct val="100000"/>
                        </a:lnSpc>
                      </a:pPr>
                      <a:r>
                        <a:rPr lang="en-US" altLang="zh-CN" sz="2000" spc="-109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2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5"/>
                        </a:lnSpc>
                      </a:pPr>
                      <a:endParaRPr lang="en-US" dirty="0" smtClean="0"/>
                    </a:p>
                    <a:p>
                      <a:pPr marL="0" indent="56261">
                        <a:lnSpc>
                          <a:spcPct val="100000"/>
                        </a:lnSpc>
                      </a:pP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Mukavemetin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temel</a:t>
                      </a:r>
                      <a:r>
                        <a:rPr lang="en-US" altLang="zh-CN" sz="2000" spc="-125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kavramları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5"/>
                        </a:lnSpc>
                      </a:pPr>
                      <a:endParaRPr lang="en-US" dirty="0" smtClean="0"/>
                    </a:p>
                    <a:p>
                      <a:pPr marL="0" indent="366141">
                        <a:lnSpc>
                          <a:spcPct val="100000"/>
                        </a:lnSpc>
                      </a:pPr>
                      <a:r>
                        <a:rPr lang="en-US" altLang="zh-CN" sz="2000" spc="-34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3</a:t>
                      </a:r>
                      <a:r>
                        <a:rPr lang="en-US" altLang="zh-CN" sz="2000" spc="-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4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4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665"/>
                        </a:lnSpc>
                      </a:pPr>
                      <a:endParaRPr lang="en-US" dirty="0" smtClean="0"/>
                    </a:p>
                    <a:p>
                      <a:pPr marL="0" indent="56261">
                        <a:lnSpc>
                          <a:spcPct val="100000"/>
                        </a:lnSpc>
                      </a:pP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Normal</a:t>
                      </a:r>
                      <a:r>
                        <a:rPr lang="en-US" altLang="zh-CN" sz="2000" spc="-35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kuvvet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366141">
                        <a:lnSpc>
                          <a:spcPct val="100000"/>
                        </a:lnSpc>
                      </a:pPr>
                      <a:r>
                        <a:rPr lang="en-US" altLang="zh-CN" sz="2000" spc="-4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5</a:t>
                      </a: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4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6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56261">
                        <a:lnSpc>
                          <a:spcPct val="100000"/>
                        </a:lnSpc>
                      </a:pP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Gerilme</a:t>
                      </a:r>
                      <a:r>
                        <a:rPr lang="en-US" altLang="zh-CN" sz="2000" spc="-45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analizi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199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480441">
                        <a:lnSpc>
                          <a:spcPct val="100000"/>
                        </a:lnSpc>
                      </a:pPr>
                      <a:r>
                        <a:rPr lang="en-US" altLang="zh-CN" sz="2000" spc="-109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7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9"/>
                        </a:lnSpc>
                      </a:pPr>
                      <a:endParaRPr lang="en-US" dirty="0" smtClean="0"/>
                    </a:p>
                    <a:p>
                      <a:pPr marL="0" indent="56261">
                        <a:lnSpc>
                          <a:spcPct val="100000"/>
                        </a:lnSpc>
                      </a:pP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Şekil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değiştirme</a:t>
                      </a:r>
                      <a:r>
                        <a:rPr lang="en-US" altLang="zh-CN" sz="2000" spc="-11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analizi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480441">
                        <a:lnSpc>
                          <a:spcPct val="100000"/>
                        </a:lnSpc>
                      </a:pPr>
                      <a:r>
                        <a:rPr lang="en-US" altLang="zh-CN" sz="2000" spc="-109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8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9"/>
                        </a:lnSpc>
                      </a:pPr>
                      <a:endParaRPr lang="en-US" dirty="0" smtClean="0"/>
                    </a:p>
                    <a:p>
                      <a:pPr marL="0" indent="56261">
                        <a:lnSpc>
                          <a:spcPct val="100000"/>
                        </a:lnSpc>
                      </a:pPr>
                      <a:r>
                        <a:rPr lang="en-US" altLang="zh-CN" sz="20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Aras</a:t>
                      </a: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ınavı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296037">
                        <a:lnSpc>
                          <a:spcPct val="100000"/>
                        </a:lnSpc>
                      </a:pPr>
                      <a:r>
                        <a:rPr lang="en-US" altLang="zh-CN" sz="2000" spc="-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9</a:t>
                      </a:r>
                      <a:r>
                        <a:rPr lang="en-US" altLang="zh-CN" sz="20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3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10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56261">
                        <a:lnSpc>
                          <a:spcPct val="100000"/>
                        </a:lnSpc>
                      </a:pP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Kesme</a:t>
                      </a:r>
                      <a:r>
                        <a:rPr lang="en-US" altLang="zh-CN" sz="2000" spc="-3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etkisi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417956">
                        <a:lnSpc>
                          <a:spcPct val="100000"/>
                        </a:lnSpc>
                      </a:pPr>
                      <a:r>
                        <a:rPr lang="en-US" altLang="zh-CN" sz="2000" spc="-1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11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9"/>
                        </a:lnSpc>
                      </a:pPr>
                      <a:endParaRPr lang="en-US" dirty="0" smtClean="0"/>
                    </a:p>
                    <a:p>
                      <a:pPr marL="0" indent="56261">
                        <a:lnSpc>
                          <a:spcPct val="100000"/>
                        </a:lnSpc>
                      </a:pP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Kirişlerde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kesit</a:t>
                      </a:r>
                      <a:r>
                        <a:rPr lang="en-US" altLang="zh-CN" sz="2000" spc="-12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tesirleri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25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224409">
                        <a:lnSpc>
                          <a:spcPct val="100000"/>
                        </a:lnSpc>
                      </a:pP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12</a:t>
                      </a: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13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9"/>
                        </a:lnSpc>
                      </a:pPr>
                      <a:endParaRPr lang="en-US" dirty="0" smtClean="0"/>
                    </a:p>
                    <a:p>
                      <a:pPr marL="0" indent="56261">
                        <a:lnSpc>
                          <a:spcPct val="100000"/>
                        </a:lnSpc>
                      </a:pP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Eğilme</a:t>
                      </a:r>
                      <a:r>
                        <a:rPr lang="en-US" altLang="zh-CN" sz="2000" spc="-15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etkisi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224409">
                        <a:lnSpc>
                          <a:spcPct val="100000"/>
                        </a:lnSpc>
                      </a:pP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14</a:t>
                      </a: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15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56261">
                        <a:lnSpc>
                          <a:spcPct val="100000"/>
                        </a:lnSpc>
                      </a:pP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Burkulma</a:t>
                      </a:r>
                      <a:r>
                        <a:rPr lang="en-US" altLang="zh-CN" sz="2000" spc="-45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etkisi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6"/>
          <p:cNvSpPr txBox="1"/>
          <p:nvPr/>
        </p:nvSpPr>
        <p:spPr>
          <a:xfrm>
            <a:off x="1527302" y="437636"/>
            <a:ext cx="7414508" cy="296410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3600" spc="-10" dirty="0">
                <a:solidFill>
                  <a:srgbClr val="BF0000"/>
                </a:solidFill>
                <a:latin typeface="Arial"/>
                <a:ea typeface="Arial"/>
              </a:rPr>
              <a:t>Yararlanılan</a:t>
            </a:r>
            <a:r>
              <a:rPr lang="en-US" altLang="zh-CN" sz="3600" spc="-4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3600" spc="-15" dirty="0">
                <a:solidFill>
                  <a:srgbClr val="BF0000"/>
                </a:solidFill>
                <a:latin typeface="Arial"/>
                <a:ea typeface="Arial"/>
              </a:rPr>
              <a:t>Kaynaklar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14"/>
              </a:lnSpc>
            </a:pPr>
            <a:endParaRPr lang="en-US" dirty="0" smtClean="0"/>
          </a:p>
          <a:p>
            <a:pPr marL="365759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Girgin,</a:t>
            </a:r>
            <a:r>
              <a:rPr lang="en-US" altLang="zh-CN" sz="2400" spc="-6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İ.,</a:t>
            </a:r>
            <a:r>
              <a:rPr lang="en-US" altLang="zh-CN" sz="2400" spc="-6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Beyribey,</a:t>
            </a:r>
            <a:r>
              <a:rPr lang="en-US" altLang="zh-CN" sz="2400" spc="-6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M.,</a:t>
            </a:r>
            <a:r>
              <a:rPr lang="en-US" altLang="zh-CN" sz="2400" spc="-6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1990.</a:t>
            </a:r>
            <a:r>
              <a:rPr lang="en-US" altLang="zh-CN" sz="2400" spc="-6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Mukavemet.</a:t>
            </a:r>
            <a:r>
              <a:rPr lang="en-US" altLang="zh-CN" sz="2400" i="1" spc="-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A.Ü.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Ziraat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Fakültesi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Yayınları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: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1191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,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Ders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Kitabı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: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341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Ankara</a:t>
            </a:r>
            <a:r>
              <a:rPr lang="en-US" altLang="zh-CN" sz="2400" spc="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365759" indent="-283463" hangingPunct="0">
              <a:lnSpc>
                <a:spcPct val="9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9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Omurtag,</a:t>
            </a:r>
            <a:r>
              <a:rPr lang="en-US" altLang="zh-CN" sz="2400" spc="-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M.,</a:t>
            </a:r>
            <a:r>
              <a:rPr lang="en-US" altLang="zh-CN" sz="2400" spc="-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2012.,</a:t>
            </a:r>
            <a:r>
              <a:rPr lang="en-US" altLang="zh-CN" sz="2400" spc="-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Mukavemet</a:t>
            </a:r>
            <a:r>
              <a:rPr lang="en-US" altLang="zh-CN" sz="2400" i="1" spc="-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I.</a:t>
            </a:r>
            <a:r>
              <a:rPr lang="en-US" altLang="zh-CN" sz="2400" i="1" spc="-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Birsen</a:t>
            </a:r>
            <a:r>
              <a:rPr lang="en-US" altLang="zh-CN" sz="2400" spc="-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yayınevi,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İstanbul,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472s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8"/>
          <p:cNvSpPr txBox="1"/>
          <p:nvPr/>
        </p:nvSpPr>
        <p:spPr>
          <a:xfrm>
            <a:off x="1505711" y="584215"/>
            <a:ext cx="7435268" cy="21243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1590">
              <a:lnSpc>
                <a:spcPct val="100000"/>
              </a:lnSpc>
            </a:pPr>
            <a:r>
              <a:rPr lang="en-US" altLang="zh-CN" sz="3600" b="1" spc="-5" dirty="0">
                <a:solidFill>
                  <a:srgbClr val="552112"/>
                </a:solidFill>
                <a:latin typeface="Arial"/>
                <a:ea typeface="Arial"/>
              </a:rPr>
              <a:t>GİR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İŞ</a:t>
            </a:r>
          </a:p>
          <a:p>
            <a:pPr>
              <a:lnSpc>
                <a:spcPts val="885"/>
              </a:lnSpc>
            </a:pPr>
            <a:endParaRPr lang="en-US" dirty="0" smtClean="0"/>
          </a:p>
          <a:p>
            <a:pPr marL="283464" indent="-283464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32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-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tarım</a:t>
            </a:r>
            <a:r>
              <a:rPr lang="en-US" altLang="zh-CN" sz="2400" spc="-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işletmesinde</a:t>
            </a:r>
            <a:r>
              <a:rPr lang="en-US" altLang="zh-CN" sz="2400" spc="-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bitkisel</a:t>
            </a:r>
            <a:r>
              <a:rPr lang="en-US" altLang="zh-CN" sz="2400" spc="-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-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hayvansal</a:t>
            </a:r>
            <a:r>
              <a:rPr lang="en-US" altLang="zh-CN" sz="2400" spc="-11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üretimin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gerçekleştirilmesinde,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elde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edilen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ürünlerin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verim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kalitesinin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arttırılmasında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çeşitli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tesislere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gereksinim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duyulur</a:t>
            </a:r>
            <a:r>
              <a:rPr lang="en-US" altLang="zh-CN" sz="2400" spc="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05711" y="2784779"/>
            <a:ext cx="7464715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3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Tarımsal</a:t>
            </a:r>
            <a:r>
              <a:rPr lang="en-US" altLang="zh-CN" sz="2400" spc="-4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yapılarda</a:t>
            </a:r>
            <a:r>
              <a:rPr lang="en-US" altLang="zh-CN" sz="2400" spc="-5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üretim</a:t>
            </a:r>
            <a:r>
              <a:rPr lang="en-US" altLang="zh-CN" sz="2400" spc="-5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aşamasında</a:t>
            </a:r>
            <a:r>
              <a:rPr lang="en-US" altLang="zh-CN" sz="2400" spc="-5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istenen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505711" y="3150661"/>
            <a:ext cx="7435098" cy="27132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3464" hangingPunct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koşulların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sağlanabilmesi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için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iyi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planlama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projeleme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yapılması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gerekir.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283464" indent="-283464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Tarımsal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yapılar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öncelikle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üzerine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gelebilecek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</a:t>
            </a:r>
            <a:r>
              <a:rPr lang="en-US" altLang="zh-CN" sz="2400" spc="-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dış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kuvvetlere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karşı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dayanıklı</a:t>
            </a:r>
            <a:r>
              <a:rPr lang="en-US" altLang="zh-CN" sz="2400" spc="-19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olmalıdır.</a:t>
            </a:r>
          </a:p>
          <a:p>
            <a:pPr>
              <a:lnSpc>
                <a:spcPts val="594"/>
              </a:lnSpc>
            </a:pPr>
            <a:endParaRPr lang="en-US" dirty="0" smtClean="0"/>
          </a:p>
          <a:p>
            <a:pPr marL="283464" indent="-283464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nedenle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yapının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sağlam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ekonomik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projelenmesinde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statik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mukavemet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hesapları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önemli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yer</a:t>
            </a:r>
            <a:r>
              <a:rPr lang="en-US" altLang="zh-CN" sz="2400" spc="-15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tutmaktadır.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2"/>
          <p:cNvSpPr txBox="1"/>
          <p:nvPr/>
        </p:nvSpPr>
        <p:spPr>
          <a:xfrm>
            <a:off x="1433449" y="365754"/>
            <a:ext cx="7420910" cy="10311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567561">
              <a:lnSpc>
                <a:spcPct val="100000"/>
              </a:lnSpc>
            </a:pP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Mukavemetin</a:t>
            </a:r>
            <a:r>
              <a:rPr lang="en-US" altLang="zh-CN" sz="3600" b="1" spc="-4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tanımı</a:t>
            </a:r>
          </a:p>
          <a:p>
            <a:pPr>
              <a:lnSpc>
                <a:spcPts val="914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6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Mukavemet,</a:t>
            </a:r>
            <a:r>
              <a:rPr lang="en-US" altLang="zh-CN" sz="2400" b="1" i="1" spc="-9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mekaniğin</a:t>
            </a:r>
            <a:r>
              <a:rPr lang="en-US" altLang="zh-CN" sz="2400" spc="-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-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kolu</a:t>
            </a:r>
            <a:r>
              <a:rPr lang="en-US" altLang="zh-CN" sz="2400" spc="-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olarak,</a:t>
            </a:r>
            <a:r>
              <a:rPr lang="en-US" altLang="zh-CN" sz="2400" spc="-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</a:t>
            </a:r>
            <a:r>
              <a:rPr lang="en-US" altLang="zh-CN" sz="2400" spc="-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etkisi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716913" y="1396873"/>
            <a:ext cx="7252842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259204" algn="l"/>
                <a:tab pos="2876422" algn="l"/>
                <a:tab pos="3830446" algn="l"/>
                <a:tab pos="5583301" algn="l"/>
              </a:tabLst>
            </a:pP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altında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cisimlerin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şekil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değiştirme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durumlarını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716913" y="1762633"/>
            <a:ext cx="1091458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spc="-20" dirty="0">
                <a:solidFill>
                  <a:srgbClr val="000000"/>
                </a:solidFill>
                <a:latin typeface="Arial"/>
                <a:ea typeface="Arial"/>
              </a:rPr>
              <a:t>inceler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433449" y="2202992"/>
            <a:ext cx="7533599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222628" algn="l"/>
                <a:tab pos="2600579" algn="l"/>
                <a:tab pos="4420489" algn="l"/>
                <a:tab pos="5947536" algn="l"/>
              </a:tabLst>
            </a:pPr>
            <a:r>
              <a:rPr lang="en-US" altLang="zh-CN" sz="1900" spc="-444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45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225" dirty="0">
                <a:solidFill>
                  <a:srgbClr val="000000"/>
                </a:solidFill>
                <a:latin typeface="Arial"/>
                <a:ea typeface="Arial"/>
              </a:rPr>
              <a:t>Bir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yapıyı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oluşturan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taşıyıcı	sistemlerin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433449" y="2568752"/>
            <a:ext cx="7504679" cy="19052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3463" hangingPunct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boyutlandırılmasında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mühendisin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temel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görevi,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emniyet,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ekonomi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estetik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koşullarını</a:t>
            </a:r>
            <a:r>
              <a:rPr lang="en-US" altLang="zh-CN" sz="2400" spc="-15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sağlamaktır.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283463" indent="-283463" hangingPunct="0">
              <a:lnSpc>
                <a:spcPct val="9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Emniyet,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önemli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özelliklerden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biridir.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nedenle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yapı,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üzerine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gelen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yükleri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güvenli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biçimde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taşıyacak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sistemlere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sahip</a:t>
            </a:r>
            <a:r>
              <a:rPr lang="en-US" altLang="zh-CN" sz="2400" spc="-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olmalıdır.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433449" y="4543881"/>
            <a:ext cx="7534956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3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</a:t>
            </a:r>
            <a:r>
              <a:rPr lang="en-US" altLang="zh-CN" sz="2400" spc="-8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elemanlarının</a:t>
            </a:r>
            <a:r>
              <a:rPr lang="en-US" altLang="zh-CN" sz="2400" spc="-8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boyutlandırılmasında,</a:t>
            </a:r>
            <a:r>
              <a:rPr lang="en-US" altLang="zh-CN" sz="2400" spc="-9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yapıya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716913" y="4916220"/>
            <a:ext cx="7251750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öngörülen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yükten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miktar</a:t>
            </a:r>
            <a:r>
              <a:rPr lang="en-US" altLang="zh-CN" sz="2400" spc="17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daha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fazla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716913" y="5281980"/>
            <a:ext cx="7220580" cy="7316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etkiyeceği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kabul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edilir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Böylece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olası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yük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artışlarına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karşı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önlem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alınmış</a:t>
            </a:r>
            <a:r>
              <a:rPr lang="en-US" altLang="zh-CN" sz="2400" spc="-15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olur.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21"/>
          <p:cNvSpPr txBox="1"/>
          <p:nvPr/>
        </p:nvSpPr>
        <p:spPr>
          <a:xfrm>
            <a:off x="1609597" y="250867"/>
            <a:ext cx="7331598" cy="57815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391412">
              <a:lnSpc>
                <a:spcPct val="100000"/>
              </a:lnSpc>
            </a:pP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Mukavemetin</a:t>
            </a:r>
            <a:r>
              <a:rPr lang="en-US" altLang="zh-CN" sz="3600" b="1" spc="-3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tanımı</a:t>
            </a:r>
          </a:p>
          <a:p>
            <a:pPr marL="283463" indent="-283463" hangingPunct="0">
              <a:lnSpc>
                <a:spcPct val="95416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37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Ancak</a:t>
            </a:r>
            <a:r>
              <a:rPr lang="en-US" altLang="zh-CN" sz="2400" spc="-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yapılar</a:t>
            </a:r>
            <a:r>
              <a:rPr lang="en-US" altLang="zh-CN" sz="2400" spc="-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güvenli</a:t>
            </a:r>
            <a:r>
              <a:rPr lang="en-US" altLang="zh-CN" sz="2400" spc="-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tasarlanırken</a:t>
            </a:r>
            <a:r>
              <a:rPr lang="en-US" altLang="zh-CN" sz="2400" spc="-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ekonomik</a:t>
            </a:r>
            <a:r>
              <a:rPr lang="en-US" altLang="zh-CN" sz="2400" spc="-139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olma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özelliğinden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400" spc="-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uzaklaşılmamalıdır.</a:t>
            </a:r>
          </a:p>
          <a:p>
            <a:pPr marL="283463" indent="-283463" hangingPunct="0">
              <a:lnSpc>
                <a:spcPct val="95416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39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Aynı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biçimde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yapıların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çevreye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uyumlu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estetik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olma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koşulunun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sağlanmasında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ekonomi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emniyet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planda</a:t>
            </a:r>
            <a:r>
              <a:rPr lang="en-US" altLang="zh-CN" sz="2400" spc="-1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tutulmalıdır.</a:t>
            </a:r>
          </a:p>
          <a:p>
            <a:pPr marL="283463" indent="-283463" hangingPunct="0">
              <a:lnSpc>
                <a:spcPct val="95833"/>
              </a:lnSpc>
              <a:spcBef>
                <a:spcPts val="215"/>
              </a:spcBef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30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Mukavemet</a:t>
            </a:r>
            <a:r>
              <a:rPr lang="en-US" altLang="zh-CN" sz="2400" spc="-10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tüm</a:t>
            </a:r>
            <a:r>
              <a:rPr lang="en-US" altLang="zh-CN" sz="2400" spc="-10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mühendislik</a:t>
            </a:r>
            <a:r>
              <a:rPr lang="en-US" altLang="zh-CN" sz="2400" spc="-11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dallarının</a:t>
            </a:r>
            <a:r>
              <a:rPr lang="en-US" altLang="zh-CN" sz="2400" spc="-10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az</a:t>
            </a:r>
            <a:r>
              <a:rPr lang="en-US" altLang="zh-CN" sz="2400" spc="-11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</a:t>
            </a:r>
            <a:r>
              <a:rPr lang="en-US" altLang="zh-CN" sz="2400" spc="-10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çok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kullandığı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mekaniğin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-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dalıdır.</a:t>
            </a:r>
          </a:p>
          <a:p>
            <a:pPr marL="0">
              <a:lnSpc>
                <a:spcPct val="100000"/>
              </a:lnSpc>
              <a:spcBef>
                <a:spcPts val="284"/>
              </a:spcBef>
            </a:pPr>
            <a:r>
              <a:rPr lang="en-US" altLang="zh-CN" sz="1900" spc="-69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6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55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45" dirty="0">
                <a:solidFill>
                  <a:srgbClr val="000000"/>
                </a:solidFill>
                <a:latin typeface="Arial"/>
                <a:ea typeface="Arial"/>
              </a:rPr>
              <a:t>nedenle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44" dirty="0">
                <a:solidFill>
                  <a:srgbClr val="000000"/>
                </a:solidFill>
                <a:latin typeface="Arial"/>
                <a:ea typeface="Arial"/>
              </a:rPr>
              <a:t>uygulama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ea typeface="Arial"/>
              </a:rPr>
              <a:t>alanı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44" dirty="0">
                <a:solidFill>
                  <a:srgbClr val="000000"/>
                </a:solidFill>
                <a:latin typeface="Arial"/>
                <a:ea typeface="Arial"/>
              </a:rPr>
              <a:t>çok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ea typeface="Arial"/>
              </a:rPr>
              <a:t>geniştir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 marL="283463" indent="-283463" hangingPunct="0">
              <a:lnSpc>
                <a:spcPct val="95833"/>
              </a:lnSpc>
              <a:spcBef>
                <a:spcPts val="284"/>
              </a:spcBef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6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Mukavemet,</a:t>
            </a:r>
            <a:r>
              <a:rPr lang="en-US" altLang="zh-CN" sz="2400" spc="-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problemlerin</a:t>
            </a:r>
            <a:r>
              <a:rPr lang="en-US" altLang="zh-CN" sz="2400" spc="-5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çözümünde</a:t>
            </a:r>
            <a:r>
              <a:rPr lang="en-US" altLang="zh-CN" sz="2400" spc="-6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mekaniğin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farklı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dallarından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yararlanır.</a:t>
            </a:r>
            <a:r>
              <a:rPr lang="en-US" altLang="zh-CN" sz="2400" spc="-15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Bunlar;</a:t>
            </a:r>
          </a:p>
          <a:p>
            <a:pPr marL="0" indent="841247">
              <a:lnSpc>
                <a:spcPct val="100000"/>
              </a:lnSpc>
              <a:spcBef>
                <a:spcPts val="284"/>
              </a:spcBef>
            </a:pP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-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Katı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cisimler</a:t>
            </a:r>
            <a:r>
              <a:rPr lang="en-US" altLang="zh-CN" sz="2400" i="1" spc="-5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mekaniği,</a:t>
            </a:r>
          </a:p>
          <a:p>
            <a:pPr marL="841247" hangingPunct="0">
              <a:lnSpc>
                <a:spcPct val="110833"/>
              </a:lnSpc>
              <a:spcBef>
                <a:spcPts val="154"/>
              </a:spcBef>
            </a:pP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-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Malzeme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mekaniği</a:t>
            </a:r>
            <a:r>
              <a:rPr lang="en-US" altLang="zh-CN" sz="2400" i="1" spc="-5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(reoloji),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t/>
            </a:r>
            <a:br/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-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Elastisite</a:t>
            </a:r>
            <a:r>
              <a:rPr lang="en-US" altLang="zh-CN" sz="2400" i="1" spc="-4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kuramı</a:t>
            </a:r>
          </a:p>
          <a:p>
            <a:pPr marL="0" indent="841247">
              <a:lnSpc>
                <a:spcPct val="100000"/>
              </a:lnSpc>
              <a:spcBef>
                <a:spcPts val="154"/>
              </a:spcBef>
            </a:pP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-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Deneysel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elastisite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bilim</a:t>
            </a:r>
            <a:r>
              <a:rPr lang="en-US" altLang="zh-CN" sz="2400" spc="-15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dallarıdır.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23"/>
          <p:cNvSpPr txBox="1"/>
          <p:nvPr/>
        </p:nvSpPr>
        <p:spPr>
          <a:xfrm>
            <a:off x="1609597" y="365754"/>
            <a:ext cx="7328248" cy="1927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391412">
              <a:lnSpc>
                <a:spcPct val="100000"/>
              </a:lnSpc>
            </a:pP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Mukavemetin</a:t>
            </a:r>
            <a:r>
              <a:rPr lang="en-US" altLang="zh-CN" sz="3600" b="1" spc="-4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tanımı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214"/>
              </a:lnSpc>
            </a:pPr>
            <a:endParaRPr lang="en-US" dirty="0" smtClean="0"/>
          </a:p>
          <a:p>
            <a:pPr marL="283463" indent="-283463" hangingPunct="0">
              <a:lnSpc>
                <a:spcPct val="15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48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Ele</a:t>
            </a:r>
            <a:r>
              <a:rPr lang="en-US" altLang="zh-CN" sz="2400" spc="-1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alınan</a:t>
            </a:r>
            <a:r>
              <a:rPr lang="en-US" altLang="zh-CN" sz="2400" spc="-1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cismin</a:t>
            </a:r>
            <a:r>
              <a:rPr lang="en-US" altLang="zh-CN" sz="2400" spc="-1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boyutlandırılmasında</a:t>
            </a:r>
            <a:r>
              <a:rPr lang="en-US" altLang="zh-CN" sz="2400" spc="-1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katı</a:t>
            </a:r>
            <a:r>
              <a:rPr lang="en-US" altLang="zh-CN" sz="2400" spc="-1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cisimler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mekaniğindeki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denge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denklemleri</a:t>
            </a:r>
            <a:r>
              <a:rPr lang="en-US" altLang="zh-CN" sz="2400" spc="-1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kullanılır.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609597" y="2461437"/>
            <a:ext cx="7359395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639948" algn="l"/>
                <a:tab pos="4401947" algn="l"/>
                <a:tab pos="5775452" algn="l"/>
              </a:tabLst>
            </a:pPr>
            <a:r>
              <a:rPr lang="en-US" altLang="zh-CN" sz="1900" spc="-16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8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100" dirty="0">
                <a:solidFill>
                  <a:srgbClr val="000000"/>
                </a:solidFill>
                <a:latin typeface="Arial"/>
                <a:ea typeface="Arial"/>
              </a:rPr>
              <a:t>Malzemelerin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deneysel	olarak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belirlenmiş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893061" y="2918703"/>
            <a:ext cx="7046056" cy="10975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5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özellikleri,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dış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yükler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etkisi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altındaki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değiştirme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durumunda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göz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önüne</a:t>
            </a:r>
            <a:r>
              <a:rPr lang="en-US" altLang="zh-CN" sz="2400" spc="-1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alınır.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609597" y="4183811"/>
            <a:ext cx="7361219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928241" algn="l"/>
                <a:tab pos="3283077" algn="l"/>
                <a:tab pos="5453888" algn="l"/>
                <a:tab pos="6487159" algn="l"/>
              </a:tabLst>
            </a:pPr>
            <a:r>
              <a:rPr lang="en-US" altLang="zh-CN" sz="1900" spc="-22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4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110" dirty="0">
                <a:solidFill>
                  <a:srgbClr val="000000"/>
                </a:solidFill>
                <a:latin typeface="Arial"/>
                <a:ea typeface="Arial"/>
              </a:rPr>
              <a:t>Elastisite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kuramı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mukavemete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göre	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denel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893061" y="4732451"/>
            <a:ext cx="7075927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elastisitenin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malzeme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hakkında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verdiği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bilgileri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893061" y="5281360"/>
            <a:ext cx="3754225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kullanarak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çözümler</a:t>
            </a:r>
            <a:r>
              <a:rPr lang="en-US" altLang="zh-CN" sz="2400" spc="-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yapar.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30"/>
          <p:cNvSpPr txBox="1"/>
          <p:nvPr/>
        </p:nvSpPr>
        <p:spPr>
          <a:xfrm>
            <a:off x="2289301" y="432689"/>
            <a:ext cx="5917430" cy="5486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Mukavemetin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temel</a:t>
            </a:r>
            <a:r>
              <a:rPr lang="en-US" altLang="zh-CN" sz="3600" b="1" spc="-44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ilkeleri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609597" y="1234236"/>
            <a:ext cx="7359442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Mukavemet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problemlerinin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doğru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18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biçimde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893061" y="1599996"/>
            <a:ext cx="7077747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228469" algn="l"/>
                <a:tab pos="3084957" algn="l"/>
                <a:tab pos="4054475" algn="l"/>
                <a:tab pos="5196331" algn="l"/>
                <a:tab pos="6628892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çözülebilmesi	için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bazı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temel	ilkelerin	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609597" y="1965756"/>
            <a:ext cx="7329474" cy="19815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83463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kavramların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bilinmesi</a:t>
            </a:r>
            <a:r>
              <a:rPr lang="en-US" altLang="zh-CN" sz="2400" spc="-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gerekir.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283463" indent="-283463" hangingPunct="0">
              <a:lnSpc>
                <a:spcPct val="9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37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Mukavemet</a:t>
            </a:r>
            <a:r>
              <a:rPr lang="en-US" altLang="zh-CN" sz="2400" spc="-13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problemlerinin</a:t>
            </a:r>
            <a:r>
              <a:rPr lang="en-US" altLang="zh-CN" sz="2400" spc="-13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çözümünde,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karmaşık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durumlar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varsayımlarla</a:t>
            </a:r>
            <a:r>
              <a:rPr lang="en-US" altLang="zh-CN" sz="2400" spc="-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basitleştirilir.</a:t>
            </a:r>
          </a:p>
          <a:p>
            <a:pPr>
              <a:lnSpc>
                <a:spcPts val="619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1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nedenle</a:t>
            </a:r>
            <a:r>
              <a:rPr lang="en-US" altLang="zh-CN" sz="2400" spc="-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bulunan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sonuçlar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gerçekte</a:t>
            </a:r>
            <a:r>
              <a:rPr lang="en-US" altLang="zh-CN" sz="2400" spc="-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yaklaşık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değerleri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ifade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eder.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609597" y="4023791"/>
            <a:ext cx="7359381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Statikte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olduğu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gibi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mukavemette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400" spc="14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denge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609597" y="4389551"/>
            <a:ext cx="7329207" cy="1539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83463">
              <a:lnSpc>
                <a:spcPct val="100000"/>
              </a:lnSpc>
            </a:pP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kavramı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geçerlidir</a:t>
            </a:r>
            <a:r>
              <a:rPr lang="en-US" altLang="zh-CN" sz="2400" spc="1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594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32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Mukavemet,</a:t>
            </a:r>
            <a:r>
              <a:rPr lang="en-US" altLang="zh-CN" sz="2400" spc="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cisimlerin</a:t>
            </a:r>
            <a:r>
              <a:rPr lang="en-US" altLang="zh-CN" sz="2400" spc="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deneysel</a:t>
            </a:r>
            <a:r>
              <a:rPr lang="en-US" altLang="zh-CN" sz="2400" spc="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spc="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belirlenen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mekanik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özelliklerine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bağlı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kaldığından</a:t>
            </a:r>
            <a:r>
              <a:rPr lang="en-US" altLang="zh-CN" sz="2400" spc="11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cisimlerin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gerçek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davranışını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ortaya</a:t>
            </a:r>
            <a:r>
              <a:rPr lang="en-US" altLang="zh-CN" sz="2400" spc="-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koyar.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37"/>
          <p:cNvSpPr txBox="1"/>
          <p:nvPr/>
        </p:nvSpPr>
        <p:spPr>
          <a:xfrm>
            <a:off x="1609597" y="202565"/>
            <a:ext cx="7339339" cy="20195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679703">
              <a:lnSpc>
                <a:spcPct val="100000"/>
              </a:lnSpc>
            </a:pP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Mukavemetin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temel</a:t>
            </a:r>
            <a:r>
              <a:rPr lang="en-US" altLang="zh-CN" sz="3600" b="1" spc="-44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ilkeleri</a:t>
            </a:r>
          </a:p>
          <a:p>
            <a:pPr>
              <a:lnSpc>
                <a:spcPts val="163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050" spc="-144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2050" spc="-14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600" b="1" i="1" spc="-100" dirty="0">
                <a:solidFill>
                  <a:srgbClr val="BF0000"/>
                </a:solidFill>
                <a:latin typeface="Arial"/>
                <a:ea typeface="Arial"/>
              </a:rPr>
              <a:t>1</a:t>
            </a:r>
            <a:r>
              <a:rPr lang="en-US" altLang="zh-CN" sz="2600" b="1" i="1" spc="-50" dirty="0">
                <a:solidFill>
                  <a:srgbClr val="BF0000"/>
                </a:solidFill>
                <a:latin typeface="Arial"/>
                <a:ea typeface="Arial"/>
              </a:rPr>
              <a:t>.</a:t>
            </a:r>
            <a:r>
              <a:rPr lang="en-US" altLang="zh-CN" sz="2600" b="1" i="1" spc="-5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600" b="1" i="1" spc="-94" dirty="0">
                <a:solidFill>
                  <a:srgbClr val="BF0000"/>
                </a:solidFill>
                <a:latin typeface="Arial"/>
                <a:ea typeface="Arial"/>
              </a:rPr>
              <a:t>Katılaşma</a:t>
            </a:r>
            <a:r>
              <a:rPr lang="en-US" altLang="zh-CN" sz="2600" b="1" i="1" spc="-6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600" b="1" i="1" spc="-75" dirty="0">
                <a:solidFill>
                  <a:srgbClr val="BF0000"/>
                </a:solidFill>
                <a:latin typeface="Arial"/>
                <a:ea typeface="Arial"/>
              </a:rPr>
              <a:t>İlkesi</a:t>
            </a:r>
          </a:p>
          <a:p>
            <a:pPr>
              <a:lnSpc>
                <a:spcPts val="584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2050" spc="-65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2050" spc="-6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600" spc="-35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6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-35" dirty="0">
                <a:solidFill>
                  <a:srgbClr val="000000"/>
                </a:solidFill>
                <a:latin typeface="Arial"/>
                <a:ea typeface="Arial"/>
              </a:rPr>
              <a:t>değiştirebilen</a:t>
            </a:r>
            <a:r>
              <a:rPr lang="en-US" altLang="zh-CN" sz="26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-30" dirty="0">
                <a:solidFill>
                  <a:srgbClr val="000000"/>
                </a:solidFill>
                <a:latin typeface="Arial"/>
                <a:ea typeface="Arial"/>
              </a:rPr>
              <a:t>cisimler</a:t>
            </a:r>
            <a:r>
              <a:rPr lang="en-US" altLang="zh-CN" sz="26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-40" dirty="0">
                <a:solidFill>
                  <a:srgbClr val="000000"/>
                </a:solidFill>
                <a:latin typeface="Arial"/>
                <a:ea typeface="Arial"/>
              </a:rPr>
              <a:t>mekaniğinde</a:t>
            </a:r>
            <a:r>
              <a:rPr lang="en-US" altLang="zh-CN" sz="26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-50" dirty="0">
                <a:solidFill>
                  <a:srgbClr val="000000"/>
                </a:solidFill>
                <a:latin typeface="Arial"/>
                <a:ea typeface="Arial"/>
              </a:rPr>
              <a:t>denge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denklemi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değiştirmiş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konuma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göre</a:t>
            </a:r>
            <a:r>
              <a:rPr lang="en-US" altLang="zh-CN" sz="2600" spc="-12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yazılır.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609597" y="2298272"/>
            <a:ext cx="7361969" cy="396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05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2050" spc="2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Cisimlerin</a:t>
            </a:r>
            <a:r>
              <a:rPr lang="en-US" altLang="zh-CN" sz="2600" spc="6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dış</a:t>
            </a:r>
            <a:r>
              <a:rPr lang="en-US" altLang="zh-CN" sz="2600" spc="6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yükler</a:t>
            </a:r>
            <a:r>
              <a:rPr lang="en-US" altLang="zh-CN" sz="2600" spc="7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etkisi</a:t>
            </a:r>
            <a:r>
              <a:rPr lang="en-US" altLang="zh-CN" sz="2600" spc="6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altında</a:t>
            </a:r>
            <a:r>
              <a:rPr lang="en-US" altLang="zh-CN" sz="2600" spc="6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893061" y="2694512"/>
            <a:ext cx="7078533" cy="396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değiştirdikten</a:t>
            </a:r>
            <a:r>
              <a:rPr lang="en-US" altLang="zh-CN" sz="2600" spc="11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sonra</a:t>
            </a:r>
            <a:r>
              <a:rPr lang="en-US" altLang="zh-CN" sz="2600" spc="11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alacağı</a:t>
            </a:r>
            <a:r>
              <a:rPr lang="en-US" altLang="zh-CN" sz="2600" spc="11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son</a:t>
            </a:r>
            <a:r>
              <a:rPr lang="en-US" altLang="zh-CN" sz="2600" spc="12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durumun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893061" y="3091021"/>
            <a:ext cx="6791520" cy="396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zamanla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değişmeyeceği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(rijitleşme)</a:t>
            </a:r>
            <a:r>
              <a:rPr lang="en-US" altLang="zh-CN" sz="2600" spc="-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varsayılır.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609597" y="3563573"/>
            <a:ext cx="7360074" cy="396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05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2050" spc="20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600" spc="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durumda</a:t>
            </a:r>
            <a:r>
              <a:rPr lang="en-US" altLang="zh-CN" sz="2600" spc="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katı</a:t>
            </a:r>
            <a:r>
              <a:rPr lang="en-US" altLang="zh-CN" sz="2600" spc="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(rijit)</a:t>
            </a:r>
            <a:r>
              <a:rPr lang="en-US" altLang="zh-CN" sz="2600" spc="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cisimlerin</a:t>
            </a:r>
            <a:r>
              <a:rPr lang="en-US" altLang="zh-CN" sz="2600" spc="8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statiğinde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609597" y="3959813"/>
            <a:ext cx="7339507" cy="16613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3463" hangingPunct="0">
              <a:lnSpc>
                <a:spcPct val="100000"/>
              </a:lnSpc>
            </a:pPr>
            <a:r>
              <a:rPr lang="en-US" altLang="zh-CN" sz="2600" spc="114" dirty="0">
                <a:solidFill>
                  <a:srgbClr val="000000"/>
                </a:solidFill>
                <a:latin typeface="Arial"/>
                <a:ea typeface="Arial"/>
              </a:rPr>
              <a:t>olduğu</a:t>
            </a:r>
            <a:r>
              <a:rPr lang="en-US" altLang="zh-CN" sz="2600" spc="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94" dirty="0">
                <a:solidFill>
                  <a:srgbClr val="000000"/>
                </a:solidFill>
                <a:latin typeface="Arial"/>
                <a:ea typeface="Arial"/>
              </a:rPr>
              <a:t>gibi</a:t>
            </a:r>
            <a:r>
              <a:rPr lang="en-US" altLang="zh-CN" sz="2600" spc="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129" dirty="0">
                <a:solidFill>
                  <a:srgbClr val="000000"/>
                </a:solidFill>
                <a:latin typeface="Arial"/>
                <a:ea typeface="Arial"/>
              </a:rPr>
              <a:t>denge</a:t>
            </a:r>
            <a:r>
              <a:rPr lang="en-US" altLang="zh-CN" sz="2600" spc="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104" dirty="0">
                <a:solidFill>
                  <a:srgbClr val="000000"/>
                </a:solidFill>
                <a:latin typeface="Arial"/>
                <a:ea typeface="Arial"/>
              </a:rPr>
              <a:t>denklemleri</a:t>
            </a:r>
            <a:r>
              <a:rPr lang="en-US" altLang="zh-CN" sz="26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94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600" spc="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94" dirty="0">
                <a:solidFill>
                  <a:srgbClr val="000000"/>
                </a:solidFill>
                <a:latin typeface="Arial"/>
                <a:ea typeface="Arial"/>
              </a:rPr>
              <a:t>tepki</a:t>
            </a:r>
            <a:r>
              <a:rPr lang="en-US" altLang="zh-CN" sz="2600" spc="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129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6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85" dirty="0">
                <a:solidFill>
                  <a:srgbClr val="000000"/>
                </a:solidFill>
                <a:latin typeface="Arial"/>
                <a:ea typeface="Arial"/>
              </a:rPr>
              <a:t>iç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-5" dirty="0">
                <a:solidFill>
                  <a:srgbClr val="000000"/>
                </a:solidFill>
                <a:latin typeface="Arial"/>
                <a:ea typeface="Arial"/>
              </a:rPr>
              <a:t>kuvvetler</a:t>
            </a:r>
            <a:r>
              <a:rPr lang="en-US" altLang="zh-CN" sz="2600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-5" dirty="0">
                <a:solidFill>
                  <a:srgbClr val="000000"/>
                </a:solidFill>
                <a:latin typeface="Arial"/>
                <a:ea typeface="Arial"/>
              </a:rPr>
              <a:t>tanımlanır</a:t>
            </a:r>
            <a:r>
              <a:rPr lang="en-US" altLang="zh-CN" sz="2600" spc="-3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594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205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2050" spc="-28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600" spc="-1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ilke,</a:t>
            </a:r>
            <a:r>
              <a:rPr lang="en-US" altLang="zh-CN" sz="2600" spc="-10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katı</a:t>
            </a:r>
            <a:r>
              <a:rPr lang="en-US" altLang="zh-CN" sz="2600" spc="-1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cisimler</a:t>
            </a:r>
            <a:r>
              <a:rPr lang="en-US" altLang="zh-CN" sz="2600" spc="-1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statiğini</a:t>
            </a:r>
            <a:r>
              <a:rPr lang="en-US" altLang="zh-CN" sz="2600" spc="-10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mukavemet</a:t>
            </a:r>
            <a:r>
              <a:rPr lang="en-US" altLang="zh-CN" sz="2600" spc="-10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-5" dirty="0">
                <a:solidFill>
                  <a:srgbClr val="000000"/>
                </a:solidFill>
                <a:latin typeface="Arial"/>
                <a:ea typeface="Arial"/>
              </a:rPr>
              <a:t>ilişkilendirmektedir</a:t>
            </a:r>
            <a:r>
              <a:rPr lang="en-US" altLang="zh-CN" sz="2600" spc="-1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911</Words>
  <Application>Microsoft Office PowerPoint</Application>
  <PresentationFormat>Ekran Gösterisi (4:3)</PresentationFormat>
  <Paragraphs>244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1" baseType="lpstr">
      <vt:lpstr>宋体</vt:lpstr>
      <vt:lpstr>Arial</vt:lpstr>
      <vt:lpstr>Calibri</vt:lpstr>
      <vt:lpstr>Times New Roman</vt:lpstr>
      <vt:lpstr>Wingdings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Eylem</cp:lastModifiedBy>
  <cp:revision>3</cp:revision>
  <dcterms:created xsi:type="dcterms:W3CDTF">2011-01-21T15:00:27Z</dcterms:created>
  <dcterms:modified xsi:type="dcterms:W3CDTF">2020-01-07T12:00:50Z</dcterms:modified>
</cp:coreProperties>
</file>