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1"/>
  </p:notesMasterIdLst>
  <p:sldIdLst>
    <p:sldId id="265" r:id="rId2"/>
    <p:sldId id="256" r:id="rId3"/>
    <p:sldId id="257" r:id="rId4"/>
    <p:sldId id="258" r:id="rId5"/>
    <p:sldId id="272" r:id="rId6"/>
    <p:sldId id="259" r:id="rId7"/>
    <p:sldId id="273" r:id="rId8"/>
    <p:sldId id="260" r:id="rId9"/>
    <p:sldId id="261" r:id="rId10"/>
    <p:sldId id="262" r:id="rId11"/>
    <p:sldId id="263" r:id="rId12"/>
    <p:sldId id="264" r:id="rId13"/>
    <p:sldId id="266" r:id="rId14"/>
    <p:sldId id="274" r:id="rId15"/>
    <p:sldId id="267" r:id="rId16"/>
    <p:sldId id="268" r:id="rId17"/>
    <p:sldId id="269" r:id="rId18"/>
    <p:sldId id="270" r:id="rId19"/>
    <p:sldId id="271"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53" autoAdjust="0"/>
    <p:restoredTop sz="94660"/>
  </p:normalViewPr>
  <p:slideViewPr>
    <p:cSldViewPr>
      <p:cViewPr varScale="1">
        <p:scale>
          <a:sx n="80" d="100"/>
          <a:sy n="80" d="100"/>
        </p:scale>
        <p:origin x="1445"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1334DB-1E58-4B15-A14D-D9CC8CB82159}" type="datetimeFigureOut">
              <a:rPr lang="tr-TR" smtClean="0"/>
              <a:pPr/>
              <a:t>11.05.2020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5972E3-4E62-4FF8-83BB-5FF04EA81B4D}"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65972E3-4E62-4FF8-83BB-5FF04EA81B4D}" type="slidenum">
              <a:rPr lang="tr-TR" smtClean="0"/>
              <a:pPr/>
              <a:t>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0D875A7E-8D03-4CD2-9919-92294ED4B09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875A7E-8D03-4CD2-9919-92294ED4B09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875A7E-8D03-4CD2-9919-92294ED4B09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lgn="l">
              <a:defRPr/>
            </a:lvl1p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875A7E-8D03-4CD2-9919-92294ED4B09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Başlık"/>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875A7E-8D03-4CD2-9919-92294ED4B09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875A7E-8D03-4CD2-9919-92294ED4B09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D875A7E-8D03-4CD2-9919-92294ED4B09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320"/>
            <a:ext cx="7470648" cy="1143000"/>
          </a:xfrm>
        </p:spPr>
        <p:txBody>
          <a:bodyPr anchor="ctr"/>
          <a:lstStyle>
            <a:lvl1pPr algn="l">
              <a:defRPr sz="4600"/>
            </a:lvl1pPr>
          </a:lstStyle>
          <a:p>
            <a:r>
              <a:rPr kumimoji="0" lang="tr-TR"/>
              <a:t>Asıl başlık stili için tıklatın</a:t>
            </a:r>
            <a:endParaRPr kumimoji="0" lang="en-US"/>
          </a:p>
        </p:txBody>
      </p:sp>
      <p:sp>
        <p:nvSpPr>
          <p:cNvPr id="7" name="6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8" name="7 Slayt Numarası Yer Tutucusu"/>
          <p:cNvSpPr>
            <a:spLocks noGrp="1"/>
          </p:cNvSpPr>
          <p:nvPr>
            <p:ph type="sldNum" sz="quarter" idx="11"/>
          </p:nvPr>
        </p:nvSpPr>
        <p:spPr/>
        <p:txBody>
          <a:bodyPr/>
          <a:lstStyle/>
          <a:p>
            <a:fld id="{0D875A7E-8D03-4CD2-9919-92294ED4B09C}" type="slidenum">
              <a:rPr lang="tr-TR" smtClean="0"/>
              <a:pPr/>
              <a:t>‹#›</a:t>
            </a:fld>
            <a:endParaRPr lang="tr-TR"/>
          </a:p>
        </p:txBody>
      </p:sp>
      <p:sp>
        <p:nvSpPr>
          <p:cNvPr id="9" name="8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D875A7E-8D03-4CD2-9919-92294ED4B09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04EF7329-CBF3-4726-8A7A-379D3ADC0A2C}" type="datetimeFigureOut">
              <a:rPr lang="tr-TR" smtClean="0"/>
              <a:pPr/>
              <a:t>11.05.2020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156448" y="6422064"/>
            <a:ext cx="762000" cy="365125"/>
          </a:xfrm>
        </p:spPr>
        <p:txBody>
          <a:bodyPr/>
          <a:lstStyle/>
          <a:p>
            <a:fld id="{0D875A7E-8D03-4CD2-9919-92294ED4B09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a:xfrm>
            <a:off x="457200" y="6422064"/>
            <a:ext cx="2133600" cy="365125"/>
          </a:xfrm>
        </p:spPr>
        <p:txBody>
          <a:bodyPr/>
          <a:lstStyle/>
          <a:p>
            <a:fld id="{04EF7329-CBF3-4726-8A7A-379D3ADC0A2C}" type="datetimeFigureOut">
              <a:rPr lang="tr-TR" smtClean="0"/>
              <a:pPr/>
              <a:t>11.05.2020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875A7E-8D03-4CD2-9919-92294ED4B09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Serbest Form"/>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Yer Tutucusu"/>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04EF7329-CBF3-4726-8A7A-379D3ADC0A2C}" type="datetimeFigureOut">
              <a:rPr lang="tr-TR" smtClean="0"/>
              <a:pPr/>
              <a:t>11.05.2020</a:t>
            </a:fld>
            <a:endParaRPr lang="tr-TR"/>
          </a:p>
        </p:txBody>
      </p:sp>
      <p:sp>
        <p:nvSpPr>
          <p:cNvPr id="22" name="21 Altbilgi Yer Tutucusu"/>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17 Slayt Numarası Yer Tutucusu"/>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D875A7E-8D03-4CD2-9919-92294ED4B09C}"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mercedes-benz-trucks.com/tr_TR/brand/Contact/lokasyonlar_m_z/aksaray-kamyon-fabrikas.html" TargetMode="External"/><Relationship Id="rId2" Type="http://schemas.openxmlformats.org/officeDocument/2006/relationships/hyperlink" Target="https://youtu.be/3u0MQ14poUo" TargetMode="External"/><Relationship Id="rId1" Type="http://schemas.openxmlformats.org/officeDocument/2006/relationships/slideLayout" Target="../slideLayouts/slideLayout2.xml"/><Relationship Id="rId4" Type="http://schemas.openxmlformats.org/officeDocument/2006/relationships/hyperlink" Target="https://youtu.be/N51jHg85Gg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2636912"/>
            <a:ext cx="7467600" cy="1143000"/>
          </a:xfrm>
        </p:spPr>
        <p:txBody>
          <a:bodyPr>
            <a:normAutofit fontScale="90000"/>
          </a:bodyPr>
          <a:lstStyle/>
          <a:p>
            <a:pPr algn="ctr"/>
            <a:r>
              <a:rPr lang="tr-TR" dirty="0">
                <a:solidFill>
                  <a:srgbClr val="FF0000"/>
                </a:solidFill>
              </a:rPr>
              <a:t>OLAY YERİ YÖNETİMİ </a:t>
            </a:r>
            <a:r>
              <a:rPr lang="tr-TR" dirty="0" smtClean="0">
                <a:solidFill>
                  <a:srgbClr val="FF0000"/>
                </a:solidFill>
              </a:rPr>
              <a:t>ÖRNEK SENARYO</a:t>
            </a:r>
            <a:endParaRPr lang="tr-TR"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88640"/>
            <a:ext cx="7920880" cy="4525963"/>
          </a:xfrm>
        </p:spPr>
        <p:txBody>
          <a:bodyPr>
            <a:normAutofit/>
          </a:bodyPr>
          <a:lstStyle/>
          <a:p>
            <a:pPr algn="just">
              <a:buNone/>
            </a:pPr>
            <a:r>
              <a:rPr lang="tr-TR" sz="2400" dirty="0"/>
              <a:t>     Otoparktaki araçlara sıçrayan yangın iyice geniş bir alana yayılmıştır. İtfaiye ve </a:t>
            </a:r>
            <a:r>
              <a:rPr lang="tr-TR" sz="2400" dirty="0" err="1"/>
              <a:t>Afad</a:t>
            </a:r>
            <a:r>
              <a:rPr lang="tr-TR" sz="2400" dirty="0"/>
              <a:t> ekipleri bir taraftan otopark bölgesine müdahale ederken sağlık ekipleri hastalara müdahaleye başlamıştır. Polis ekipleri güvenli bölgeyi ve yolların kontrolünü sağlamıştır.</a:t>
            </a:r>
          </a:p>
        </p:txBody>
      </p:sp>
      <p:pic>
        <p:nvPicPr>
          <p:cNvPr id="4" name="3 Resim" descr="araba yangıın.jpg"/>
          <p:cNvPicPr>
            <a:picLocks noChangeAspect="1"/>
          </p:cNvPicPr>
          <p:nvPr/>
        </p:nvPicPr>
        <p:blipFill>
          <a:blip r:embed="rId2" cstate="print"/>
          <a:stretch>
            <a:fillRect/>
          </a:stretch>
        </p:blipFill>
        <p:spPr>
          <a:xfrm>
            <a:off x="1043608" y="2451621"/>
            <a:ext cx="7344816" cy="400506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507288" cy="5937523"/>
          </a:xfrm>
        </p:spPr>
        <p:txBody>
          <a:bodyPr>
            <a:normAutofit/>
          </a:bodyPr>
          <a:lstStyle/>
          <a:p>
            <a:pPr algn="just">
              <a:buNone/>
            </a:pPr>
            <a:r>
              <a:rPr lang="tr-TR" sz="2400" dirty="0"/>
              <a:t>     Bu sırada itfaiye ve ambulans takviyeleri istenmiştir, yangın üç buçuk saat sonunda kontrol altına alınmıştır. Yaralılar Aksaray devlet hastanesine sevk edilmiştir ve polis olayla ilgili soruşturma başlatmıştır.</a:t>
            </a:r>
          </a:p>
        </p:txBody>
      </p:sp>
      <p:pic>
        <p:nvPicPr>
          <p:cNvPr id="4" name="3 Resim" descr="patlama.jpg"/>
          <p:cNvPicPr>
            <a:picLocks noChangeAspect="1"/>
          </p:cNvPicPr>
          <p:nvPr/>
        </p:nvPicPr>
        <p:blipFill>
          <a:blip r:embed="rId2" cstate="print"/>
          <a:stretch>
            <a:fillRect/>
          </a:stretch>
        </p:blipFill>
        <p:spPr>
          <a:xfrm>
            <a:off x="683568" y="1844824"/>
            <a:ext cx="7920880" cy="4654272"/>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BÖLGE HARİTASI.jp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FF0000"/>
                </a:solidFill>
              </a:rPr>
              <a:t>HİZMET GRUPLARI</a:t>
            </a:r>
          </a:p>
        </p:txBody>
      </p:sp>
      <p:sp>
        <p:nvSpPr>
          <p:cNvPr id="3" name="2 İçerik Yer Tutucusu"/>
          <p:cNvSpPr>
            <a:spLocks noGrp="1"/>
          </p:cNvSpPr>
          <p:nvPr>
            <p:ph idx="1"/>
          </p:nvPr>
        </p:nvSpPr>
        <p:spPr/>
        <p:txBody>
          <a:bodyPr>
            <a:normAutofit/>
          </a:bodyPr>
          <a:lstStyle/>
          <a:p>
            <a:pPr>
              <a:buNone/>
            </a:pPr>
            <a:r>
              <a:rPr lang="tr-TR" sz="2400" dirty="0"/>
              <a:t>1-) İtfaiye Ekipleri</a:t>
            </a:r>
          </a:p>
          <a:p>
            <a:pPr>
              <a:buNone/>
            </a:pPr>
            <a:r>
              <a:rPr lang="tr-TR" sz="2400" dirty="0"/>
              <a:t>2-) Ambulans</a:t>
            </a:r>
          </a:p>
          <a:p>
            <a:pPr>
              <a:buNone/>
            </a:pPr>
            <a:r>
              <a:rPr lang="tr-TR" sz="2400" dirty="0"/>
              <a:t>3-) AFAD</a:t>
            </a:r>
          </a:p>
          <a:p>
            <a:pPr>
              <a:buNone/>
            </a:pPr>
            <a:r>
              <a:rPr lang="tr-TR" sz="2400" dirty="0"/>
              <a:t>4-) Polis </a:t>
            </a:r>
          </a:p>
          <a:p>
            <a:pPr>
              <a:buNone/>
            </a:pPr>
            <a:r>
              <a:rPr lang="tr-TR" sz="2400" dirty="0"/>
              <a:t>5-) Jandarma</a:t>
            </a:r>
          </a:p>
          <a:p>
            <a:pPr>
              <a:buNone/>
            </a:pPr>
            <a:endParaRPr lang="tr-T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F056C701-01B7-47C2-A5C9-482DA5821D6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40024" y="1700808"/>
            <a:ext cx="7313240" cy="4392488"/>
          </a:xfrm>
        </p:spPr>
      </p:pic>
      <p:sp>
        <p:nvSpPr>
          <p:cNvPr id="6" name="Başlık 1">
            <a:extLst>
              <a:ext uri="{FF2B5EF4-FFF2-40B4-BE49-F238E27FC236}">
                <a16:creationId xmlns:a16="http://schemas.microsoft.com/office/drawing/2014/main" id="{B5666308-BD06-4745-91AF-DB23CB0FDA46}"/>
              </a:ext>
            </a:extLst>
          </p:cNvPr>
          <p:cNvSpPr>
            <a:spLocks noGrp="1"/>
          </p:cNvSpPr>
          <p:nvPr>
            <p:ph type="title"/>
          </p:nvPr>
        </p:nvSpPr>
        <p:spPr>
          <a:xfrm>
            <a:off x="611560" y="548680"/>
            <a:ext cx="7313240" cy="868958"/>
          </a:xfrm>
        </p:spPr>
        <p:txBody>
          <a:bodyPr>
            <a:normAutofit/>
          </a:bodyPr>
          <a:lstStyle/>
          <a:p>
            <a:r>
              <a:rPr lang="tr-TR" sz="2400" dirty="0"/>
              <a:t>    Olayın büyüklüğü S1 (OLAY) seviyesindedir.</a:t>
            </a:r>
          </a:p>
        </p:txBody>
      </p:sp>
    </p:spTree>
    <p:extLst>
      <p:ext uri="{BB962C8B-B14F-4D97-AF65-F5344CB8AC3E}">
        <p14:creationId xmlns:p14="http://schemas.microsoft.com/office/powerpoint/2010/main" val="3161322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solidFill>
                  <a:srgbClr val="FF0000"/>
                </a:solidFill>
              </a:rPr>
              <a:t>AVANTAJ</a:t>
            </a:r>
          </a:p>
        </p:txBody>
      </p:sp>
      <p:sp>
        <p:nvSpPr>
          <p:cNvPr id="3" name="2 İçerik Yer Tutucusu"/>
          <p:cNvSpPr>
            <a:spLocks noGrp="1"/>
          </p:cNvSpPr>
          <p:nvPr>
            <p:ph idx="1"/>
          </p:nvPr>
        </p:nvSpPr>
        <p:spPr/>
        <p:txBody>
          <a:bodyPr>
            <a:normAutofit/>
          </a:bodyPr>
          <a:lstStyle/>
          <a:p>
            <a:pPr algn="just">
              <a:buFont typeface="Courier New" pitchFamily="49" charset="0"/>
              <a:buChar char="o"/>
            </a:pPr>
            <a:r>
              <a:rPr lang="tr-TR" sz="2400" dirty="0"/>
              <a:t>Fabrikada çalışanların ilk yardım eğitimi almış olması</a:t>
            </a:r>
          </a:p>
          <a:p>
            <a:pPr algn="just">
              <a:buFont typeface="Courier New" pitchFamily="49" charset="0"/>
              <a:buChar char="o"/>
            </a:pPr>
            <a:r>
              <a:rPr lang="tr-TR" sz="2400" dirty="0"/>
              <a:t>Fabrikanın acil durum ekipleri oluşturması</a:t>
            </a:r>
          </a:p>
          <a:p>
            <a:pPr algn="just">
              <a:buFont typeface="Courier New" pitchFamily="49" charset="0"/>
              <a:buChar char="o"/>
            </a:pPr>
            <a:r>
              <a:rPr lang="tr-TR" sz="2400" dirty="0"/>
              <a:t>Fabrika çalışanlarına düzenli olarak eğitim ve tatbikatların yapılması</a:t>
            </a:r>
          </a:p>
          <a:p>
            <a:pPr algn="just">
              <a:buFont typeface="Courier New" pitchFamily="49" charset="0"/>
              <a:buChar char="o"/>
            </a:pPr>
            <a:r>
              <a:rPr lang="tr-TR" sz="2400" dirty="0"/>
              <a:t>Fabrikanın yangın ekipmanlarının olması </a:t>
            </a:r>
          </a:p>
          <a:p>
            <a:pPr algn="just">
              <a:buFont typeface="Courier New" pitchFamily="49" charset="0"/>
              <a:buChar char="o"/>
            </a:pPr>
            <a:r>
              <a:rPr lang="tr-TR" sz="2400" dirty="0"/>
              <a:t>Toplanma alanın var olması</a:t>
            </a:r>
          </a:p>
          <a:p>
            <a:pPr algn="just">
              <a:buNone/>
            </a:pPr>
            <a:r>
              <a:rPr lang="tr-TR" sz="2400"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FF0000"/>
                </a:solidFill>
              </a:rPr>
              <a:t>DEZAVANTAJ</a:t>
            </a:r>
          </a:p>
        </p:txBody>
      </p:sp>
      <p:sp>
        <p:nvSpPr>
          <p:cNvPr id="3" name="2 İçerik Yer Tutucusu"/>
          <p:cNvSpPr>
            <a:spLocks noGrp="1"/>
          </p:cNvSpPr>
          <p:nvPr>
            <p:ph idx="1"/>
          </p:nvPr>
        </p:nvSpPr>
        <p:spPr/>
        <p:txBody>
          <a:bodyPr>
            <a:normAutofit/>
          </a:bodyPr>
          <a:lstStyle/>
          <a:p>
            <a:pPr algn="just">
              <a:buFont typeface="Courier New" pitchFamily="49" charset="0"/>
              <a:buChar char="o"/>
            </a:pPr>
            <a:r>
              <a:rPr lang="tr-TR" sz="2400" dirty="0"/>
              <a:t>Fabrikanın şehir merkezine uzak olması</a:t>
            </a:r>
          </a:p>
          <a:p>
            <a:pPr algn="just">
              <a:buFont typeface="Courier New" pitchFamily="49" charset="0"/>
              <a:buChar char="o"/>
            </a:pPr>
            <a:r>
              <a:rPr lang="tr-TR" sz="2400" dirty="0"/>
              <a:t>Yangının mesai saatleri içerisinde olmasından dolayı trafiğin sıkışık olup ekiplerin geç gelmesi</a:t>
            </a:r>
          </a:p>
          <a:p>
            <a:pPr algn="just">
              <a:buFont typeface="Courier New" pitchFamily="49" charset="0"/>
              <a:buChar char="o"/>
            </a:pPr>
            <a:r>
              <a:rPr lang="tr-TR" sz="2400" dirty="0"/>
              <a:t>Makinelerdeki bakım ve onarımların tam yapılmaması</a:t>
            </a:r>
          </a:p>
          <a:p>
            <a:pPr algn="just">
              <a:buFont typeface="Courier New" pitchFamily="49" charset="0"/>
              <a:buChar char="o"/>
            </a:pPr>
            <a:r>
              <a:rPr lang="tr-TR" sz="2400" dirty="0"/>
              <a:t>Yangının paydos saatleri içerisinde olması</a:t>
            </a:r>
          </a:p>
          <a:p>
            <a:pPr algn="just">
              <a:buFont typeface="Courier New" pitchFamily="49" charset="0"/>
              <a:buChar char="o"/>
            </a:pPr>
            <a:r>
              <a:rPr lang="tr-TR" sz="2400" dirty="0"/>
              <a:t>Fabrikanın bütün bölümlerinin birbirine yakın olması</a:t>
            </a:r>
          </a:p>
          <a:p>
            <a:pPr algn="just">
              <a:buFont typeface="Courier New" pitchFamily="49" charset="0"/>
              <a:buChar char="o"/>
            </a:pPr>
            <a:r>
              <a:rPr lang="tr-TR" sz="2400" dirty="0"/>
              <a:t>Mazot deposunun fabrikanın içinde olması</a:t>
            </a:r>
          </a:p>
          <a:p>
            <a:pPr>
              <a:buFont typeface="Courier New" pitchFamily="49" charset="0"/>
              <a:buChar char="o"/>
            </a:pPr>
            <a:endParaRPr lang="tr-T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FF0000"/>
                </a:solidFill>
              </a:rPr>
              <a:t>ALINABİLECEK ÖNLEMLER</a:t>
            </a:r>
          </a:p>
        </p:txBody>
      </p:sp>
      <p:sp>
        <p:nvSpPr>
          <p:cNvPr id="3" name="2 İçerik Yer Tutucusu"/>
          <p:cNvSpPr>
            <a:spLocks noGrp="1"/>
          </p:cNvSpPr>
          <p:nvPr>
            <p:ph idx="1"/>
          </p:nvPr>
        </p:nvSpPr>
        <p:spPr/>
        <p:txBody>
          <a:bodyPr>
            <a:normAutofit/>
          </a:bodyPr>
          <a:lstStyle/>
          <a:p>
            <a:pPr algn="just">
              <a:buFont typeface="Courier New" pitchFamily="49" charset="0"/>
              <a:buChar char="o"/>
            </a:pPr>
            <a:r>
              <a:rPr lang="tr-TR" sz="2400" dirty="0"/>
              <a:t>Makinelerin genel  bakımlarının düzenli olarak  yapılması</a:t>
            </a:r>
          </a:p>
          <a:p>
            <a:pPr algn="just">
              <a:buFont typeface="Courier New" pitchFamily="49" charset="0"/>
              <a:buChar char="o"/>
            </a:pPr>
            <a:r>
              <a:rPr lang="tr-TR" sz="2400" dirty="0"/>
              <a:t>Fabrikanın risk taşıyan bölümlerinin farklı bir yerde yapılanması</a:t>
            </a:r>
          </a:p>
          <a:p>
            <a:pPr algn="just">
              <a:buFont typeface="Courier New" pitchFamily="49" charset="0"/>
              <a:buChar char="o"/>
            </a:pPr>
            <a:r>
              <a:rPr lang="tr-TR" sz="2400" dirty="0"/>
              <a:t>Yangın söndürme sistemlerinin düzenli olarak kontrol ve bakımlarının yapılması</a:t>
            </a:r>
          </a:p>
          <a:p>
            <a:pPr algn="just">
              <a:buFont typeface="Courier New" pitchFamily="49" charset="0"/>
              <a:buChar char="o"/>
            </a:pPr>
            <a:r>
              <a:rPr lang="tr-TR" sz="2400" dirty="0"/>
              <a:t>Fabrikanın ufak çaplıda olsa kendi bünyesinde küçük bir söndürme aracı ile birkaç personel bulundurması</a:t>
            </a:r>
          </a:p>
          <a:p>
            <a:pPr>
              <a:buFont typeface="Courier New" pitchFamily="49" charset="0"/>
              <a:buChar char="o"/>
            </a:pPr>
            <a:endParaRPr lang="tr-TR" sz="2400" dirty="0"/>
          </a:p>
          <a:p>
            <a:pPr>
              <a:buFont typeface="Courier New" pitchFamily="49" charset="0"/>
              <a:buChar char="o"/>
            </a:pPr>
            <a:endParaRPr lang="tr-TR" sz="2400" dirty="0"/>
          </a:p>
          <a:p>
            <a:pPr>
              <a:buFont typeface="Courier New" pitchFamily="49" charset="0"/>
              <a:buChar char="o"/>
            </a:pPr>
            <a:endParaRPr lang="tr-TR"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FF0000"/>
                </a:solidFill>
              </a:rPr>
              <a:t>İYİLEŞTİRME ÇALIŞMASI</a:t>
            </a:r>
          </a:p>
        </p:txBody>
      </p:sp>
      <p:sp>
        <p:nvSpPr>
          <p:cNvPr id="3" name="2 İçerik Yer Tutucusu"/>
          <p:cNvSpPr>
            <a:spLocks noGrp="1"/>
          </p:cNvSpPr>
          <p:nvPr>
            <p:ph idx="1"/>
          </p:nvPr>
        </p:nvSpPr>
        <p:spPr/>
        <p:txBody>
          <a:bodyPr>
            <a:normAutofit/>
          </a:bodyPr>
          <a:lstStyle/>
          <a:p>
            <a:pPr algn="just">
              <a:buFont typeface="Courier New" pitchFamily="49" charset="0"/>
              <a:buChar char="o"/>
            </a:pPr>
            <a:r>
              <a:rPr lang="tr-TR" sz="2400" dirty="0"/>
              <a:t>Fabrikanın bütün yangın sistemleri baştan aşağı değiştirilip çalışma durumları kontrol edildi.</a:t>
            </a:r>
          </a:p>
          <a:p>
            <a:pPr algn="just">
              <a:buFont typeface="Courier New" pitchFamily="49" charset="0"/>
              <a:buChar char="o"/>
            </a:pPr>
            <a:r>
              <a:rPr lang="tr-TR" sz="2400" dirty="0"/>
              <a:t>Fabrikadaki makinelerin periyodik bakımları düzenli olarak tutulup eskiyen makineler değiştirildi.</a:t>
            </a:r>
          </a:p>
          <a:p>
            <a:pPr algn="just">
              <a:buFont typeface="Courier New" pitchFamily="49" charset="0"/>
              <a:buChar char="o"/>
            </a:pPr>
            <a:r>
              <a:rPr lang="tr-TR" sz="2400" dirty="0"/>
              <a:t>Fabrikanın diğer yangın müdahale ekipmanları yenilenip tekrar yerine konuldu ve küçük çaplı bir araç ve vardiyalı personel yerleştirildi.</a:t>
            </a:r>
          </a:p>
          <a:p>
            <a:pPr>
              <a:buNone/>
            </a:pPr>
            <a:endParaRPr lang="tr-TR"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FF0000"/>
                </a:solidFill>
              </a:rPr>
              <a:t>KAYNAKÇA</a:t>
            </a:r>
          </a:p>
        </p:txBody>
      </p:sp>
      <p:sp>
        <p:nvSpPr>
          <p:cNvPr id="3" name="2 İçerik Yer Tutucusu"/>
          <p:cNvSpPr>
            <a:spLocks noGrp="1"/>
          </p:cNvSpPr>
          <p:nvPr>
            <p:ph idx="1"/>
          </p:nvPr>
        </p:nvSpPr>
        <p:spPr/>
        <p:txBody>
          <a:bodyPr>
            <a:normAutofit/>
          </a:bodyPr>
          <a:lstStyle/>
          <a:p>
            <a:r>
              <a:rPr lang="tr-TR" sz="2400" dirty="0">
                <a:hlinkClick r:id="rId2"/>
              </a:rPr>
              <a:t>https://youtu.be/3u0MQ14poUo</a:t>
            </a:r>
            <a:endParaRPr lang="tr-TR" sz="2400" dirty="0"/>
          </a:p>
          <a:p>
            <a:r>
              <a:rPr lang="tr-TR" sz="2400" dirty="0">
                <a:hlinkClick r:id="rId3"/>
              </a:rPr>
              <a:t>https://www.mercedes-benz-trucks.com/tr_TR/brand/Contact/lokasyonlar_m_z/aksaray-kamyon-fabrikas.html</a:t>
            </a:r>
            <a:endParaRPr lang="tr-TR" sz="2400" dirty="0"/>
          </a:p>
          <a:p>
            <a:r>
              <a:rPr lang="tr-TR" sz="2400" dirty="0">
                <a:hlinkClick r:id="rId4"/>
              </a:rPr>
              <a:t>https://youtu.be/N51jHg85GgU</a:t>
            </a:r>
            <a:endParaRPr lang="tr-TR" sz="2400" dirty="0"/>
          </a:p>
          <a:p>
            <a:endParaRPr lang="tr-T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51520" y="0"/>
            <a:ext cx="8496944" cy="6858000"/>
          </a:xfrm>
        </p:spPr>
        <p:txBody>
          <a:bodyPr>
            <a:normAutofit/>
          </a:bodyPr>
          <a:lstStyle/>
          <a:p>
            <a:pPr algn="just"/>
            <a:r>
              <a:rPr lang="tr-TR" sz="2400" dirty="0">
                <a:solidFill>
                  <a:schemeClr val="tx1"/>
                </a:solidFill>
              </a:rPr>
              <a:t>Aksaray’da </a:t>
            </a:r>
            <a:r>
              <a:rPr lang="tr-TR" sz="2400" dirty="0" err="1">
                <a:solidFill>
                  <a:schemeClr val="tx1"/>
                </a:solidFill>
              </a:rPr>
              <a:t>Otomarsan</a:t>
            </a:r>
            <a:r>
              <a:rPr lang="tr-TR" sz="2400" dirty="0">
                <a:solidFill>
                  <a:schemeClr val="tx1"/>
                </a:solidFill>
              </a:rPr>
              <a:t> ismiyle kurulan Mercedes Benz Türk 1986’dan beri Almanya’dan sonra  Avrupa’da ki ikinci büyük fabrikadır. </a:t>
            </a:r>
            <a:r>
              <a:rPr lang="tr-TR" sz="2400" dirty="0"/>
              <a:t>Mercedes Benz otomotiv ticaret ve hizmetler A.Ş, bugün 450 personeli ile istihdam etmektedir. Bunun yanı sıra ülke çapındaki bayi ve satış sonrası hizmetler ağında yaklaşık 900 personel çalışmaktadır. </a:t>
            </a:r>
            <a:endParaRPr lang="tr-TR" sz="2400" dirty="0">
              <a:solidFill>
                <a:schemeClr val="tx1"/>
              </a:solidFill>
            </a:endParaRPr>
          </a:p>
          <a:p>
            <a:pPr algn="l"/>
            <a:endParaRPr lang="tr-TR" sz="2300" dirty="0">
              <a:solidFill>
                <a:schemeClr val="tx1"/>
              </a:solidFill>
            </a:endParaRPr>
          </a:p>
        </p:txBody>
      </p:sp>
      <p:pic>
        <p:nvPicPr>
          <p:cNvPr id="4" name="3 Resim" descr="fabrika.jpg"/>
          <p:cNvPicPr>
            <a:picLocks noChangeAspect="1"/>
          </p:cNvPicPr>
          <p:nvPr/>
        </p:nvPicPr>
        <p:blipFill>
          <a:blip r:embed="rId3" cstate="print"/>
          <a:stretch>
            <a:fillRect/>
          </a:stretch>
        </p:blipFill>
        <p:spPr>
          <a:xfrm>
            <a:off x="395536" y="116632"/>
            <a:ext cx="8352928" cy="393865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1193" y="0"/>
            <a:ext cx="8460432" cy="6858000"/>
          </a:xfrm>
        </p:spPr>
        <p:txBody>
          <a:bodyPr>
            <a:normAutofit/>
          </a:bodyPr>
          <a:lstStyle/>
          <a:p>
            <a:pPr algn="just">
              <a:buNone/>
            </a:pPr>
            <a:r>
              <a:rPr lang="tr-TR" sz="2400" dirty="0"/>
              <a:t>     Bu fabrikanın toplam alanı ise 690.000 m2’dir. Fabrikanın birçok bölüm olup bu bölümlerde araçlarla ilgili gerekli montajlar yapılmaktadır. Bu bölümler iş hazırlama birimi, iskelet ve tavan imalatı, boyahane, iç süsleme kısmı, hava-elektrik gibi aksanların montajının yapıldığı kısım, metal aksamların montajının yapıldığı kısım gibi araçlarla ilgili olan bunun gibi birçok montaj bölümü vardır.</a:t>
            </a:r>
          </a:p>
        </p:txBody>
      </p:sp>
      <p:pic>
        <p:nvPicPr>
          <p:cNvPr id="4" name="3 Resim" descr="metrekarae.jpg"/>
          <p:cNvPicPr>
            <a:picLocks noChangeAspect="1"/>
          </p:cNvPicPr>
          <p:nvPr/>
        </p:nvPicPr>
        <p:blipFill>
          <a:blip r:embed="rId2" cstate="print"/>
          <a:stretch>
            <a:fillRect/>
          </a:stretch>
        </p:blipFill>
        <p:spPr>
          <a:xfrm>
            <a:off x="611560" y="2708921"/>
            <a:ext cx="8020065" cy="403244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SENARYO</a:t>
            </a:r>
            <a:br>
              <a:rPr lang="tr-TR" dirty="0"/>
            </a:br>
            <a:endParaRPr lang="tr-TR" dirty="0"/>
          </a:p>
        </p:txBody>
      </p:sp>
      <p:sp>
        <p:nvSpPr>
          <p:cNvPr id="3" name="2 İçerik Yer Tutucusu"/>
          <p:cNvSpPr>
            <a:spLocks noGrp="1"/>
          </p:cNvSpPr>
          <p:nvPr>
            <p:ph idx="1"/>
          </p:nvPr>
        </p:nvSpPr>
        <p:spPr>
          <a:xfrm>
            <a:off x="611560" y="1408648"/>
            <a:ext cx="7643192" cy="4525963"/>
          </a:xfrm>
        </p:spPr>
        <p:txBody>
          <a:bodyPr>
            <a:normAutofit/>
          </a:bodyPr>
          <a:lstStyle/>
          <a:p>
            <a:pPr algn="just">
              <a:buNone/>
            </a:pPr>
            <a:r>
              <a:rPr lang="tr-TR" sz="2400" dirty="0"/>
              <a:t>     Fabrikanın boyahanesinde saat 12:40 civarlarında bir makinenin elektrik aksamında bir problem oluşması sonucunda yanmaya başlayan boya makinesi alev almaya başlar. Bu sırada personelin çoğu öğle yemeği paydosundadır. İçeride olan personeller bu durumu 3 dakika sonra fark etmişlerdir ancak alevler personelin ve fabrikanın yangın söndürme sisteminin aksaklıkları olduğundan söndürme sistemini aşmıştır.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a:extLst>
              <a:ext uri="{FF2B5EF4-FFF2-40B4-BE49-F238E27FC236}">
                <a16:creationId xmlns:a16="http://schemas.microsoft.com/office/drawing/2014/main" id="{091C4BDC-3CFA-4BD1-9702-762CF7591E97}"/>
              </a:ext>
            </a:extLst>
          </p:cNvPr>
          <p:cNvSpPr>
            <a:spLocks noGrp="1"/>
          </p:cNvSpPr>
          <p:nvPr>
            <p:ph idx="1"/>
          </p:nvPr>
        </p:nvSpPr>
        <p:spPr>
          <a:xfrm>
            <a:off x="838200" y="1412776"/>
            <a:ext cx="7467600" cy="4525963"/>
          </a:xfrm>
        </p:spPr>
        <p:txBody>
          <a:bodyPr>
            <a:normAutofit/>
          </a:bodyPr>
          <a:lstStyle/>
          <a:p>
            <a:pPr algn="just"/>
            <a:r>
              <a:rPr lang="tr-TR" sz="2400" dirty="0"/>
              <a:t>Makinenin periyodik bakımlarında aksaklık olduğu için elektrik kaçağından bir yangın ortaya çıkmıştır. Boya makinelerine gelen hortumların ve makinelere dizilen boyalarında yanması sonucu yangın kontrol altına alınamaz hale gelip diğer bölmelere sıçramıştır. Bu sırada personel hemen itfaiyeye ihbarda bulunmuştur.</a:t>
            </a:r>
          </a:p>
        </p:txBody>
      </p:sp>
    </p:spTree>
    <p:extLst>
      <p:ext uri="{BB962C8B-B14F-4D97-AF65-F5344CB8AC3E}">
        <p14:creationId xmlns:p14="http://schemas.microsoft.com/office/powerpoint/2010/main" val="2594504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1166018"/>
            <a:ext cx="7467600" cy="4525963"/>
          </a:xfrm>
        </p:spPr>
        <p:txBody>
          <a:bodyPr>
            <a:normAutofit/>
          </a:bodyPr>
          <a:lstStyle/>
          <a:p>
            <a:pPr algn="just">
              <a:buNone/>
            </a:pPr>
            <a:r>
              <a:rPr lang="tr-TR" sz="2400" dirty="0"/>
              <a:t>     Fabrikanın  söndürme ekipleri itfaiye ekipleri gelene kadar müdahaleye başlamıştır. Yangın iyice kontrolden çıkıp artık profesyonel müdahale gerektirmektedir. İtfaiye ekipleri şehir içinde trafiğin yoğun olmasından ve fabrikanın şehir merkezine uzak olmasından dolayı olay yerine 13 dakika sonra varmışlardır. Olay yerine 3 itfaiye aracı gelmiştir.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a:extLst>
              <a:ext uri="{FF2B5EF4-FFF2-40B4-BE49-F238E27FC236}">
                <a16:creationId xmlns:a16="http://schemas.microsoft.com/office/drawing/2014/main" id="{C959C409-CEC9-44AA-A0CA-59C68EB78F0F}"/>
              </a:ext>
            </a:extLst>
          </p:cNvPr>
          <p:cNvSpPr>
            <a:spLocks noGrp="1"/>
          </p:cNvSpPr>
          <p:nvPr>
            <p:ph idx="1"/>
          </p:nvPr>
        </p:nvSpPr>
        <p:spPr>
          <a:xfrm>
            <a:off x="611560" y="1412776"/>
            <a:ext cx="7467600" cy="4525963"/>
          </a:xfrm>
        </p:spPr>
        <p:txBody>
          <a:bodyPr>
            <a:normAutofit/>
          </a:bodyPr>
          <a:lstStyle/>
          <a:p>
            <a:pPr algn="just"/>
            <a:r>
              <a:rPr lang="tr-TR" sz="2400" dirty="0"/>
              <a:t>Fabrikada çalışan 265 personel fabrikanın acil durum ekipleri tarafından tahliye edilirken 185 personel yangın mahalline yakın olduğu için içeride mahsur kalmışlardır. Fabrikanın acil durum ekipleri ambulans ekipleri gelene kadar müdahaleye başlamıştır. İtfaiye ekipleri bir taraftan söndürmeye başlarken ambulans, </a:t>
            </a:r>
            <a:r>
              <a:rPr lang="tr-TR" sz="2400" dirty="0" err="1"/>
              <a:t>Afad</a:t>
            </a:r>
            <a:r>
              <a:rPr lang="tr-TR" sz="2400" dirty="0"/>
              <a:t> ve polis ekiplerine de haber verilmiştir.</a:t>
            </a:r>
          </a:p>
        </p:txBody>
      </p:sp>
    </p:spTree>
    <p:extLst>
      <p:ext uri="{BB962C8B-B14F-4D97-AF65-F5344CB8AC3E}">
        <p14:creationId xmlns:p14="http://schemas.microsoft.com/office/powerpoint/2010/main" val="2578474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229600" cy="5937523"/>
          </a:xfrm>
        </p:spPr>
        <p:txBody>
          <a:bodyPr>
            <a:normAutofit/>
          </a:bodyPr>
          <a:lstStyle/>
          <a:p>
            <a:pPr algn="just">
              <a:buNone/>
            </a:pPr>
            <a:r>
              <a:rPr lang="tr-TR" sz="2400" dirty="0"/>
              <a:t>     İtfaiye ekipleri ek destek olarak yeni personel istemiştir. Bölgeden olay yerine 12 itfaiye aracı daha katılmıştır. Çok sayıda ambulans, </a:t>
            </a:r>
            <a:r>
              <a:rPr lang="tr-TR" sz="2400" dirty="0" err="1"/>
              <a:t>Afad</a:t>
            </a:r>
            <a:r>
              <a:rPr lang="tr-TR" sz="2400" dirty="0"/>
              <a:t> ve polis ekipleri kısa süre içerisinde olay yerinde olmuşlardır. Bu sırada yangın içeride ki kullanılan diğer bölümlere sıçrayıp iyice büyümüştür. Sıçramalar fabrikanın mazot deposuna kadar ulaşıp çok büyük bir patlamaya sebep olmuştur. </a:t>
            </a:r>
          </a:p>
        </p:txBody>
      </p:sp>
      <p:pic>
        <p:nvPicPr>
          <p:cNvPr id="4" name="3 Resim" descr="fabrika yangn.jpg"/>
          <p:cNvPicPr>
            <a:picLocks noChangeAspect="1"/>
          </p:cNvPicPr>
          <p:nvPr/>
        </p:nvPicPr>
        <p:blipFill>
          <a:blip r:embed="rId2" cstate="print"/>
          <a:stretch>
            <a:fillRect/>
          </a:stretch>
        </p:blipFill>
        <p:spPr>
          <a:xfrm>
            <a:off x="755576" y="2901886"/>
            <a:ext cx="7725544" cy="393305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980728"/>
            <a:ext cx="8136904" cy="4525963"/>
          </a:xfrm>
        </p:spPr>
        <p:txBody>
          <a:bodyPr>
            <a:normAutofit/>
          </a:bodyPr>
          <a:lstStyle/>
          <a:p>
            <a:pPr algn="just">
              <a:buNone/>
            </a:pPr>
            <a:r>
              <a:rPr lang="tr-TR" sz="2400" dirty="0"/>
              <a:t>     İçeride ki patlamanın şiddetinden kaynaklı bölgede sarsıntı meydana gelmiştir. Bunun yanı sıra fabrikadan tahliye edilmiş personeller ve oraya gelen hizmet ekipleri içerisinde 67 çalışan personel, 16 itfaiyeci ve bunun yanı sıra polis, ambulans ve </a:t>
            </a:r>
            <a:r>
              <a:rPr lang="tr-TR" sz="2400" dirty="0" err="1"/>
              <a:t>Afad</a:t>
            </a:r>
            <a:r>
              <a:rPr lang="tr-TR" sz="2400" dirty="0"/>
              <a:t> çalışanlarında yaralanmalar olmuştur. İçeride kalan 185 personel için </a:t>
            </a:r>
            <a:r>
              <a:rPr lang="tr-TR" sz="2400" dirty="0" err="1"/>
              <a:t>Afad</a:t>
            </a:r>
            <a:r>
              <a:rPr lang="tr-TR" sz="2400" dirty="0"/>
              <a:t> ve itfaiye ekipleri hemen tahliyeye başlamışlardır.  Fakat  zehirli gazlardan ve alevlerden dolayı 97 kişi hayatını kaybetmiştir. 45 kişi ağır yaralı, 43 kişi ise orta ve hafif olarak güvenli bölgeye tahliye edilmiştir. </a:t>
            </a:r>
          </a:p>
        </p:txBody>
      </p:sp>
    </p:spTree>
  </p:cSld>
  <p:clrMapOvr>
    <a:masterClrMapping/>
  </p:clrMapOvr>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506</TotalTime>
  <Words>708</Words>
  <Application>Microsoft Office PowerPoint</Application>
  <PresentationFormat>On-screen Show (4:3)</PresentationFormat>
  <Paragraphs>48</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Courier New</vt:lpstr>
      <vt:lpstr>Franklin Gothic Book</vt:lpstr>
      <vt:lpstr>Wingdings 2</vt:lpstr>
      <vt:lpstr>Teknik</vt:lpstr>
      <vt:lpstr>OLAY YERİ YÖNETİMİ ÖRNEK SENARYO</vt:lpstr>
      <vt:lpstr>PowerPoint Presentation</vt:lpstr>
      <vt:lpstr>PowerPoint Presentation</vt:lpstr>
      <vt:lpstr>SENARYO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HİZMET GRUPLARI</vt:lpstr>
      <vt:lpstr>    Olayın büyüklüğü S1 (OLAY) seviyesindedir.</vt:lpstr>
      <vt:lpstr>AVANTAJ</vt:lpstr>
      <vt:lpstr>DEZAVANTAJ</vt:lpstr>
      <vt:lpstr>ALINABİLECEK ÖNLEMLER</vt:lpstr>
      <vt:lpstr>İYİLEŞTİRME ÇALIŞMASI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a b</cp:lastModifiedBy>
  <cp:revision>49</cp:revision>
  <dcterms:created xsi:type="dcterms:W3CDTF">2020-04-03T18:26:34Z</dcterms:created>
  <dcterms:modified xsi:type="dcterms:W3CDTF">2020-05-10T21:03:24Z</dcterms:modified>
</cp:coreProperties>
</file>