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309" r:id="rId4"/>
    <p:sldId id="311" r:id="rId5"/>
    <p:sldId id="313" r:id="rId6"/>
    <p:sldId id="310" r:id="rId7"/>
    <p:sldId id="312" r:id="rId8"/>
    <p:sldId id="303" r:id="rId9"/>
    <p:sldId id="308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0" autoAdjust="0"/>
    <p:restoredTop sz="94675" autoAdjust="0"/>
  </p:normalViewPr>
  <p:slideViewPr>
    <p:cSldViewPr>
      <p:cViewPr varScale="1">
        <p:scale>
          <a:sx n="63" d="100"/>
          <a:sy n="63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12.02.2018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3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07504" y="2852936"/>
            <a:ext cx="860444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Genel hükümler çerçevesinde muvazaalı asıl işveren alt işveren </a:t>
            </a:r>
            <a:r>
              <a:rPr lang="tr-TR" altLang="ko-KR" sz="3600" b="1" dirty="0" err="1">
                <a:latin typeface="Arial" pitchFamily="34" charset="0"/>
                <a:ea typeface="맑은 고딕" pitchFamily="50" charset="-127"/>
                <a:cs typeface="Arial" pitchFamily="34" charset="0"/>
              </a:rPr>
              <a:t>ilşikisinin</a:t>
            </a:r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 değerlendirilmesi ve muvazaalı alt işveren ilişkisinin yaptırımı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Türk Ticaret Kanunu </a:t>
            </a:r>
            <a:b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Anlamında İşyeri Devri 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340768"/>
            <a:ext cx="7344816" cy="5256583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Türk Ticaret Kanunu madde 178, aynı kanunun 158/4 ve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190’ıncı maddelerinde yer alan yollamalar nedeniyle ancak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bazı hallerde uygulama alanı bulabilmektedir.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Türk Ticaret Kanunundaki hükümlerin uygulanacağı haller; 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Ticaret şirketlerinin birleşmesi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Ticaret şirketlerinin bölünmesi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Ticaret şirketlerinin tür değiştirmesi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950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260648"/>
            <a:ext cx="7344816" cy="6480719"/>
          </a:xfrm>
        </p:spPr>
        <p:txBody>
          <a:bodyPr/>
          <a:lstStyle/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TTK. md.178, İş Kanunu md.6 karşısında özel hüküm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niteliğindedir. </a:t>
            </a:r>
          </a:p>
          <a:p>
            <a:pPr marL="342900" indent="-342900">
              <a:buFont typeface="Wingdings" pitchFamily="2" charset="2"/>
              <a:buChar char="Ø"/>
            </a:pP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Türk Ticaret Kanununun uygulanacağı hallerde işçinin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devre itiraz etmemesi gerekir. Kanun hükmü gereği; «İşçi itiraz ederse, hizmet sözleşmesi kanuni işten çıkarma süresinin sonunda sona erer; devralan ve işçi o tarihe kadar sözleşmeyi yerine getirmekle yükümlüdür.»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39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88640"/>
            <a:ext cx="7416824" cy="6552727"/>
          </a:xfrm>
        </p:spPr>
        <p:txBody>
          <a:bodyPr/>
          <a:lstStyle/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İşçinin itirazı üzerine iş sözleşmesinin sona erme tarihi tartışmalıdır.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Hangi tarihte iş sözleşmesi sona erecektir?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İşçinin yasal bildirim süresinin sonu devralan işveren döneminde sona eriyorsa, devralan işveren yanında da çalışmaya devam edecek midir?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İşçinin iş sözleşmesi belirli süreli ise yasal bildirim süresi hususu ne şekilde uygulanacaktır?</a:t>
            </a:r>
          </a:p>
        </p:txBody>
      </p:sp>
    </p:spTree>
    <p:extLst>
      <p:ext uri="{BB962C8B-B14F-4D97-AF65-F5344CB8AC3E}">
        <p14:creationId xmlns:p14="http://schemas.microsoft.com/office/powerpoint/2010/main" val="961643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763688" y="188640"/>
            <a:ext cx="7272808" cy="6480719"/>
          </a:xfrm>
        </p:spPr>
        <p:txBody>
          <a:bodyPr/>
          <a:lstStyle/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İşçinin itirazı sonucu iş sözleşmesi sona erdiği takdirde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önemli sorunlardan biri işçinin çalışmasının bir yılı aştığı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hallerde, işçiye kıdem tazminatı ödenip ödenmeyeceğidir.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Kıdem tazminatına hak kazanma hallerinde, işçinin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itirazıyla iş sözleşmesinin sona ermesi durumu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düzenlenmemiştir.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hukukunun amaçları dikkate alındığında, işçiye kıdem </a:t>
            </a:r>
            <a:br>
              <a:rPr lang="tr-TR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tazminatının ödenmesi gerektiği sonucuna ulaşılması </a:t>
            </a:r>
            <a:br>
              <a:rPr lang="tr-TR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isabetli olacaktır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Zira işçinin de iş sözleşmesini sona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erdirme iradesi yoktur. İş sözleşmesi kanundaki hüküm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nedeniyle sona ermektedir. </a:t>
            </a:r>
          </a:p>
        </p:txBody>
      </p:sp>
    </p:spTree>
    <p:extLst>
      <p:ext uri="{BB962C8B-B14F-4D97-AF65-F5344CB8AC3E}">
        <p14:creationId xmlns:p14="http://schemas.microsoft.com/office/powerpoint/2010/main" val="3223871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332656"/>
            <a:ext cx="7272808" cy="6336703"/>
          </a:xfrm>
        </p:spPr>
        <p:txBody>
          <a:bodyPr/>
          <a:lstStyle/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Türk Ticaret Kanunu kapsamında devir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gerçekleştirildiğinde, İş Kanunundaki düzenlemeden farklı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olarak müteselsil sorumluluk daha geniş düzenlenmiştir.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 Devirden önce doğmuş ve devir tarihinde ödenmesi </a:t>
            </a:r>
            <a:br>
              <a:rPr lang="tr-TR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gereken işçilik alacaklarından ötürü müteselsil sorumluluk </a:t>
            </a:r>
            <a:br>
              <a:rPr lang="tr-TR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iki yılla sınırlı değildir.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TTK md.178/6 uyarınca;</a:t>
            </a: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«Devreden şirketin bölünmeden önce şirket borçlarından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dolayı sorumlu olan ortakları, hizmet sözleşmesinden doğan ve intikal gününe kadar muaccel olan borçlarla, hizmet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 normal olarak sona ermiş olsaydı muaccel hâle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gelecek olan veya işçinin itirazı sebebiyle hizmet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sözleşmesinin sona erdiği ana kadar doğacak olan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borçlardan </a:t>
            </a:r>
            <a:r>
              <a:rPr lang="tr-TR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müteselsilen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sorumlu olmakta devam ederler.»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349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19672" y="116632"/>
            <a:ext cx="7524328" cy="1069514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Toplu İş Sözleşmesi Özerkliği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547664" y="1412776"/>
            <a:ext cx="7149480" cy="5011962"/>
          </a:xfrm>
        </p:spPr>
        <p:txBody>
          <a:bodyPr/>
          <a:lstStyle/>
          <a:p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1982 Anayasası </a:t>
            </a:r>
          </a:p>
          <a:p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D. Sendikal faaliyet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MADDE 52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(Mülga: 23.7.1995-4121/3 </a:t>
            </a:r>
            <a:r>
              <a:rPr lang="tr-TR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md.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VI. Toplu iş sözleşmesi, grev hakkı ve lokavt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Toplu iş sözleşmesi hakkı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MADDE 53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İşçiler ve işverenler, karşılıklı olarak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ekonomik ve sosyal durumlarını ve çalışma şartlarını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düzenlemek amacıyla toplu iş sözleşmesi yapma hakkına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sahiptirler.</a:t>
            </a: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Toplu iş sözleşmesinin nasıl yapılacağı kanunla düzenlenir.</a:t>
            </a: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Aynı işyerinde, aynı dönem için, birden fazla toplu iş </a:t>
            </a:r>
            <a:b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 yapılamaz ve uygulanamaz</a:t>
            </a:r>
            <a:r>
              <a:rPr lang="tr-TR" sz="2400" dirty="0">
                <a:solidFill>
                  <a:schemeClr val="tx1"/>
                </a:solidFill>
              </a:rPr>
              <a:t>.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b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326227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259632" y="116632"/>
            <a:ext cx="7776864" cy="6552728"/>
          </a:xfrm>
        </p:spPr>
        <p:txBody>
          <a:bodyPr/>
          <a:lstStyle/>
          <a:p>
            <a:r>
              <a:rPr lang="tr-TR" sz="17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Yargıtay Kararı;</a:t>
            </a:r>
          </a:p>
          <a:p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«Davacı işveren, Sütlüce adresindeki "Kara Taşımacılığı" faaliyetine son verildiğini ve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Anbarlı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adresindeki işyerinde "Kara Taşımacılığı" faaliyetinin yapılmadığını,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burada sadece eskiden beri sürdürülen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dolamit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eğitme işinin yapıldığını, böylece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işkolu bakımından da "Kara Taşımacılığı ile ilgilerinin bulunmadığını, nitekim bu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 için yeni bir işkolu tespiti için Çalışma Bakanlığı’na başvurduklarını ileri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sürerek, sendikanın bu işyerinde grev uygulamayacağından, mevcut grev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uygulamasının yasadışı olduğunun tespitine karar verilmesini istemiştir. </a:t>
            </a:r>
          </a:p>
          <a:p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Mahkemece yazılı gerekçelerle, istek gibi karar verilmiştir. </a:t>
            </a:r>
          </a:p>
          <a:p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TİS, işyerinde çalışan işçiler için yapılır. Nitelik değiştirilmeksizin işyerinin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başka bir mahalle veya adrese nakledilmiş olması, yetki alınmış o işyeri için TİS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yapılmasını engellemez. Olayda işveren, yetki alınmış olan Sütlüce’deki işyerini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kapattığını ve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Anbarlı’daki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adresinde kara taşımacılığı faaliyetinde bulunmadığını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iddia etmektedir. Gerçekten durum böyle ise, bu takdirde sendikanın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Anbarlı’daki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 için grev kararı alması ve uygulamaya geçmesi mümkün olmaz. Buna karşı,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"Kara Taşımacılığı" işini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Anbarlı’daki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adresinde de sürdürmekte ise, o zaman,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sendikanın bu adreste faaliyet gösteren "Kara Taşımacılığı" işi ile sınırlı olmak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üzere TİS yapabileceğinin kabulü gerekir. Böyle olunca da, "Kara Taşımacılığı" ile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sınırlı olmak üzere uygulanan grevin yasadışı olduğundan söz etmek doğru olmaz. </a:t>
            </a:r>
          </a:p>
          <a:p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halde, Sütlüce’deki işin </a:t>
            </a:r>
            <a:r>
              <a:rPr lang="tr-TR" sz="17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Anbarlı’da</a:t>
            </a: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aynen sürdürülüp sürdürülmediğinin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araştırılıp tespiti ile, yukarıda açıklanan esaslar dairesinde, sonucuna göre bir karar verilmesi gerekir. Noksan inceleme ve değerlendirme ile karar verilmiş olması </a:t>
            </a:r>
            <a:b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isabetli görülmemiştir. (Y9HD, 13.7.1987, 7421/7183)»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82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1916</TotalTime>
  <Words>181</Words>
  <Application>Microsoft Office PowerPoint</Application>
  <PresentationFormat>Ekran Gösterisi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맑은 고딕</vt:lpstr>
      <vt:lpstr>Arial</vt:lpstr>
      <vt:lpstr>Calibri</vt:lpstr>
      <vt:lpstr>Times New Roman</vt:lpstr>
      <vt:lpstr>Wingdings</vt:lpstr>
      <vt:lpstr>Office Theme</vt:lpstr>
      <vt:lpstr>Custom Design</vt:lpstr>
      <vt:lpstr>PowerPoint Sunusu</vt:lpstr>
      <vt:lpstr>Türk Ticaret Kanunu  Anlamında İşyeri Devri </vt:lpstr>
      <vt:lpstr>PowerPoint Sunusu</vt:lpstr>
      <vt:lpstr>PowerPoint Sunusu</vt:lpstr>
      <vt:lpstr>PowerPoint Sunusu</vt:lpstr>
      <vt:lpstr>PowerPoint Sunusu</vt:lpstr>
      <vt:lpstr>Toplu İş Sözleşmesi Özerkliği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Çağla Erdoğan</cp:lastModifiedBy>
  <cp:revision>328</cp:revision>
  <dcterms:created xsi:type="dcterms:W3CDTF">2014-04-01T16:35:38Z</dcterms:created>
  <dcterms:modified xsi:type="dcterms:W3CDTF">2018-02-11T22:04:13Z</dcterms:modified>
</cp:coreProperties>
</file>