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5" r:id="rId5"/>
    <p:sldId id="1086" r:id="rId6"/>
    <p:sldId id="1087" r:id="rId7"/>
    <p:sldId id="1088" r:id="rId8"/>
    <p:sldId id="1091" r:id="rId9"/>
    <p:sldId id="1089" r:id="rId10"/>
    <p:sldId id="109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Kapsamı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İnsan </a:t>
            </a:r>
            <a:r>
              <a:rPr lang="tr-TR" sz="1800" dirty="0"/>
              <a:t>yerleşimleri: Sanayi devrimi öncesi dönemde üretim, ticaret ve nüfus değişimleri, sanayileşme ve ekonomik yapıda değişimler, sanayi sonrası metropolitanlaşma süreci, azgelişmiş ülkelerde yerleşimlerin tarihsel kökleri, azgelişmiş ülkelerde sosyo-ekonomik ve yapısal özellikler, ekonomik faaliyetler ve yer seçimi: ulaşım faaliyetler, ulaşım maliyetleri, kuruluş yeri seçiminde etmenler ve kararları, sanayi birimleri kuruluş yeri seçiminde </a:t>
            </a:r>
            <a:r>
              <a:rPr lang="tr-TR" sz="1800" dirty="0" smtClean="0"/>
              <a:t>etmenler</a:t>
            </a: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Kapsamı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Kamu </a:t>
            </a:r>
            <a:r>
              <a:rPr lang="tr-TR" sz="1800" dirty="0"/>
              <a:t>faaliyet birimlerinde yer seçimi, büyük yatırımlar ve çevresel değişim, dışsal faydalar ve kümelenme, kırsal ve kentsel yerleşim alanlarının seçimi, kentleşme ve inşaat projeleri için yer seçimi ve kriterlerinin analizi, yerleşim yerlerinin seçimini etkileyen faktörlerin analizi, yerleşimlerin analiz teknikleri, jeolojik çevre ve yapılaşma </a:t>
            </a:r>
            <a:r>
              <a:rPr lang="tr-TR" sz="1800" dirty="0" smtClean="0"/>
              <a:t>etkileşimi</a:t>
            </a:r>
            <a:endParaRPr lang="tr-TR" sz="1800" dirty="0"/>
          </a:p>
        </p:txBody>
      </p:sp>
    </p:spTree>
    <p:extLst>
      <p:ext uri="{BB962C8B-B14F-4D97-AF65-F5344CB8AC3E}">
        <p14:creationId xmlns:p14="http://schemas.microsoft.com/office/powerpoint/2010/main" val="10491127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Kapsamı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Deprem</a:t>
            </a:r>
            <a:r>
              <a:rPr lang="tr-TR" sz="1800" dirty="0"/>
              <a:t>, taşkın, heyelan, kaya düşmesi ve tsunami gibi afetler, yer seçiminde yapılması gereken jeolojik ve jeoteknik araştırmalar, barajlar, nükleer santraller, tüneller, hidroelektrik santralleri, alış veriş merkezleri, karayolları, otoyollar, demiryolları, metro ve havaalanlarında yer seçimi, arazi kullanım planlaması, yer seçimine ilişkin yasal düzenlemelerin analizi ve uygulama örneklerinin incelenmesi.</a:t>
            </a:r>
          </a:p>
        </p:txBody>
      </p:sp>
    </p:spTree>
    <p:extLst>
      <p:ext uri="{BB962C8B-B14F-4D97-AF65-F5344CB8AC3E}">
        <p14:creationId xmlns:p14="http://schemas.microsoft.com/office/powerpoint/2010/main" val="3046399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İşleme Akım Şeması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193258"/>
            <a:ext cx="7843954" cy="5274044"/>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dirty="0" smtClean="0"/>
              <a:t>İnsan </a:t>
            </a:r>
            <a:r>
              <a:rPr lang="tr-TR" dirty="0"/>
              <a:t>yerleşimleri: </a:t>
            </a:r>
          </a:p>
          <a:p>
            <a:pPr marL="0" indent="0" algn="just">
              <a:lnSpc>
                <a:spcPct val="100000"/>
              </a:lnSpc>
              <a:spcBef>
                <a:spcPts val="450"/>
              </a:spcBef>
              <a:buClr>
                <a:srgbClr val="160093"/>
              </a:buClr>
              <a:buFont typeface="Courier New" panose="02070309020205020404" pitchFamily="49" charset="0"/>
              <a:buChar char="o"/>
              <a:defRPr/>
            </a:pPr>
            <a:r>
              <a:rPr lang="tr-TR" dirty="0"/>
              <a:t>Sanayi devrimi öncesi dönemde üretim, ticaret ve nüfus değişimleri, sanayileşme ve ekonomik yapıda değişimler, </a:t>
            </a:r>
          </a:p>
          <a:p>
            <a:pPr marL="0" indent="0" algn="just">
              <a:lnSpc>
                <a:spcPct val="100000"/>
              </a:lnSpc>
              <a:spcBef>
                <a:spcPts val="450"/>
              </a:spcBef>
              <a:buClr>
                <a:srgbClr val="160093"/>
              </a:buClr>
              <a:buFont typeface="Courier New" panose="02070309020205020404" pitchFamily="49" charset="0"/>
              <a:buChar char="o"/>
              <a:defRPr/>
            </a:pPr>
            <a:r>
              <a:rPr lang="tr-TR" dirty="0"/>
              <a:t>Sanayi sonrası metropolitanlaşma süreci, </a:t>
            </a:r>
          </a:p>
          <a:p>
            <a:pPr marL="0" indent="0" algn="just">
              <a:lnSpc>
                <a:spcPct val="100000"/>
              </a:lnSpc>
              <a:spcBef>
                <a:spcPts val="450"/>
              </a:spcBef>
              <a:buClr>
                <a:srgbClr val="160093"/>
              </a:buClr>
              <a:buFont typeface="Courier New" panose="02070309020205020404" pitchFamily="49" charset="0"/>
              <a:buChar char="o"/>
              <a:defRPr/>
            </a:pPr>
            <a:r>
              <a:rPr lang="tr-TR" dirty="0"/>
              <a:t>Azgelişmiş ülkelerde yerleşimlerin tarihsel kökleri, </a:t>
            </a:r>
          </a:p>
          <a:p>
            <a:pPr marL="0" indent="0" algn="just">
              <a:lnSpc>
                <a:spcPct val="100000"/>
              </a:lnSpc>
              <a:spcBef>
                <a:spcPts val="450"/>
              </a:spcBef>
              <a:buClr>
                <a:srgbClr val="160093"/>
              </a:buClr>
              <a:buFont typeface="Courier New" panose="02070309020205020404" pitchFamily="49" charset="0"/>
              <a:buChar char="o"/>
              <a:defRPr/>
            </a:pPr>
            <a:r>
              <a:rPr lang="tr-TR" dirty="0"/>
              <a:t>Azgelişmiş ülkelerde sosyo-ekonomik ve yapısal özellikler, </a:t>
            </a:r>
          </a:p>
          <a:p>
            <a:pPr marL="0" indent="0" algn="just">
              <a:lnSpc>
                <a:spcPct val="100000"/>
              </a:lnSpc>
              <a:spcBef>
                <a:spcPts val="450"/>
              </a:spcBef>
              <a:buClr>
                <a:srgbClr val="160093"/>
              </a:buClr>
              <a:buFont typeface="Courier New" panose="02070309020205020404" pitchFamily="49" charset="0"/>
              <a:buChar char="o"/>
              <a:defRPr/>
            </a:pPr>
            <a:r>
              <a:rPr lang="tr-TR" dirty="0"/>
              <a:t>Ekonomik faaliyetler ve yer seçimi: </a:t>
            </a:r>
          </a:p>
        </p:txBody>
      </p:sp>
    </p:spTree>
    <p:extLst>
      <p:ext uri="{BB962C8B-B14F-4D97-AF65-F5344CB8AC3E}">
        <p14:creationId xmlns:p14="http://schemas.microsoft.com/office/powerpoint/2010/main" val="1235424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İşleme Akım Şeması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193258"/>
            <a:ext cx="7843954" cy="5274044"/>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dirty="0" smtClean="0"/>
              <a:t>Ulaşım </a:t>
            </a:r>
            <a:r>
              <a:rPr lang="tr-TR" dirty="0"/>
              <a:t>faaliyetler ve maliyetleri, </a:t>
            </a:r>
          </a:p>
          <a:p>
            <a:pPr marL="0" indent="0" algn="just">
              <a:lnSpc>
                <a:spcPct val="100000"/>
              </a:lnSpc>
              <a:spcBef>
                <a:spcPts val="450"/>
              </a:spcBef>
              <a:buClr>
                <a:srgbClr val="160093"/>
              </a:buClr>
              <a:buFont typeface="Courier New" panose="02070309020205020404" pitchFamily="49" charset="0"/>
              <a:buChar char="o"/>
              <a:defRPr/>
            </a:pPr>
            <a:r>
              <a:rPr lang="tr-TR" dirty="0"/>
              <a:t>Kuruluş yeri seçiminde etkenler ve kararları, </a:t>
            </a:r>
          </a:p>
          <a:p>
            <a:pPr marL="0" indent="0" algn="just">
              <a:lnSpc>
                <a:spcPct val="100000"/>
              </a:lnSpc>
              <a:spcBef>
                <a:spcPts val="450"/>
              </a:spcBef>
              <a:buClr>
                <a:srgbClr val="160093"/>
              </a:buClr>
              <a:buFont typeface="Courier New" panose="02070309020205020404" pitchFamily="49" charset="0"/>
              <a:buChar char="o"/>
              <a:defRPr/>
            </a:pPr>
            <a:r>
              <a:rPr lang="tr-TR" dirty="0"/>
              <a:t>Sanayi birimlerinin kuruluş yeri seçiminde etkenler, </a:t>
            </a:r>
          </a:p>
          <a:p>
            <a:pPr marL="0" indent="0" algn="just">
              <a:lnSpc>
                <a:spcPct val="100000"/>
              </a:lnSpc>
              <a:spcBef>
                <a:spcPts val="450"/>
              </a:spcBef>
              <a:buClr>
                <a:srgbClr val="160093"/>
              </a:buClr>
              <a:buFont typeface="Courier New" panose="02070309020205020404" pitchFamily="49" charset="0"/>
              <a:buChar char="o"/>
              <a:defRPr/>
            </a:pPr>
            <a:r>
              <a:rPr lang="tr-TR" dirty="0"/>
              <a:t>Kamu faaliyet birimlerinde yer seçimi, </a:t>
            </a:r>
          </a:p>
          <a:p>
            <a:pPr marL="0" indent="0" algn="just">
              <a:lnSpc>
                <a:spcPct val="100000"/>
              </a:lnSpc>
              <a:spcBef>
                <a:spcPts val="450"/>
              </a:spcBef>
              <a:buClr>
                <a:srgbClr val="160093"/>
              </a:buClr>
              <a:buFont typeface="Courier New" panose="02070309020205020404" pitchFamily="49" charset="0"/>
              <a:buChar char="o"/>
              <a:defRPr/>
            </a:pPr>
            <a:r>
              <a:rPr lang="tr-TR" dirty="0"/>
              <a:t>Büyük yatırımlar ve çevresel değişim, </a:t>
            </a:r>
          </a:p>
          <a:p>
            <a:pPr marL="0" indent="0" algn="just">
              <a:lnSpc>
                <a:spcPct val="100000"/>
              </a:lnSpc>
              <a:spcBef>
                <a:spcPts val="450"/>
              </a:spcBef>
              <a:buClr>
                <a:srgbClr val="160093"/>
              </a:buClr>
              <a:buFont typeface="Courier New" panose="02070309020205020404" pitchFamily="49" charset="0"/>
              <a:buChar char="o"/>
              <a:defRPr/>
            </a:pPr>
            <a:r>
              <a:rPr lang="tr-TR" dirty="0"/>
              <a:t>Dış kaynaklardan faydalanma ve kümelenme, </a:t>
            </a:r>
          </a:p>
        </p:txBody>
      </p:sp>
    </p:spTree>
    <p:extLst>
      <p:ext uri="{BB962C8B-B14F-4D97-AF65-F5344CB8AC3E}">
        <p14:creationId xmlns:p14="http://schemas.microsoft.com/office/powerpoint/2010/main" val="1299082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İşleme Akım Şeması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193258"/>
            <a:ext cx="7843954" cy="5274044"/>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dirty="0"/>
              <a:t>Kırsal ve kentsel yerleşim alanlarının seçimi, </a:t>
            </a:r>
          </a:p>
          <a:p>
            <a:pPr marL="0" indent="0" algn="just">
              <a:lnSpc>
                <a:spcPct val="100000"/>
              </a:lnSpc>
              <a:spcBef>
                <a:spcPts val="450"/>
              </a:spcBef>
              <a:buClr>
                <a:srgbClr val="160093"/>
              </a:buClr>
              <a:buFont typeface="Courier New" panose="02070309020205020404" pitchFamily="49" charset="0"/>
              <a:buChar char="o"/>
              <a:defRPr/>
            </a:pPr>
            <a:r>
              <a:rPr lang="tr-TR" dirty="0"/>
              <a:t>Kentleşme ve inşaat projeleri için yer seçimi ve kriterlerinin analizi, </a:t>
            </a:r>
          </a:p>
          <a:p>
            <a:pPr marL="0" indent="0" algn="just">
              <a:lnSpc>
                <a:spcPct val="100000"/>
              </a:lnSpc>
              <a:spcBef>
                <a:spcPts val="450"/>
              </a:spcBef>
              <a:buClr>
                <a:srgbClr val="160093"/>
              </a:buClr>
              <a:buFont typeface="Courier New" panose="02070309020205020404" pitchFamily="49" charset="0"/>
              <a:buChar char="o"/>
              <a:defRPr/>
            </a:pPr>
            <a:r>
              <a:rPr lang="tr-TR" dirty="0"/>
              <a:t>Yerleşim yerlerinin seçimini etkileyen faktörlerin analizi, </a:t>
            </a:r>
          </a:p>
          <a:p>
            <a:pPr marL="0" indent="0" algn="just">
              <a:lnSpc>
                <a:spcPct val="100000"/>
              </a:lnSpc>
              <a:spcBef>
                <a:spcPts val="450"/>
              </a:spcBef>
              <a:buClr>
                <a:srgbClr val="160093"/>
              </a:buClr>
              <a:buFont typeface="Courier New" panose="02070309020205020404" pitchFamily="49" charset="0"/>
              <a:buChar char="o"/>
              <a:defRPr/>
            </a:pPr>
            <a:r>
              <a:rPr lang="tr-TR" dirty="0"/>
              <a:t>Yerleşimlerin analiz teknikleri, </a:t>
            </a:r>
          </a:p>
          <a:p>
            <a:pPr marL="0" indent="0" algn="just">
              <a:lnSpc>
                <a:spcPct val="100000"/>
              </a:lnSpc>
              <a:spcBef>
                <a:spcPts val="450"/>
              </a:spcBef>
              <a:buClr>
                <a:srgbClr val="160093"/>
              </a:buClr>
              <a:buFont typeface="Courier New" panose="02070309020205020404" pitchFamily="49" charset="0"/>
              <a:buChar char="o"/>
              <a:defRPr/>
            </a:pPr>
            <a:r>
              <a:rPr lang="tr-TR" dirty="0"/>
              <a:t>Jeolojik çevre ve yapılaşma etkileşimi, </a:t>
            </a:r>
          </a:p>
          <a:p>
            <a:pPr marL="0" indent="0" algn="just">
              <a:lnSpc>
                <a:spcPct val="100000"/>
              </a:lnSpc>
              <a:spcBef>
                <a:spcPts val="450"/>
              </a:spcBef>
              <a:buClr>
                <a:srgbClr val="160093"/>
              </a:buClr>
              <a:buFont typeface="Courier New" panose="02070309020205020404" pitchFamily="49" charset="0"/>
              <a:buChar char="o"/>
              <a:defRPr/>
            </a:pPr>
            <a:r>
              <a:rPr lang="tr-TR" dirty="0"/>
              <a:t>Deprem, </a:t>
            </a:r>
          </a:p>
          <a:p>
            <a:pPr marL="0" indent="0" algn="just">
              <a:lnSpc>
                <a:spcPct val="100000"/>
              </a:lnSpc>
              <a:spcBef>
                <a:spcPts val="450"/>
              </a:spcBef>
              <a:buClr>
                <a:srgbClr val="160093"/>
              </a:buClr>
              <a:buFont typeface="Courier New" panose="02070309020205020404" pitchFamily="49" charset="0"/>
              <a:buChar char="o"/>
              <a:defRPr/>
            </a:pPr>
            <a:r>
              <a:rPr lang="tr-TR" dirty="0"/>
              <a:t>Taşkın, </a:t>
            </a:r>
          </a:p>
          <a:p>
            <a:pPr marL="0" indent="0" algn="just">
              <a:lnSpc>
                <a:spcPct val="100000"/>
              </a:lnSpc>
              <a:spcBef>
                <a:spcPts val="450"/>
              </a:spcBef>
              <a:buClr>
                <a:srgbClr val="160093"/>
              </a:buClr>
              <a:buFont typeface="Courier New" panose="02070309020205020404" pitchFamily="49" charset="0"/>
              <a:buChar char="o"/>
              <a:defRPr/>
            </a:pPr>
            <a:r>
              <a:rPr lang="tr-TR" dirty="0"/>
              <a:t>Heyelan, </a:t>
            </a:r>
          </a:p>
          <a:p>
            <a:pPr marL="0" indent="0" algn="just">
              <a:lnSpc>
                <a:spcPct val="100000"/>
              </a:lnSpc>
              <a:spcBef>
                <a:spcPts val="450"/>
              </a:spcBef>
              <a:buClr>
                <a:srgbClr val="160093"/>
              </a:buClr>
              <a:buFont typeface="Courier New" panose="02070309020205020404" pitchFamily="49" charset="0"/>
              <a:buChar char="o"/>
              <a:defRPr/>
            </a:pPr>
            <a:r>
              <a:rPr lang="tr-TR" dirty="0"/>
              <a:t>Kaya düşmesi, tsunami ve bunun gibi doğal afetler, </a:t>
            </a:r>
          </a:p>
          <a:p>
            <a:pPr marL="0" indent="0" algn="just">
              <a:lnSpc>
                <a:spcPct val="100000"/>
              </a:lnSpc>
              <a:spcBef>
                <a:spcPts val="450"/>
              </a:spcBef>
              <a:buClr>
                <a:srgbClr val="160093"/>
              </a:buClr>
              <a:buFont typeface="Courier New" panose="02070309020205020404" pitchFamily="49" charset="0"/>
              <a:buChar char="o"/>
              <a:defRPr/>
            </a:pPr>
            <a:r>
              <a:rPr lang="tr-TR" dirty="0"/>
              <a:t>Yer seçiminde yapılması gereken jeolojik ve jeoteknik araştırmalar, </a:t>
            </a:r>
          </a:p>
          <a:p>
            <a:pPr marL="0" indent="0" algn="just">
              <a:lnSpc>
                <a:spcPct val="100000"/>
              </a:lnSpc>
              <a:spcBef>
                <a:spcPts val="450"/>
              </a:spcBef>
              <a:buClr>
                <a:srgbClr val="160093"/>
              </a:buClr>
              <a:buFont typeface="Courier New" panose="02070309020205020404" pitchFamily="49" charset="0"/>
              <a:buChar char="o"/>
              <a:defRPr/>
            </a:pPr>
            <a:r>
              <a:rPr lang="tr-TR" dirty="0"/>
              <a:t>Barajlar, </a:t>
            </a:r>
          </a:p>
          <a:p>
            <a:pPr marL="0" indent="0" algn="just">
              <a:lnSpc>
                <a:spcPct val="100000"/>
              </a:lnSpc>
              <a:spcBef>
                <a:spcPts val="450"/>
              </a:spcBef>
              <a:buClr>
                <a:srgbClr val="160093"/>
              </a:buClr>
              <a:buFont typeface="Courier New" panose="02070309020205020404" pitchFamily="49" charset="0"/>
              <a:buChar char="o"/>
              <a:defRPr/>
            </a:pPr>
            <a:r>
              <a:rPr lang="tr-TR" dirty="0"/>
              <a:t>Nükleer </a:t>
            </a:r>
            <a:r>
              <a:rPr lang="tr-TR" dirty="0" smtClean="0"/>
              <a:t>santraller</a:t>
            </a:r>
            <a:endParaRPr lang="tr-TR" dirty="0"/>
          </a:p>
        </p:txBody>
      </p:sp>
    </p:spTree>
    <p:extLst>
      <p:ext uri="{BB962C8B-B14F-4D97-AF65-F5344CB8AC3E}">
        <p14:creationId xmlns:p14="http://schemas.microsoft.com/office/powerpoint/2010/main" val="825000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İşleme Akım Şeması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193258"/>
            <a:ext cx="7843954" cy="5274044"/>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dirty="0"/>
              <a:t>Hidroelektrik santralleri, </a:t>
            </a:r>
          </a:p>
          <a:p>
            <a:pPr marL="0" indent="0" algn="just">
              <a:lnSpc>
                <a:spcPct val="100000"/>
              </a:lnSpc>
              <a:spcBef>
                <a:spcPts val="450"/>
              </a:spcBef>
              <a:buClr>
                <a:srgbClr val="160093"/>
              </a:buClr>
              <a:buFont typeface="Courier New" panose="02070309020205020404" pitchFamily="49" charset="0"/>
              <a:buChar char="o"/>
              <a:defRPr/>
            </a:pPr>
            <a:r>
              <a:rPr lang="tr-TR" dirty="0"/>
              <a:t>Tüneller,</a:t>
            </a:r>
          </a:p>
          <a:p>
            <a:pPr marL="0" indent="0" algn="just">
              <a:lnSpc>
                <a:spcPct val="100000"/>
              </a:lnSpc>
              <a:spcBef>
                <a:spcPts val="450"/>
              </a:spcBef>
              <a:buClr>
                <a:srgbClr val="160093"/>
              </a:buClr>
              <a:buFont typeface="Courier New" panose="02070309020205020404" pitchFamily="49" charset="0"/>
              <a:buChar char="o"/>
              <a:defRPr/>
            </a:pPr>
            <a:r>
              <a:rPr lang="tr-TR" dirty="0"/>
              <a:t>Alış veriş merkezleri, </a:t>
            </a:r>
          </a:p>
          <a:p>
            <a:pPr marL="0" indent="0" algn="just">
              <a:lnSpc>
                <a:spcPct val="100000"/>
              </a:lnSpc>
              <a:spcBef>
                <a:spcPts val="450"/>
              </a:spcBef>
              <a:buClr>
                <a:srgbClr val="160093"/>
              </a:buClr>
              <a:buFont typeface="Courier New" panose="02070309020205020404" pitchFamily="49" charset="0"/>
              <a:buChar char="o"/>
              <a:defRPr/>
            </a:pPr>
            <a:r>
              <a:rPr lang="tr-TR" dirty="0"/>
              <a:t>Karayolları, </a:t>
            </a:r>
          </a:p>
          <a:p>
            <a:pPr marL="0" indent="0" algn="just">
              <a:lnSpc>
                <a:spcPct val="100000"/>
              </a:lnSpc>
              <a:spcBef>
                <a:spcPts val="450"/>
              </a:spcBef>
              <a:buClr>
                <a:srgbClr val="160093"/>
              </a:buClr>
              <a:buFont typeface="Courier New" panose="02070309020205020404" pitchFamily="49" charset="0"/>
              <a:buChar char="o"/>
              <a:defRPr/>
            </a:pPr>
            <a:r>
              <a:rPr lang="tr-TR" dirty="0"/>
              <a:t>Demiryolları, </a:t>
            </a:r>
          </a:p>
          <a:p>
            <a:pPr marL="0" indent="0" algn="just">
              <a:lnSpc>
                <a:spcPct val="100000"/>
              </a:lnSpc>
              <a:spcBef>
                <a:spcPts val="450"/>
              </a:spcBef>
              <a:buClr>
                <a:srgbClr val="160093"/>
              </a:buClr>
              <a:buFont typeface="Courier New" panose="02070309020205020404" pitchFamily="49" charset="0"/>
              <a:buChar char="o"/>
              <a:defRPr/>
            </a:pPr>
            <a:r>
              <a:rPr lang="tr-TR" dirty="0"/>
              <a:t>Metro </a:t>
            </a:r>
          </a:p>
          <a:p>
            <a:pPr marL="0" indent="0" algn="just">
              <a:lnSpc>
                <a:spcPct val="100000"/>
              </a:lnSpc>
              <a:spcBef>
                <a:spcPts val="450"/>
              </a:spcBef>
              <a:buClr>
                <a:srgbClr val="160093"/>
              </a:buClr>
              <a:buFont typeface="Courier New" panose="02070309020205020404" pitchFamily="49" charset="0"/>
              <a:buChar char="o"/>
              <a:defRPr/>
            </a:pPr>
            <a:r>
              <a:rPr lang="tr-TR" dirty="0"/>
              <a:t>Havaalanlarında yer seçimi, </a:t>
            </a:r>
          </a:p>
          <a:p>
            <a:pPr marL="0" indent="0" algn="just">
              <a:lnSpc>
                <a:spcPct val="100000"/>
              </a:lnSpc>
              <a:spcBef>
                <a:spcPts val="450"/>
              </a:spcBef>
              <a:buClr>
                <a:srgbClr val="160093"/>
              </a:buClr>
              <a:buFont typeface="Courier New" panose="02070309020205020404" pitchFamily="49" charset="0"/>
              <a:buChar char="o"/>
              <a:defRPr/>
            </a:pPr>
            <a:r>
              <a:rPr lang="tr-TR" dirty="0"/>
              <a:t>Arazi kullanım planlaması, </a:t>
            </a:r>
          </a:p>
          <a:p>
            <a:pPr marL="0" indent="0" algn="just">
              <a:lnSpc>
                <a:spcPct val="100000"/>
              </a:lnSpc>
              <a:spcBef>
                <a:spcPts val="450"/>
              </a:spcBef>
              <a:buClr>
                <a:srgbClr val="160093"/>
              </a:buClr>
              <a:buFont typeface="Courier New" panose="02070309020205020404" pitchFamily="49" charset="0"/>
              <a:buChar char="o"/>
              <a:defRPr/>
            </a:pPr>
            <a:r>
              <a:rPr lang="tr-TR" dirty="0"/>
              <a:t>Yer seçimine ilişkin yasal düzenlemelerin analizi ve uygulama örneklerinin incelenmesi.</a:t>
            </a:r>
          </a:p>
        </p:txBody>
      </p:sp>
    </p:spTree>
    <p:extLst>
      <p:ext uri="{BB962C8B-B14F-4D97-AF65-F5344CB8AC3E}">
        <p14:creationId xmlns:p14="http://schemas.microsoft.com/office/powerpoint/2010/main" val="21547888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12507</TotalTime>
  <Words>409</Words>
  <Application>Microsoft Office PowerPoint</Application>
  <PresentationFormat>On-screen Show (4:3)</PresentationFormat>
  <Paragraphs>55</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816</cp:revision>
  <cp:lastPrinted>2016-10-24T07:53:35Z</cp:lastPrinted>
  <dcterms:created xsi:type="dcterms:W3CDTF">2016-09-18T09:35:24Z</dcterms:created>
  <dcterms:modified xsi:type="dcterms:W3CDTF">2020-02-27T05:50:21Z</dcterms:modified>
</cp:coreProperties>
</file>