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A586D-BB21-40F9-9795-F7075617C2FE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A3EE6-E2CD-4AD1-9BAD-84D4C851BE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4801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A586D-BB21-40F9-9795-F7075617C2FE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A3EE6-E2CD-4AD1-9BAD-84D4C851BE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3715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A586D-BB21-40F9-9795-F7075617C2FE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A3EE6-E2CD-4AD1-9BAD-84D4C851BE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6139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A586D-BB21-40F9-9795-F7075617C2FE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A3EE6-E2CD-4AD1-9BAD-84D4C851BE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412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A586D-BB21-40F9-9795-F7075617C2FE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A3EE6-E2CD-4AD1-9BAD-84D4C851BE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064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A586D-BB21-40F9-9795-F7075617C2FE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A3EE6-E2CD-4AD1-9BAD-84D4C851BE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1556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A586D-BB21-40F9-9795-F7075617C2FE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A3EE6-E2CD-4AD1-9BAD-84D4C851BE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5269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A586D-BB21-40F9-9795-F7075617C2FE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A3EE6-E2CD-4AD1-9BAD-84D4C851BE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673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A586D-BB21-40F9-9795-F7075617C2FE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A3EE6-E2CD-4AD1-9BAD-84D4C851BE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6959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A586D-BB21-40F9-9795-F7075617C2FE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A3EE6-E2CD-4AD1-9BAD-84D4C851BE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4997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A586D-BB21-40F9-9795-F7075617C2FE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A3EE6-E2CD-4AD1-9BAD-84D4C851BE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3940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A586D-BB21-40F9-9795-F7075617C2FE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A3EE6-E2CD-4AD1-9BAD-84D4C851BE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1965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677480"/>
            <a:ext cx="8229600" cy="150304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General </a:t>
            </a:r>
            <a:r>
              <a:rPr lang="tr-TR" b="1" dirty="0" err="1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Characteristics</a:t>
            </a:r>
            <a:r>
              <a:rPr lang="tr-TR" b="1" dirty="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b="1" dirty="0" err="1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Fungal</a:t>
            </a:r>
            <a:r>
              <a:rPr lang="tr-TR" b="1" dirty="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Infections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81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631504" y="116632"/>
            <a:ext cx="8784976" cy="6480720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70000"/>
              </a:lnSpc>
            </a:pPr>
            <a:r>
              <a:rPr lang="tr-TR" sz="2200" dirty="0" err="1">
                <a:latin typeface="Calibri" pitchFamily="34" charset="0"/>
                <a:cs typeface="Calibri" pitchFamily="34" charset="0"/>
              </a:rPr>
              <a:t>In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animals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,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trichophytones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lead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to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dermathomycoses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particularly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observed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on skin,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hair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and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nails</a:t>
            </a:r>
            <a:endParaRPr lang="tr-TR" sz="2200" dirty="0">
              <a:latin typeface="Calibri" pitchFamily="34" charset="0"/>
              <a:cs typeface="Calibri" pitchFamily="34" charset="0"/>
            </a:endParaRPr>
          </a:p>
          <a:p>
            <a:pPr lvl="2" algn="just">
              <a:lnSpc>
                <a:spcPct val="170000"/>
              </a:lnSpc>
            </a:pPr>
            <a:r>
              <a:rPr lang="tr-TR" sz="1400" b="1" u="sng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Trikofiton</a:t>
            </a:r>
            <a:r>
              <a:rPr lang="tr-TR" sz="1400" b="1" u="sng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400" b="1" u="sng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İnfeksiyonları</a:t>
            </a:r>
            <a:r>
              <a:rPr lang="tr-TR" sz="1400" b="1" u="sng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sz="14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Trikofitozis</a:t>
            </a:r>
            <a:r>
              <a:rPr lang="tr-TR" sz="1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), hayvanlarda, </a:t>
            </a:r>
            <a:r>
              <a:rPr lang="tr-TR" sz="14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Trikofiton</a:t>
            </a:r>
            <a:r>
              <a:rPr lang="tr-TR" sz="1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cinsine ait mantarlar tarafından özellikle deri, kıl ve tırnakların </a:t>
            </a:r>
            <a:r>
              <a:rPr lang="tr-TR" sz="14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keratinize</a:t>
            </a:r>
            <a:r>
              <a:rPr lang="tr-TR" sz="1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kısımlarında  oluşan  bir  </a:t>
            </a:r>
            <a:r>
              <a:rPr lang="tr-TR" sz="14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dermatomikozistir</a:t>
            </a:r>
            <a:r>
              <a:rPr lang="tr-TR" sz="1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algn="just">
              <a:lnSpc>
                <a:spcPct val="170000"/>
              </a:lnSpc>
            </a:pPr>
            <a:r>
              <a:rPr lang="tr-TR" sz="2200" dirty="0" err="1">
                <a:latin typeface="Calibri" pitchFamily="34" charset="0"/>
                <a:cs typeface="Calibri" pitchFamily="34" charset="0"/>
              </a:rPr>
              <a:t>Some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of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them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are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zoonotic</a:t>
            </a:r>
            <a:endParaRPr lang="tr-TR" sz="2200" dirty="0">
              <a:latin typeface="Calibri" pitchFamily="34" charset="0"/>
              <a:cs typeface="Calibri" pitchFamily="34" charset="0"/>
            </a:endParaRPr>
          </a:p>
          <a:p>
            <a:pPr lvl="2" algn="just">
              <a:lnSpc>
                <a:spcPct val="170000"/>
              </a:lnSpc>
            </a:pPr>
            <a:r>
              <a:rPr lang="tr-TR" sz="14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Trikofiton</a:t>
            </a:r>
            <a:r>
              <a:rPr lang="tr-TR" sz="1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cinsi çok geniş türe sahiptir ve bazıları </a:t>
            </a:r>
            <a:r>
              <a:rPr lang="tr-TR" sz="14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zoonoz</a:t>
            </a:r>
            <a:r>
              <a:rPr lang="tr-TR" sz="1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karakterlidir.</a:t>
            </a:r>
          </a:p>
          <a:p>
            <a:pPr algn="just">
              <a:lnSpc>
                <a:spcPct val="170000"/>
              </a:lnSpc>
            </a:pPr>
            <a:r>
              <a:rPr lang="tr-TR" sz="2200" dirty="0">
                <a:latin typeface="Calibri" pitchFamily="34" charset="0"/>
                <a:cs typeface="Calibri" pitchFamily="34" charset="0"/>
              </a:rPr>
              <a:t>On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solid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agars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the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coloies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can be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cotton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,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granular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,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puffy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,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mucoid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shaped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and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in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different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colour</a:t>
            </a:r>
            <a:endParaRPr lang="tr-TR" sz="2200" dirty="0">
              <a:latin typeface="Calibri" pitchFamily="34" charset="0"/>
              <a:cs typeface="Calibri" pitchFamily="34" charset="0"/>
            </a:endParaRPr>
          </a:p>
          <a:p>
            <a:pPr lvl="2" algn="just">
              <a:lnSpc>
                <a:spcPct val="170000"/>
              </a:lnSpc>
            </a:pPr>
            <a:r>
              <a:rPr lang="tr-TR" sz="1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Katı </a:t>
            </a:r>
            <a:r>
              <a:rPr lang="tr-TR" sz="14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besiyerinde</a:t>
            </a:r>
            <a:r>
              <a:rPr lang="tr-TR" sz="1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üreyen kolonileri kadife, pamuk, </a:t>
            </a:r>
            <a:r>
              <a:rPr lang="tr-TR" sz="14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granüler</a:t>
            </a:r>
            <a:r>
              <a:rPr lang="tr-TR" sz="1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, kabarık, </a:t>
            </a:r>
            <a:r>
              <a:rPr lang="tr-TR" sz="14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mukoid</a:t>
            </a:r>
            <a:r>
              <a:rPr lang="tr-TR" sz="1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görünümde ve çeşitli renklerde olabilmektedir.</a:t>
            </a:r>
          </a:p>
          <a:p>
            <a:pPr algn="just">
              <a:lnSpc>
                <a:spcPct val="170000"/>
              </a:lnSpc>
            </a:pPr>
            <a:r>
              <a:rPr lang="tr-TR" sz="2200" dirty="0" err="1">
                <a:latin typeface="Calibri" pitchFamily="34" charset="0"/>
                <a:cs typeface="Calibri" pitchFamily="34" charset="0"/>
              </a:rPr>
              <a:t>The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macroconidiums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are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oval,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lemon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,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cigar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or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cylindirical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and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contains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2-12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cells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.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They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are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rarely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observed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as a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group</a:t>
            </a:r>
            <a:endParaRPr lang="tr-TR" sz="2200" dirty="0">
              <a:latin typeface="Calibri" pitchFamily="34" charset="0"/>
              <a:cs typeface="Calibri" pitchFamily="34" charset="0"/>
            </a:endParaRPr>
          </a:p>
          <a:p>
            <a:pPr lvl="2" algn="just">
              <a:lnSpc>
                <a:spcPct val="170000"/>
              </a:lnSpc>
            </a:pPr>
            <a:r>
              <a:rPr lang="tr-TR" sz="14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Makrokonidiumlar</a:t>
            </a:r>
            <a:r>
              <a:rPr lang="tr-TR" sz="1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, oval, limon, puro ya da silindirik biçimlidir ve 2-12 hücrelidir. Tek tek bulunurlar, nadiren gruplar halindedir.</a:t>
            </a:r>
          </a:p>
          <a:p>
            <a:pPr algn="just">
              <a:lnSpc>
                <a:spcPct val="170000"/>
              </a:lnSpc>
            </a:pPr>
            <a:r>
              <a:rPr lang="tr-TR" sz="2200" dirty="0" err="1">
                <a:latin typeface="Calibri" pitchFamily="34" charset="0"/>
                <a:cs typeface="Calibri" pitchFamily="34" charset="0"/>
              </a:rPr>
              <a:t>The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microconidiums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are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one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cell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,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spherical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or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oval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shaped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.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They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can be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found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on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hyphae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one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by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one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or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as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clusters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</a:p>
          <a:p>
            <a:pPr lvl="2" algn="just">
              <a:lnSpc>
                <a:spcPct val="170000"/>
              </a:lnSpc>
            </a:pPr>
            <a:r>
              <a:rPr lang="tr-TR" sz="14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Mikrokonidiumlar</a:t>
            </a:r>
            <a:r>
              <a:rPr lang="tr-TR" sz="1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, tek hücreli, yuvarlak, oval ya da armut biçimlidir. </a:t>
            </a:r>
            <a:r>
              <a:rPr lang="tr-TR" sz="14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Hifa</a:t>
            </a:r>
            <a:r>
              <a:rPr lang="tr-TR" sz="1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boyunca ya tek tek bulunurlar ya da kümeler halinde yer alırlar.</a:t>
            </a:r>
          </a:p>
          <a:p>
            <a:pPr algn="just">
              <a:lnSpc>
                <a:spcPct val="170000"/>
              </a:lnSpc>
            </a:pPr>
            <a:r>
              <a:rPr lang="tr-TR" sz="2200" dirty="0" err="1">
                <a:latin typeface="Calibri" pitchFamily="34" charset="0"/>
                <a:cs typeface="Calibri" pitchFamily="34" charset="0"/>
              </a:rPr>
              <a:t>They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do not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give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flourescence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under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the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wood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lamb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light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!!!!</a:t>
            </a:r>
          </a:p>
          <a:p>
            <a:pPr lvl="2" algn="just">
              <a:lnSpc>
                <a:spcPct val="170000"/>
              </a:lnSpc>
            </a:pPr>
            <a:r>
              <a:rPr lang="tr-TR" sz="14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Trikofitonlar</a:t>
            </a:r>
            <a:r>
              <a:rPr lang="tr-TR" sz="1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1400" i="1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Wood</a:t>
            </a:r>
            <a:r>
              <a:rPr lang="tr-TR" sz="1400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Lambası</a:t>
            </a:r>
            <a:r>
              <a:rPr lang="tr-TR" sz="1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altında </a:t>
            </a:r>
            <a:r>
              <a:rPr lang="tr-TR" sz="14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fluoresans</a:t>
            </a:r>
            <a:r>
              <a:rPr lang="tr-TR" sz="1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vermezler !</a:t>
            </a:r>
          </a:p>
        </p:txBody>
      </p:sp>
    </p:spTree>
    <p:extLst>
      <p:ext uri="{BB962C8B-B14F-4D97-AF65-F5344CB8AC3E}">
        <p14:creationId xmlns:p14="http://schemas.microsoft.com/office/powerpoint/2010/main" val="1905185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19536" y="202630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Trichophytones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can be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classied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two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types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according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hair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invasion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847528" y="836712"/>
            <a:ext cx="8363272" cy="5544616"/>
          </a:xfrm>
        </p:spPr>
        <p:txBody>
          <a:bodyPr/>
          <a:lstStyle/>
          <a:p>
            <a:pPr>
              <a:buNone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tr-TR" sz="2400" b="1" dirty="0" err="1">
                <a:latin typeface="Times New Roman" pitchFamily="18" charset="0"/>
                <a:cs typeface="Times New Roman" pitchFamily="18" charset="0"/>
              </a:rPr>
              <a:t>Ectothrix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fungal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arthropores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can be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found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out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hairs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not inside</a:t>
            </a:r>
            <a:endParaRPr lang="tr-TR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200" i="1" dirty="0">
                <a:latin typeface="Times New Roman" pitchFamily="18" charset="0"/>
                <a:cs typeface="Times New Roman" pitchFamily="18" charset="0"/>
              </a:rPr>
              <a:t>T. </a:t>
            </a:r>
            <a:r>
              <a:rPr lang="tr-TR" sz="2200" i="1" dirty="0" err="1">
                <a:latin typeface="Times New Roman" pitchFamily="18" charset="0"/>
                <a:cs typeface="Times New Roman" pitchFamily="18" charset="0"/>
              </a:rPr>
              <a:t>mentagrophytes</a:t>
            </a:r>
            <a:endParaRPr lang="tr-TR" sz="22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200" i="1" dirty="0">
                <a:latin typeface="Times New Roman" pitchFamily="18" charset="0"/>
                <a:cs typeface="Times New Roman" pitchFamily="18" charset="0"/>
              </a:rPr>
              <a:t>T. </a:t>
            </a:r>
            <a:r>
              <a:rPr lang="tr-TR" sz="2200" i="1" dirty="0" err="1">
                <a:latin typeface="Times New Roman" pitchFamily="18" charset="0"/>
                <a:cs typeface="Times New Roman" pitchFamily="18" charset="0"/>
              </a:rPr>
              <a:t>equinum</a:t>
            </a:r>
            <a:endParaRPr lang="tr-TR" sz="22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200" i="1" dirty="0">
                <a:latin typeface="Times New Roman" pitchFamily="18" charset="0"/>
                <a:cs typeface="Times New Roman" pitchFamily="18" charset="0"/>
              </a:rPr>
              <a:t>T. </a:t>
            </a:r>
            <a:r>
              <a:rPr lang="tr-TR" sz="2200" i="1" dirty="0" err="1">
                <a:latin typeface="Times New Roman" pitchFamily="18" charset="0"/>
                <a:cs typeface="Times New Roman" pitchFamily="18" charset="0"/>
              </a:rPr>
              <a:t>verrucosum</a:t>
            </a:r>
            <a:endParaRPr lang="tr-TR" sz="22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200" i="1" dirty="0">
                <a:latin typeface="Times New Roman" pitchFamily="18" charset="0"/>
                <a:cs typeface="Times New Roman" pitchFamily="18" charset="0"/>
              </a:rPr>
              <a:t>T. </a:t>
            </a:r>
            <a:r>
              <a:rPr lang="tr-TR" sz="2200" i="1" dirty="0" err="1">
                <a:latin typeface="Times New Roman" pitchFamily="18" charset="0"/>
                <a:cs typeface="Times New Roman" pitchFamily="18" charset="0"/>
              </a:rPr>
              <a:t>rubrum</a:t>
            </a:r>
            <a:endParaRPr lang="tr-TR" sz="2200" i="1" dirty="0">
              <a:latin typeface="Times New Roman" pitchFamily="18" charset="0"/>
              <a:cs typeface="Times New Roman" pitchFamily="18" charset="0"/>
            </a:endParaRPr>
          </a:p>
          <a:p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tr-TR" sz="2400" b="1" dirty="0" err="1">
                <a:latin typeface="Times New Roman" pitchFamily="18" charset="0"/>
                <a:cs typeface="Times New Roman" pitchFamily="18" charset="0"/>
              </a:rPr>
              <a:t>Endothrix</a:t>
            </a: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fungal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arthropores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can be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found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inside of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hair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parallel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irregularly</a:t>
            </a:r>
            <a:endParaRPr lang="tr-TR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200" i="1" dirty="0">
                <a:latin typeface="Times New Roman" pitchFamily="18" charset="0"/>
                <a:cs typeface="Times New Roman" pitchFamily="18" charset="0"/>
              </a:rPr>
              <a:t>T. </a:t>
            </a:r>
            <a:r>
              <a:rPr lang="tr-TR" sz="2200" i="1" dirty="0" err="1">
                <a:latin typeface="Times New Roman" pitchFamily="18" charset="0"/>
                <a:cs typeface="Times New Roman" pitchFamily="18" charset="0"/>
              </a:rPr>
              <a:t>tonsurans</a:t>
            </a:r>
            <a:endParaRPr lang="tr-TR" sz="22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200" i="1" dirty="0">
                <a:latin typeface="Times New Roman" pitchFamily="18" charset="0"/>
                <a:cs typeface="Times New Roman" pitchFamily="18" charset="0"/>
              </a:rPr>
              <a:t>T. </a:t>
            </a:r>
            <a:r>
              <a:rPr lang="tr-TR" sz="2200" i="1" dirty="0" err="1">
                <a:latin typeface="Times New Roman" pitchFamily="18" charset="0"/>
                <a:cs typeface="Times New Roman" pitchFamily="18" charset="0"/>
              </a:rPr>
              <a:t>violaceum</a:t>
            </a:r>
            <a:endParaRPr lang="tr-TR" sz="2200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544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19536" y="260648"/>
            <a:ext cx="8291264" cy="619268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b="1" u="sng" dirty="0" err="1">
                <a:latin typeface="Times New Roman" pitchFamily="18" charset="0"/>
                <a:cs typeface="Times New Roman" pitchFamily="18" charset="0"/>
              </a:rPr>
              <a:t>Epidemiology</a:t>
            </a:r>
            <a:endParaRPr lang="tr-TR" b="1" u="sng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None/>
            </a:pPr>
            <a:endParaRPr lang="tr-TR" u="sng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These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kind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infections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can be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found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all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over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earth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lvl="2" algn="just">
              <a:lnSpc>
                <a:spcPct val="150000"/>
              </a:lnSpc>
            </a:pPr>
            <a:r>
              <a:rPr lang="tr-TR" sz="1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Trikofiton’lardan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ileri gelen </a:t>
            </a:r>
            <a:r>
              <a:rPr lang="tr-TR" sz="1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dermatofitozislere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dünyanın her yerinde sıkça rastlanmaktadır.</a:t>
            </a:r>
          </a:p>
          <a:p>
            <a:pPr algn="just">
              <a:lnSpc>
                <a:spcPct val="150000"/>
              </a:lnSpc>
            </a:pP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Trichophytosis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can be spread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directly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contact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indirectly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between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animals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lvl="2" algn="just">
              <a:lnSpc>
                <a:spcPct val="150000"/>
              </a:lnSpc>
            </a:pPr>
            <a:r>
              <a:rPr lang="tr-TR" sz="1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Trikofitozis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direkt temas veya </a:t>
            </a:r>
            <a:r>
              <a:rPr lang="tr-TR" sz="1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indirekt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yollarla bir hayvandan diğer hayvana kolaylıkla bulaşır.</a:t>
            </a:r>
          </a:p>
          <a:p>
            <a:pPr algn="just">
              <a:lnSpc>
                <a:spcPct val="150000"/>
              </a:lnSpc>
            </a:pP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infection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more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contogious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especially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winter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crowded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dirty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moist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barns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lvl="2" algn="just">
              <a:lnSpc>
                <a:spcPct val="150000"/>
              </a:lnSpc>
            </a:pP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Özellikle kış aylarında kalabalık, pis ve rutubetli ahırlarda bulaşma daha çabuk şekillenir.</a:t>
            </a:r>
          </a:p>
          <a:p>
            <a:pPr algn="just">
              <a:lnSpc>
                <a:spcPct val="150000"/>
              </a:lnSpc>
            </a:pP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Mostly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young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animals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effected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lvl="2" algn="just">
              <a:lnSpc>
                <a:spcPct val="150000"/>
              </a:lnSpc>
            </a:pP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Genellikle genç hayvanlarda daha çok görülmektedir.</a:t>
            </a:r>
          </a:p>
        </p:txBody>
      </p:sp>
    </p:spTree>
    <p:extLst>
      <p:ext uri="{BB962C8B-B14F-4D97-AF65-F5344CB8AC3E}">
        <p14:creationId xmlns:p14="http://schemas.microsoft.com/office/powerpoint/2010/main" val="1028075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260649"/>
            <a:ext cx="8229600" cy="5865515"/>
          </a:xfrm>
        </p:spPr>
        <p:txBody>
          <a:bodyPr/>
          <a:lstStyle/>
          <a:p>
            <a:pPr algn="ctr">
              <a:buNone/>
            </a:pPr>
            <a:r>
              <a:rPr lang="tr-TR" dirty="0" smtClean="0"/>
              <a:t>	</a:t>
            </a:r>
            <a:r>
              <a:rPr lang="tr-TR" b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I</a:t>
            </a:r>
            <a:r>
              <a:rPr lang="tr-TR" b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mportant</a:t>
            </a:r>
            <a:r>
              <a:rPr lang="tr-TR" b="1" dirty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Pathogenic</a:t>
            </a:r>
            <a:r>
              <a:rPr lang="tr-TR" b="1" dirty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Species</a:t>
            </a:r>
            <a:endParaRPr lang="tr-TR" b="1" dirty="0">
              <a:solidFill>
                <a:srgbClr val="0070C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tr-TR" sz="1000" b="1" dirty="0">
              <a:solidFill>
                <a:srgbClr val="0070C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b="1" i="1" dirty="0" err="1">
                <a:latin typeface="Times New Roman" pitchFamily="18" charset="0"/>
                <a:cs typeface="Times New Roman" pitchFamily="18" charset="0"/>
              </a:rPr>
              <a:t>Trichophyton</a:t>
            </a:r>
            <a:r>
              <a:rPr lang="tr-TR" sz="2400" b="1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2400" b="1" i="1" dirty="0" err="1">
                <a:latin typeface="Times New Roman" pitchFamily="18" charset="0"/>
                <a:cs typeface="Times New Roman" pitchFamily="18" charset="0"/>
              </a:rPr>
              <a:t>equinum</a:t>
            </a:r>
            <a:r>
              <a:rPr lang="tr-TR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Horse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Dog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 )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b="1" i="1" dirty="0" err="1">
                <a:latin typeface="Times New Roman" pitchFamily="18" charset="0"/>
                <a:cs typeface="Times New Roman" pitchFamily="18" charset="0"/>
              </a:rPr>
              <a:t>Trichophyton</a:t>
            </a:r>
            <a:r>
              <a:rPr lang="tr-TR" sz="2400" b="1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2400" b="1" i="1" dirty="0" err="1">
                <a:latin typeface="Times New Roman" pitchFamily="18" charset="0"/>
                <a:cs typeface="Times New Roman" pitchFamily="18" charset="0"/>
              </a:rPr>
              <a:t>rubrum</a:t>
            </a:r>
            <a:r>
              <a:rPr lang="tr-TR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Cow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Dog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 )</a:t>
            </a:r>
            <a:endParaRPr lang="tr-TR" sz="24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b="1" i="1" dirty="0" err="1">
                <a:latin typeface="Times New Roman" pitchFamily="18" charset="0"/>
                <a:cs typeface="Times New Roman" pitchFamily="18" charset="0"/>
              </a:rPr>
              <a:t>Trichophyton</a:t>
            </a:r>
            <a:r>
              <a:rPr lang="tr-TR" sz="2400" b="1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2400" b="1" i="1" dirty="0" err="1">
                <a:latin typeface="Times New Roman" pitchFamily="18" charset="0"/>
                <a:cs typeface="Times New Roman" pitchFamily="18" charset="0"/>
              </a:rPr>
              <a:t>gallinae</a:t>
            </a:r>
            <a:r>
              <a:rPr lang="tr-TR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Chicken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Turkey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Dog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 )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b="1" i="1" dirty="0" err="1">
                <a:latin typeface="Times New Roman" pitchFamily="18" charset="0"/>
                <a:cs typeface="Times New Roman" pitchFamily="18" charset="0"/>
              </a:rPr>
              <a:t>Trichophyton</a:t>
            </a:r>
            <a:r>
              <a:rPr lang="tr-TR" sz="2400" b="1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2400" b="1" i="1" dirty="0" err="1">
                <a:latin typeface="Times New Roman" pitchFamily="18" charset="0"/>
                <a:cs typeface="Times New Roman" pitchFamily="18" charset="0"/>
              </a:rPr>
              <a:t>soudanese</a:t>
            </a:r>
            <a:r>
              <a:rPr lang="tr-TR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Dog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Cat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Monkey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 )</a:t>
            </a:r>
            <a:endParaRPr lang="tr-TR" sz="24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b="1" i="1" dirty="0" err="1">
                <a:latin typeface="Times New Roman" pitchFamily="18" charset="0"/>
                <a:cs typeface="Times New Roman" pitchFamily="18" charset="0"/>
              </a:rPr>
              <a:t>Trichophyton</a:t>
            </a:r>
            <a:r>
              <a:rPr lang="tr-TR" sz="2400" b="1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2400" b="1" i="1" dirty="0" err="1">
                <a:latin typeface="Times New Roman" pitchFamily="18" charset="0"/>
                <a:cs typeface="Times New Roman" pitchFamily="18" charset="0"/>
              </a:rPr>
              <a:t>megninii</a:t>
            </a:r>
            <a:r>
              <a:rPr lang="tr-TR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Horse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Cow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Dog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 )</a:t>
            </a:r>
            <a:endParaRPr lang="tr-TR" sz="24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b="1" i="1" dirty="0" err="1">
                <a:latin typeface="Times New Roman" pitchFamily="18" charset="0"/>
                <a:cs typeface="Times New Roman" pitchFamily="18" charset="0"/>
              </a:rPr>
              <a:t>Trichophyton</a:t>
            </a:r>
            <a:r>
              <a:rPr lang="tr-TR" sz="2400" b="1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2400" b="1" i="1" dirty="0" err="1">
                <a:latin typeface="Times New Roman" pitchFamily="18" charset="0"/>
                <a:cs typeface="Times New Roman" pitchFamily="18" charset="0"/>
              </a:rPr>
              <a:t>violaceum</a:t>
            </a:r>
            <a:r>
              <a:rPr lang="tr-TR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Cow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 )</a:t>
            </a:r>
            <a:endParaRPr lang="tr-TR" sz="24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b="1" i="1" dirty="0" err="1">
                <a:latin typeface="Times New Roman" pitchFamily="18" charset="0"/>
                <a:cs typeface="Times New Roman" pitchFamily="18" charset="0"/>
              </a:rPr>
              <a:t>Trichophyton</a:t>
            </a:r>
            <a:r>
              <a:rPr lang="tr-TR" sz="2400" b="1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2400" b="1" i="1" dirty="0" err="1">
                <a:latin typeface="Times New Roman" pitchFamily="18" charset="0"/>
                <a:cs typeface="Times New Roman" pitchFamily="18" charset="0"/>
              </a:rPr>
              <a:t>verrucosum</a:t>
            </a:r>
            <a:r>
              <a:rPr lang="tr-TR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Cow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Sheep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Horse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Dog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 )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b="1" i="1" dirty="0" err="1">
                <a:latin typeface="Times New Roman" pitchFamily="18" charset="0"/>
                <a:cs typeface="Times New Roman" pitchFamily="18" charset="0"/>
              </a:rPr>
              <a:t>Trichophyton</a:t>
            </a:r>
            <a:r>
              <a:rPr lang="tr-TR" sz="2400" b="1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2400" b="1" i="1" dirty="0" err="1">
                <a:latin typeface="Times New Roman" pitchFamily="18" charset="0"/>
                <a:cs typeface="Times New Roman" pitchFamily="18" charset="0"/>
              </a:rPr>
              <a:t>concentricum</a:t>
            </a:r>
            <a:r>
              <a:rPr lang="tr-TR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Cow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Dog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 )</a:t>
            </a:r>
            <a:endParaRPr lang="tr-TR" sz="24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b="1" i="1" dirty="0" err="1">
                <a:latin typeface="Times New Roman" pitchFamily="18" charset="0"/>
                <a:cs typeface="Times New Roman" pitchFamily="18" charset="0"/>
              </a:rPr>
              <a:t>Trichophyton</a:t>
            </a:r>
            <a:r>
              <a:rPr lang="tr-TR" sz="2400" b="1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2400" b="1" i="1" dirty="0" err="1">
                <a:latin typeface="Times New Roman" pitchFamily="18" charset="0"/>
                <a:cs typeface="Times New Roman" pitchFamily="18" charset="0"/>
              </a:rPr>
              <a:t>mentagrophytes</a:t>
            </a:r>
            <a:r>
              <a:rPr lang="tr-TR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Dog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Cat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Cow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Horse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 )</a:t>
            </a:r>
            <a:endParaRPr lang="tr-TR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02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03512" y="404664"/>
            <a:ext cx="8712968" cy="6264696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Although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dermatophytes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known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be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obligate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parasites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most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pathogenic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fungi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living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environment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as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saprophyte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have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close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relation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with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both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humans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animals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commensally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</a:p>
          <a:p>
            <a:pPr marL="534988" lvl="2" indent="-173038" algn="just">
              <a:lnSpc>
                <a:spcPct val="150000"/>
              </a:lnSpc>
            </a:pPr>
            <a:r>
              <a:rPr lang="tr-TR" sz="1600" dirty="0" err="1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Dermatofitlerin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birkaçının </a:t>
            </a:r>
            <a:r>
              <a:rPr lang="tr-TR" sz="1600" dirty="0" err="1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obligat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(zorunlu) parazitler olduğu düşünülse de </a:t>
            </a:r>
            <a:r>
              <a:rPr lang="tr-TR" sz="1600" dirty="0" err="1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patojenik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mantarların çoğu çevrede saprofit olarak yaygındır ya da hayvan ve insanlarla ilişkili </a:t>
            </a:r>
            <a:r>
              <a:rPr lang="tr-TR" sz="1600" dirty="0" err="1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komensaller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olarak bulunmaktadır. </a:t>
            </a:r>
          </a:p>
          <a:p>
            <a:pPr algn="just">
              <a:lnSpc>
                <a:spcPct val="150000"/>
              </a:lnSpc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Most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fungi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opportunist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pathogens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factors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that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lead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developing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infections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:</a:t>
            </a:r>
          </a:p>
          <a:p>
            <a:pPr lvl="1" algn="just">
              <a:lnSpc>
                <a:spcPct val="150000"/>
              </a:lnSpc>
            </a:pP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Antibiotic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usage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in a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long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period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Thus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change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in normal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microbiata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host</a:t>
            </a:r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1" algn="just">
              <a:lnSpc>
                <a:spcPct val="150000"/>
              </a:lnSpc>
            </a:pP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Immunsupression</a:t>
            </a:r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1" algn="just">
              <a:lnSpc>
                <a:spcPct val="150000"/>
              </a:lnSpc>
            </a:pP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Simultaneıus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infections</a:t>
            </a:r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marL="534988" lvl="2" indent="-173038" algn="just">
              <a:lnSpc>
                <a:spcPct val="150000"/>
              </a:lnSpc>
            </a:pP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Mantarların çoğu fırsatçı patojenler olup mantar </a:t>
            </a:r>
            <a:r>
              <a:rPr lang="tr-TR" sz="1600" dirty="0" err="1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infeksiyonlarının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şekillenmesinde rol oynayan </a:t>
            </a:r>
            <a:r>
              <a:rPr lang="tr-TR" sz="1600" dirty="0" err="1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predispoze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edici faktörler:</a:t>
            </a:r>
          </a:p>
          <a:p>
            <a:pPr marL="896938" lvl="3" indent="-180975" algn="just">
              <a:lnSpc>
                <a:spcPct val="150000"/>
              </a:lnSpc>
            </a:pPr>
            <a:r>
              <a:rPr lang="tr-TR" sz="14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Uzun süreli antibiyotik kullanımı sonucu konakçının normal </a:t>
            </a:r>
            <a:r>
              <a:rPr lang="tr-TR" sz="1400" dirty="0" err="1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mikrobiyotasının</a:t>
            </a:r>
            <a:r>
              <a:rPr lang="tr-TR" sz="14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değişmesi</a:t>
            </a:r>
          </a:p>
          <a:p>
            <a:pPr marL="896938" lvl="3" indent="-180975" algn="just">
              <a:lnSpc>
                <a:spcPct val="150000"/>
              </a:lnSpc>
            </a:pPr>
            <a:r>
              <a:rPr lang="tr-TR" sz="1400" dirty="0" err="1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İmmunosupresyon</a:t>
            </a:r>
            <a:endParaRPr lang="tr-TR" sz="1400" dirty="0">
              <a:solidFill>
                <a:srgbClr val="FF0000"/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marL="896938" lvl="3" indent="-180975" algn="just">
              <a:lnSpc>
                <a:spcPct val="150000"/>
              </a:lnSpc>
            </a:pPr>
            <a:r>
              <a:rPr lang="tr-TR" sz="14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Eş zamanlı </a:t>
            </a:r>
            <a:r>
              <a:rPr lang="tr-TR" sz="1400" dirty="0" err="1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infeksiyonlar</a:t>
            </a:r>
            <a:endParaRPr lang="tr-TR" sz="1400" dirty="0">
              <a:solidFill>
                <a:srgbClr val="FF0000"/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690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75520" y="260649"/>
            <a:ext cx="8640960" cy="6336704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Skin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mucous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membrane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injuries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loss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skin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integrity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marL="534988" lvl="2" indent="-173038" algn="just">
              <a:lnSpc>
                <a:spcPct val="150000"/>
              </a:lnSpc>
            </a:pP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Deri ve </a:t>
            </a:r>
            <a:r>
              <a:rPr lang="tr-TR" sz="1600" dirty="0" err="1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muköz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membranlarda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yaralanmalar veya deri bütünlüğünün bozulması</a:t>
            </a:r>
          </a:p>
          <a:p>
            <a:pPr algn="just">
              <a:lnSpc>
                <a:spcPct val="150000"/>
              </a:lnSpc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Continous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moist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areas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on skin</a:t>
            </a:r>
          </a:p>
          <a:p>
            <a:pPr marL="534988" lvl="2" indent="-173038" algn="just">
              <a:lnSpc>
                <a:spcPct val="150000"/>
              </a:lnSpc>
            </a:pP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Deride sürekli nemli bölgelerin bulunması</a:t>
            </a:r>
          </a:p>
          <a:p>
            <a:pPr algn="just">
              <a:lnSpc>
                <a:spcPct val="150000"/>
              </a:lnSpc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Exposure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high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infective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dose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like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«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brooder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pneumonia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»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observed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chicks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caused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by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Aspegillus</a:t>
            </a:r>
            <a:r>
              <a:rPr lang="tr-TR" sz="24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fumigatus</a:t>
            </a:r>
            <a:r>
              <a:rPr lang="tr-TR" sz="24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</a:p>
          <a:p>
            <a:pPr marL="534988" lvl="2" indent="-173038" algn="just">
              <a:lnSpc>
                <a:spcPct val="150000"/>
              </a:lnSpc>
            </a:pP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Ya da civcivlerde görülen </a:t>
            </a:r>
            <a:r>
              <a:rPr lang="tr-TR" altLang="en-US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“</a:t>
            </a:r>
            <a:r>
              <a:rPr lang="tr-TR" sz="1600" dirty="0" err="1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brooder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pneumonia</a:t>
            </a:r>
            <a:r>
              <a:rPr lang="tr-TR" altLang="en-US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”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da </a:t>
            </a:r>
            <a:r>
              <a:rPr lang="tr-TR" sz="1600" i="1" dirty="0" err="1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Aspergillus</a:t>
            </a:r>
            <a:r>
              <a:rPr lang="tr-TR" sz="1600" i="1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1600" i="1" dirty="0" err="1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fumigatus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sporlarında olduğu şekilde yüksek dozda </a:t>
            </a:r>
            <a:r>
              <a:rPr lang="tr-TR" sz="1600" dirty="0" err="1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infektif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doza maruz kalmak</a:t>
            </a:r>
          </a:p>
          <a:p>
            <a:pPr algn="just">
              <a:lnSpc>
                <a:spcPct val="150000"/>
              </a:lnSpc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No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epidemies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observed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fungal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infections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except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«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ringworm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»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that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appear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suddenly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marL="534988" lvl="2" indent="-173038" algn="just">
              <a:lnSpc>
                <a:spcPct val="150000"/>
              </a:lnSpc>
            </a:pP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Mantar hastalıkları «</a:t>
            </a:r>
            <a:r>
              <a:rPr lang="tr-TR" sz="1600" dirty="0" err="1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ringworm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» enfeksiyonları dışında genellikle epidemiler şeklinde görülmez</a:t>
            </a:r>
          </a:p>
          <a:p>
            <a:pPr algn="just">
              <a:lnSpc>
                <a:spcPct val="150000"/>
              </a:lnSpc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fungal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infections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no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exo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endotoxins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but in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food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animals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sometimes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toxix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metabolites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can be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developed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by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fungi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while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developing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these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food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marL="534988" lvl="2" indent="-173038" algn="just">
              <a:lnSpc>
                <a:spcPct val="150000"/>
              </a:lnSpc>
            </a:pP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Mantar </a:t>
            </a:r>
            <a:r>
              <a:rPr lang="tr-TR" sz="1600" dirty="0" err="1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infeksiyonlarında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ekzotoksin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ve </a:t>
            </a:r>
            <a:r>
              <a:rPr lang="tr-TR" sz="1600" dirty="0" err="1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endotoksin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sentezlenmemektedir, ancak hayvan yemlerinde mantar üremesi sırasında daha önceden oluşan </a:t>
            </a:r>
            <a:r>
              <a:rPr lang="tr-TR" sz="1600" dirty="0" err="1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toksik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metabolik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ürünlere bağlı </a:t>
            </a:r>
            <a:r>
              <a:rPr lang="tr-TR" sz="1600" dirty="0" err="1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mikotoksikozisler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şekillenebilmektedir. </a:t>
            </a:r>
          </a:p>
        </p:txBody>
      </p:sp>
    </p:spTree>
    <p:extLst>
      <p:ext uri="{BB962C8B-B14F-4D97-AF65-F5344CB8AC3E}">
        <p14:creationId xmlns:p14="http://schemas.microsoft.com/office/powerpoint/2010/main" val="220062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2 İçerik Yer Tutucusu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2692896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tr-TR" b="1" dirty="0" err="1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Dermathophytes</a:t>
            </a:r>
            <a:r>
              <a:rPr lang="tr-TR" b="1" dirty="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b="1" dirty="0" err="1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Cutan</a:t>
            </a:r>
            <a:r>
              <a:rPr lang="tr-TR" b="1" dirty="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Mycosis</a:t>
            </a:r>
            <a:r>
              <a:rPr lang="tr-TR" b="1" dirty="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</a:t>
            </a: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tr-TR" b="1" dirty="0" err="1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Systemic</a:t>
            </a:r>
            <a:r>
              <a:rPr lang="tr-TR" b="1" dirty="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Miycosis</a:t>
            </a:r>
            <a:endParaRPr lang="tr-TR" b="1" dirty="0" smtClean="0">
              <a:solidFill>
                <a:schemeClr val="tx1"/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tr-TR" b="1" dirty="0" err="1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Other</a:t>
            </a:r>
            <a:r>
              <a:rPr lang="tr-TR" b="1" dirty="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Fungi</a:t>
            </a:r>
            <a:endParaRPr lang="tr-TR" b="1" dirty="0" smtClean="0">
              <a:solidFill>
                <a:schemeClr val="tx1"/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115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2693989"/>
            <a:ext cx="7772400" cy="147002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r-TR" sz="4800" b="1" dirty="0" err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Dermathophytes</a:t>
            </a:r>
            <a:endParaRPr lang="tr-TR" sz="4800" b="1" dirty="0">
              <a:solidFill>
                <a:schemeClr val="tx1"/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740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8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19288" y="549275"/>
            <a:ext cx="8229600" cy="5975350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endParaRPr lang="tr-TR" b="1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marL="609600" indent="-609600">
              <a:buFontTx/>
              <a:buAutoNum type="arabicPeriod"/>
            </a:pPr>
            <a:r>
              <a:rPr lang="tr-TR" b="1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Cutan</a:t>
            </a:r>
            <a:r>
              <a:rPr lang="tr-TR" b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b="1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Mycosis</a:t>
            </a:r>
            <a:endParaRPr lang="tr-TR" b="1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marL="609600" indent="-609600"/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Trichophyton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Genus</a:t>
            </a:r>
            <a:endParaRPr lang="tr-TR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marL="609600" indent="-609600"/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Microsporium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Genus</a:t>
            </a:r>
            <a:endParaRPr lang="tr-TR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marL="609600" indent="-609600"/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Epidermophyton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Genus</a:t>
            </a:r>
            <a:endParaRPr lang="tr-TR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marL="609600" indent="-609600">
              <a:buNone/>
            </a:pPr>
            <a:endParaRPr lang="tr-TR" i="1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marL="609600" indent="-609600">
              <a:buNone/>
            </a:pPr>
            <a:r>
              <a:rPr lang="tr-TR" b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2. </a:t>
            </a:r>
            <a:r>
              <a:rPr lang="tr-TR" b="1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Dermatophilosis</a:t>
            </a:r>
            <a:endParaRPr lang="tr-TR" b="1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29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03513" y="188641"/>
            <a:ext cx="8856983" cy="6408711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Dermathophytes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close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related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fungi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that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uses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keratin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reproduce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</a:p>
          <a:p>
            <a:pPr lvl="2" algn="just">
              <a:lnSpc>
                <a:spcPct val="150000"/>
              </a:lnSpc>
            </a:pPr>
            <a:r>
              <a:rPr lang="tr-TR" sz="1600" dirty="0" err="1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Dermatofitler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üremek için </a:t>
            </a:r>
            <a:r>
              <a:rPr lang="tr-TR" sz="1600" dirty="0" err="1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keratini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kullanan yakın ilişkili mantarlar bütünüdür.</a:t>
            </a:r>
          </a:p>
          <a:p>
            <a:pPr algn="just">
              <a:lnSpc>
                <a:spcPct val="150000"/>
              </a:lnSpc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They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make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infections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superficial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regions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like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stratum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corneum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nails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hairs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both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animals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humans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2" algn="just">
              <a:lnSpc>
                <a:spcPct val="150000"/>
              </a:lnSpc>
            </a:pP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Derinin dış </a:t>
            </a:r>
            <a:r>
              <a:rPr lang="tr-TR" sz="1600" dirty="0" err="1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stratum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corneum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tabakası, tırnaklar, pençe ve insan ve hayvanların saç ve kılları gibi yüzeysel alanlarda </a:t>
            </a:r>
            <a:r>
              <a:rPr lang="tr-TR" sz="1600" dirty="0" err="1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infeksiyon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oluştururlar.</a:t>
            </a:r>
          </a:p>
          <a:p>
            <a:pPr algn="just">
              <a:lnSpc>
                <a:spcPct val="150000"/>
              </a:lnSpc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Classical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lesions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circular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lesions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called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«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Ringworm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»</a:t>
            </a:r>
          </a:p>
          <a:p>
            <a:pPr lvl="2" algn="just">
              <a:lnSpc>
                <a:spcPct val="150000"/>
              </a:lnSpc>
            </a:pP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Klasik lezyonlar </a:t>
            </a:r>
            <a:r>
              <a:rPr lang="tr-TR" altLang="en-US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“</a:t>
            </a:r>
            <a:r>
              <a:rPr lang="tr-TR" altLang="en-US" sz="1600" b="1" dirty="0" err="1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</a:t>
            </a:r>
            <a:r>
              <a:rPr lang="tr-TR" sz="1600" b="1" dirty="0" err="1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ingworm</a:t>
            </a:r>
            <a:r>
              <a:rPr lang="tr-TR" altLang="en-US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”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olarak adlandırılan dairesel lezyonlardır.</a:t>
            </a:r>
          </a:p>
          <a:p>
            <a:pPr algn="just">
              <a:lnSpc>
                <a:spcPct val="150000"/>
              </a:lnSpc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Conventionally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dermathophytes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classified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as «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Fungi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Imperfecti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»,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nevertheless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some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them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classified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as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Ascomycetes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because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their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known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sexual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reproduction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</a:p>
          <a:p>
            <a:pPr lvl="2" algn="just">
              <a:lnSpc>
                <a:spcPct val="150000"/>
              </a:lnSpc>
            </a:pP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Geleneksel olarak </a:t>
            </a:r>
            <a:r>
              <a:rPr lang="tr-TR" sz="1600" dirty="0" err="1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dermatofitler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altLang="en-US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“</a:t>
            </a:r>
            <a:r>
              <a:rPr lang="tr-TR" sz="1600" dirty="0" err="1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Fungi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Imperfecti</a:t>
            </a:r>
            <a:r>
              <a:rPr lang="tr-TR" altLang="en-US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”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sınıfında gösterilirken bazıları için seksüel aşama tespit edilmiş olup </a:t>
            </a:r>
            <a:r>
              <a:rPr lang="tr-TR" sz="1600" i="1" dirty="0" err="1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Ascomycetes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grubunda sınıflandırılmıştır.</a:t>
            </a:r>
          </a:p>
          <a:p>
            <a:pPr algn="just">
              <a:lnSpc>
                <a:spcPct val="150000"/>
              </a:lnSpc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more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than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38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dermathophyte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species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2" algn="just">
              <a:lnSpc>
                <a:spcPct val="150000"/>
              </a:lnSpc>
            </a:pP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38</a:t>
            </a:r>
            <a:r>
              <a:rPr lang="tr-TR" altLang="en-US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’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den fazla </a:t>
            </a:r>
            <a:r>
              <a:rPr lang="tr-TR" sz="1600" dirty="0" err="1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dermatofit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türü bulunmaktadır.</a:t>
            </a:r>
          </a:p>
          <a:p>
            <a:pPr algn="just">
              <a:lnSpc>
                <a:spcPct val="150000"/>
              </a:lnSpc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ones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that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effect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animals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classified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genus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Microsporum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Trichophyton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2" algn="just">
              <a:lnSpc>
                <a:spcPct val="150000"/>
              </a:lnSpc>
            </a:pP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Hayvanları etkileyenler </a:t>
            </a:r>
            <a:r>
              <a:rPr lang="tr-TR" sz="1600" i="1" dirty="0" err="1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Microsporum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ya da </a:t>
            </a:r>
            <a:r>
              <a:rPr lang="tr-TR" sz="1600" i="1" dirty="0" err="1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Trichophyton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genusunda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yer almaktadır.</a:t>
            </a:r>
          </a:p>
        </p:txBody>
      </p:sp>
    </p:spTree>
    <p:extLst>
      <p:ext uri="{BB962C8B-B14F-4D97-AF65-F5344CB8AC3E}">
        <p14:creationId xmlns:p14="http://schemas.microsoft.com/office/powerpoint/2010/main" val="434617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847528" y="188641"/>
            <a:ext cx="8229600" cy="550547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dirty="0" smtClean="0"/>
              <a:t>		</a:t>
            </a:r>
            <a:r>
              <a:rPr lang="tr-TR" dirty="0" err="1" smtClean="0"/>
              <a:t>Frequent</a:t>
            </a:r>
            <a:r>
              <a:rPr lang="tr-TR" dirty="0" smtClean="0"/>
              <a:t> </a:t>
            </a:r>
            <a:r>
              <a:rPr lang="tr-TR" dirty="0" err="1" smtClean="0"/>
              <a:t>Dermathophyte</a:t>
            </a:r>
            <a:r>
              <a:rPr lang="tr-TR" dirty="0" smtClean="0"/>
              <a:t> </a:t>
            </a:r>
            <a:r>
              <a:rPr lang="tr-TR" dirty="0" err="1" smtClean="0"/>
              <a:t>Infections</a:t>
            </a:r>
            <a:endParaRPr lang="tr-TR" b="1" dirty="0">
              <a:solidFill>
                <a:srgbClr val="0070C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i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tr-TR" i="1" dirty="0" err="1">
                <a:latin typeface="Times New Roman" pitchFamily="18" charset="0"/>
                <a:cs typeface="Times New Roman" pitchFamily="18" charset="0"/>
              </a:rPr>
              <a:t>Tinea</a:t>
            </a:r>
            <a:r>
              <a:rPr lang="tr-T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i="1" dirty="0" err="1">
                <a:latin typeface="Times New Roman" pitchFamily="18" charset="0"/>
                <a:cs typeface="Times New Roman" pitchFamily="18" charset="0"/>
              </a:rPr>
              <a:t>capitis</a:t>
            </a:r>
            <a:r>
              <a:rPr lang="tr-TR" i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tr-TR" sz="2000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i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tr-TR" i="1" dirty="0" err="1">
                <a:latin typeface="Times New Roman" pitchFamily="18" charset="0"/>
                <a:cs typeface="Times New Roman" pitchFamily="18" charset="0"/>
              </a:rPr>
              <a:t>Tinea</a:t>
            </a:r>
            <a:r>
              <a:rPr lang="tr-T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i="1" dirty="0" err="1">
                <a:latin typeface="Times New Roman" pitchFamily="18" charset="0"/>
                <a:cs typeface="Times New Roman" pitchFamily="18" charset="0"/>
              </a:rPr>
              <a:t>pedis</a:t>
            </a:r>
            <a:endParaRPr lang="tr-TR" i="1" dirty="0">
              <a:latin typeface="Times New Roman" pitchFamily="18" charset="0"/>
              <a:cs typeface="Times New Roman" pitchFamily="18" charset="0"/>
            </a:endParaRPr>
          </a:p>
          <a:p>
            <a:endParaRPr lang="tr-TR" sz="2000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i="1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tr-TR" i="1" dirty="0" err="1">
                <a:latin typeface="Times New Roman" pitchFamily="18" charset="0"/>
                <a:cs typeface="Times New Roman" pitchFamily="18" charset="0"/>
              </a:rPr>
              <a:t>Tinea</a:t>
            </a:r>
            <a:r>
              <a:rPr lang="tr-T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i="1" dirty="0" err="1">
                <a:latin typeface="Times New Roman" pitchFamily="18" charset="0"/>
                <a:cs typeface="Times New Roman" pitchFamily="18" charset="0"/>
              </a:rPr>
              <a:t>corporis</a:t>
            </a:r>
            <a:r>
              <a:rPr lang="tr-TR" i="1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tr-TR" sz="2000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i="1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tr-TR" i="1" dirty="0" err="1">
                <a:latin typeface="Times New Roman" pitchFamily="18" charset="0"/>
                <a:cs typeface="Times New Roman" pitchFamily="18" charset="0"/>
              </a:rPr>
              <a:t>Tinea</a:t>
            </a:r>
            <a:r>
              <a:rPr lang="tr-T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i="1" dirty="0" err="1">
                <a:latin typeface="Times New Roman" pitchFamily="18" charset="0"/>
                <a:cs typeface="Times New Roman" pitchFamily="18" charset="0"/>
              </a:rPr>
              <a:t>cruris</a:t>
            </a:r>
            <a:r>
              <a:rPr lang="tr-TR" i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tr-TR" sz="2000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i="1" dirty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tr-TR" i="1" dirty="0" err="1">
                <a:latin typeface="Times New Roman" pitchFamily="18" charset="0"/>
                <a:cs typeface="Times New Roman" pitchFamily="18" charset="0"/>
              </a:rPr>
              <a:t>Tinea</a:t>
            </a:r>
            <a:r>
              <a:rPr lang="tr-T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i="1" dirty="0" err="1">
                <a:latin typeface="Times New Roman" pitchFamily="18" charset="0"/>
                <a:cs typeface="Times New Roman" pitchFamily="18" charset="0"/>
              </a:rPr>
              <a:t>barbea</a:t>
            </a:r>
            <a:r>
              <a:rPr lang="tr-TR" i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tr-TR" sz="2000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i="1" dirty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tr-TR" i="1" dirty="0" err="1">
                <a:latin typeface="Times New Roman" pitchFamily="18" charset="0"/>
                <a:cs typeface="Times New Roman" pitchFamily="18" charset="0"/>
              </a:rPr>
              <a:t>Tinea</a:t>
            </a:r>
            <a:r>
              <a:rPr lang="tr-T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i="1" dirty="0" err="1">
                <a:latin typeface="Times New Roman" pitchFamily="18" charset="0"/>
                <a:cs typeface="Times New Roman" pitchFamily="18" charset="0"/>
              </a:rPr>
              <a:t>ungium</a:t>
            </a:r>
            <a:endParaRPr lang="tr-TR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672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 txBox="1">
            <a:spLocks/>
          </p:cNvSpPr>
          <p:nvPr/>
        </p:nvSpPr>
        <p:spPr bwMode="auto">
          <a:xfrm>
            <a:off x="1981200" y="2924944"/>
            <a:ext cx="8229600" cy="10081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4400" b="1" kern="0" dirty="0" err="1">
                <a:solidFill>
                  <a:schemeClr val="tx2"/>
                </a:solidFill>
                <a:latin typeface="Times New Roman" pitchFamily="18" charset="0"/>
                <a:ea typeface="ＭＳ Ｐゴシック" charset="0"/>
                <a:cs typeface="Times New Roman" pitchFamily="18" charset="0"/>
              </a:rPr>
              <a:t>Trichophyton</a:t>
            </a:r>
            <a:r>
              <a:rPr lang="tr-TR" sz="4400" b="1" kern="0" dirty="0">
                <a:solidFill>
                  <a:schemeClr val="tx2"/>
                </a:solidFill>
                <a:latin typeface="Times New Roman" pitchFamily="18" charset="0"/>
                <a:ea typeface="ＭＳ Ｐゴシック" charset="0"/>
                <a:cs typeface="Times New Roman" pitchFamily="18" charset="0"/>
              </a:rPr>
              <a:t> </a:t>
            </a:r>
            <a:r>
              <a:rPr lang="tr-TR" sz="4400" b="1" kern="0" dirty="0" err="1">
                <a:solidFill>
                  <a:schemeClr val="tx2"/>
                </a:solidFill>
                <a:latin typeface="Times New Roman" pitchFamily="18" charset="0"/>
                <a:ea typeface="ＭＳ Ｐゴシック" charset="0"/>
                <a:cs typeface="Times New Roman" pitchFamily="18" charset="0"/>
              </a:rPr>
              <a:t>Genus</a:t>
            </a:r>
            <a:endParaRPr lang="tr-TR" sz="4400" b="1" kern="0" dirty="0">
              <a:solidFill>
                <a:schemeClr val="tx2"/>
              </a:solidFill>
              <a:latin typeface="Times New Roman" pitchFamily="18" charset="0"/>
              <a:ea typeface="ＭＳ Ｐゴシック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664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673</Words>
  <Application>Microsoft Office PowerPoint</Application>
  <PresentationFormat>Geniş ekran</PresentationFormat>
  <Paragraphs>101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9" baseType="lpstr">
      <vt:lpstr>ＭＳ Ｐゴシック</vt:lpstr>
      <vt:lpstr>Arial</vt:lpstr>
      <vt:lpstr>Calibri</vt:lpstr>
      <vt:lpstr>Calibri Light</vt:lpstr>
      <vt:lpstr>Times New Roman</vt:lpstr>
      <vt:lpstr>Office Teması</vt:lpstr>
      <vt:lpstr>General Characteristics of Fungal Infections</vt:lpstr>
      <vt:lpstr>PowerPoint Sunusu</vt:lpstr>
      <vt:lpstr>PowerPoint Sunusu</vt:lpstr>
      <vt:lpstr>PowerPoint Sunusu</vt:lpstr>
      <vt:lpstr>Dermathophytes</vt:lpstr>
      <vt:lpstr>PowerPoint Sunusu</vt:lpstr>
      <vt:lpstr>PowerPoint Sunusu</vt:lpstr>
      <vt:lpstr>PowerPoint Sunusu</vt:lpstr>
      <vt:lpstr>PowerPoint Sunusu</vt:lpstr>
      <vt:lpstr>PowerPoint Sunusu</vt:lpstr>
      <vt:lpstr>Trichophytones can be classied in two types according to the hair invasion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Characteristics of Fungal Infections</dc:title>
  <dc:creator>Inci Basak Kaya</dc:creator>
  <cp:lastModifiedBy>Inci Basak Kaya</cp:lastModifiedBy>
  <cp:revision>1</cp:revision>
  <dcterms:created xsi:type="dcterms:W3CDTF">2017-12-28T08:52:55Z</dcterms:created>
  <dcterms:modified xsi:type="dcterms:W3CDTF">2017-12-28T08:53:02Z</dcterms:modified>
</cp:coreProperties>
</file>