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Başlık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6" name="Veri Yer Tutucus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7" name="İçerik Yer Tutucus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19" name="Altbilgi Yer Tutucusu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5" name="Metin Yer Tutucus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8" name="İçerik Yer Tutucus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24" name="Altbilgi Yer Tutucusu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Başlık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29" name="Altbilgi Yer Tutucusu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sim Yer Tutucus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Başlık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949282B-49FB-481D-B05F-91A863B62354}" type="datetimeFigureOut">
              <a:rPr lang="tr-TR" smtClean="0"/>
              <a:t>29.05.2017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D9107D5-0599-4466-A8C9-6A472785132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Başlık Yer Tutucu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ve Kültür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Doç. Dr. Melike KAPLAN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8999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355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Batı’da 70’li yıllarda bu alanda ekoller ve topluluklar oluşmaya başlamıştır. Örneğin, </a:t>
            </a:r>
            <a:r>
              <a:rPr lang="tr-TR" altLang="tr-TR" b="1" smtClean="0"/>
              <a:t>1971 yılında ABD’de “Tıbbi Antropoloji Topluluğu”</a:t>
            </a:r>
            <a:r>
              <a:rPr lang="tr-TR" altLang="tr-TR" smtClean="0"/>
              <a:t> (</a:t>
            </a:r>
            <a:r>
              <a:rPr lang="tr-TR" altLang="tr-TR" i="1" smtClean="0"/>
              <a:t>Society for Medical Anthropology</a:t>
            </a:r>
            <a:r>
              <a:rPr lang="tr-TR" altLang="tr-TR" smtClean="0"/>
              <a:t>) kurulmuştur…</a:t>
            </a:r>
          </a:p>
        </p:txBody>
      </p:sp>
    </p:spTree>
    <p:extLst>
      <p:ext uri="{BB962C8B-B14F-4D97-AF65-F5344CB8AC3E}">
        <p14:creationId xmlns:p14="http://schemas.microsoft.com/office/powerpoint/2010/main" val="26518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/>
              <a:t>1980’lerde kültür ekseninde hasta ve hekimlik çalışmalarıyla Arthur </a:t>
            </a:r>
            <a:r>
              <a:rPr lang="tr-TR" dirty="0" err="1"/>
              <a:t>Kleinman’ın</a:t>
            </a:r>
            <a:r>
              <a:rPr lang="tr-TR" dirty="0"/>
              <a:t> araştırmaları göze çarpmaktadır. </a:t>
            </a:r>
            <a:endParaRPr lang="tr-TR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Arthur </a:t>
            </a:r>
            <a:r>
              <a:rPr lang="tr-TR" dirty="0" err="1" smtClean="0"/>
              <a:t>Kleinman</a:t>
            </a:r>
            <a:r>
              <a:rPr lang="tr-TR" dirty="0"/>
              <a:t>, “</a:t>
            </a:r>
            <a:r>
              <a:rPr lang="tr-TR" i="1" dirty="0" err="1"/>
              <a:t>Patients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Healers</a:t>
            </a:r>
            <a:r>
              <a:rPr lang="tr-TR" i="1" dirty="0"/>
              <a:t> in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Context</a:t>
            </a:r>
            <a:r>
              <a:rPr lang="tr-TR" i="1" dirty="0"/>
              <a:t> of </a:t>
            </a:r>
            <a:r>
              <a:rPr lang="tr-TR" i="1" dirty="0" err="1"/>
              <a:t>Culture</a:t>
            </a:r>
            <a:r>
              <a:rPr lang="tr-TR" dirty="0"/>
              <a:t>”  (</a:t>
            </a:r>
            <a:r>
              <a:rPr lang="tr-TR" b="1" dirty="0"/>
              <a:t>Kültür Bağlamında Hastalar ve İyileştiriciler</a:t>
            </a:r>
            <a:r>
              <a:rPr lang="tr-TR" dirty="0"/>
              <a:t>) adlı çok ses getiren çalışmasında, genel olarak hastaların davranışları ile </a:t>
            </a:r>
            <a:r>
              <a:rPr lang="tr-TR" dirty="0" smtClean="0"/>
              <a:t>“</a:t>
            </a:r>
            <a:r>
              <a:rPr lang="tr-TR" b="1" dirty="0" smtClean="0"/>
              <a:t>sağlıksızlık</a:t>
            </a:r>
            <a:r>
              <a:rPr lang="tr-TR" b="1" dirty="0"/>
              <a:t>” kavramı </a:t>
            </a:r>
            <a:r>
              <a:rPr lang="tr-TR" dirty="0"/>
              <a:t>üzerinde durmuş, sağlıksızlığa neden olan sosyal ve kültürel faktörleri araştırmıştır.</a:t>
            </a:r>
          </a:p>
        </p:txBody>
      </p:sp>
    </p:spTree>
    <p:extLst>
      <p:ext uri="{BB962C8B-B14F-4D97-AF65-F5344CB8AC3E}">
        <p14:creationId xmlns:p14="http://schemas.microsoft.com/office/powerpoint/2010/main" val="1343283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560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Ona göre her toplumda sağlıksız olma durumu farklı biçimlerde değerlendirilmektedir. Bunun en temel nedeni, toplumlar arasındaki </a:t>
            </a:r>
            <a:r>
              <a:rPr lang="tr-TR" altLang="tr-TR" b="1" smtClean="0"/>
              <a:t>kültür farklılıklarıdır </a:t>
            </a:r>
            <a:r>
              <a:rPr lang="tr-TR" altLang="tr-TR" smtClean="0"/>
              <a:t>(Kleinman, 1981: ix-xvi). </a:t>
            </a:r>
          </a:p>
        </p:txBody>
      </p:sp>
    </p:spTree>
    <p:extLst>
      <p:ext uri="{BB962C8B-B14F-4D97-AF65-F5344CB8AC3E}">
        <p14:creationId xmlns:p14="http://schemas.microsoft.com/office/powerpoint/2010/main" val="707920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/>
              <a:t>1990’lara </a:t>
            </a:r>
            <a:r>
              <a:rPr lang="tr-TR" dirty="0" smtClean="0"/>
              <a:t>gelindiğinde;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b="1" dirty="0" err="1"/>
              <a:t>AIDS’le</a:t>
            </a:r>
            <a:r>
              <a:rPr lang="tr-TR" b="1" dirty="0"/>
              <a:t> ilgili araştırmaları </a:t>
            </a:r>
            <a:r>
              <a:rPr lang="tr-TR" dirty="0"/>
              <a:t>kapsayan çalışmalar ve çağımız hastalıkları olarak nitelenen hastalıkların nedenlerine ilişkin yapılan araştırmalardaki artış dikkati çekmektedir. </a:t>
            </a:r>
            <a:endParaRPr lang="tr-TR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Aynı </a:t>
            </a:r>
            <a:r>
              <a:rPr lang="tr-TR" dirty="0"/>
              <a:t>yıllarda </a:t>
            </a:r>
            <a:r>
              <a:rPr lang="tr-TR" b="1" dirty="0"/>
              <a:t>kadın</a:t>
            </a:r>
            <a:r>
              <a:rPr lang="tr-TR" dirty="0"/>
              <a:t> konusunun artan şekilde araştırmalara dahil edilmesi ve antropolojide </a:t>
            </a:r>
            <a:r>
              <a:rPr lang="tr-TR" b="1" dirty="0"/>
              <a:t>feminist antropoloji</a:t>
            </a:r>
            <a:r>
              <a:rPr lang="tr-TR" dirty="0"/>
              <a:t> çalışmalarının artmasıyla, 1990 ve sonrasında kadın sağlığı üzerine çalışmalar yapılmıştır. </a:t>
            </a:r>
            <a:r>
              <a:rPr lang="tr-TR" u="sng" dirty="0"/>
              <a:t>Ana-çocuk sağlığı, kadın hastalıkları, yoksulluk ve kadın </a:t>
            </a:r>
            <a:r>
              <a:rPr lang="tr-TR" dirty="0"/>
              <a:t>gibi konularda önemli çalışmalar alana katkı sağlamıştır.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6527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tr-TR" altLang="tr-TR" smtClean="0"/>
              <a:t>Kadının sağlık alanındaki önemli yeri, tıbbi antropoloji çalışmaları içinde sık sık vurgulanmaktadır.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Örneğin, C. Shepherd McClain’in editörlüğünü yaptığı “Women as Healers: Cross-Cultural Perspectives” (1986) adlı çalışma, kadının geleneksel olarak iyileştirici rolünden söz ederken, bu rolün </a:t>
            </a:r>
            <a:r>
              <a:rPr lang="tr-TR" altLang="tr-TR" b="1" smtClean="0"/>
              <a:t>tarihsel ve toplumsal olarak görünmezliği</a:t>
            </a:r>
            <a:r>
              <a:rPr lang="tr-TR" altLang="tr-TR" smtClean="0"/>
              <a:t>ne de vurgu yapılmaktadır.</a:t>
            </a:r>
          </a:p>
        </p:txBody>
      </p:sp>
    </p:spTree>
    <p:extLst>
      <p:ext uri="{BB962C8B-B14F-4D97-AF65-F5344CB8AC3E}">
        <p14:creationId xmlns:p14="http://schemas.microsoft.com/office/powerpoint/2010/main" val="3478399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86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2000’li yıllarda yapılan çalışmalara gelince; </a:t>
            </a:r>
            <a:r>
              <a:rPr lang="tr-TR" altLang="tr-TR" u="sng" dirty="0" smtClean="0"/>
              <a:t>beslenme bozuklukları, </a:t>
            </a:r>
            <a:r>
              <a:rPr lang="tr-TR" altLang="tr-TR" u="sng" dirty="0" err="1" smtClean="0"/>
              <a:t>obezite</a:t>
            </a:r>
            <a:r>
              <a:rPr lang="tr-TR" altLang="tr-TR" u="sng" dirty="0" smtClean="0"/>
              <a:t> ve yeme alışkanlıklarıyla ilişkili hastalıklar ve tedavileri </a:t>
            </a:r>
            <a:r>
              <a:rPr lang="tr-TR" altLang="tr-TR" dirty="0" smtClean="0"/>
              <a:t>konusunda araştırmalar yapıldığını görüyoruz. </a:t>
            </a:r>
          </a:p>
        </p:txBody>
      </p:sp>
    </p:spTree>
    <p:extLst>
      <p:ext uri="{BB962C8B-B14F-4D97-AF65-F5344CB8AC3E}">
        <p14:creationId xmlns:p14="http://schemas.microsoft.com/office/powerpoint/2010/main" val="420751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Sağlık Kavramsallaştırması </a:t>
            </a:r>
          </a:p>
          <a:p>
            <a:r>
              <a:rPr lang="tr-TR" dirty="0" smtClean="0"/>
              <a:t>Dünya Sağlık Örgütü’nün tanımı ve yaklaşımı </a:t>
            </a:r>
          </a:p>
          <a:p>
            <a:r>
              <a:rPr lang="tr-TR" dirty="0" smtClean="0"/>
              <a:t>Akademik Çalışmaların Başlaması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4164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Sağlık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err="1" smtClean="0"/>
              <a:t>Chris</a:t>
            </a:r>
            <a:r>
              <a:rPr lang="tr-TR" dirty="0" smtClean="0"/>
              <a:t> </a:t>
            </a:r>
            <a:r>
              <a:rPr lang="tr-TR" dirty="0" err="1" smtClean="0"/>
              <a:t>Knight</a:t>
            </a:r>
            <a:r>
              <a:rPr lang="tr-TR" dirty="0" smtClean="0"/>
              <a:t> </a:t>
            </a:r>
            <a:r>
              <a:rPr lang="tr-TR" dirty="0"/>
              <a:t>(1985:671), sağlık ve hastalıkla ilgili olarak şu şekilde bir tanımlama yapmaktadır: </a:t>
            </a:r>
            <a:endParaRPr lang="tr-TR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“</a:t>
            </a:r>
            <a:r>
              <a:rPr lang="tr-TR" dirty="0"/>
              <a:t>Sağlık, dünyanın yapısını oluşturan ve çeşitli zıt kutuplar olarak kavramsallaştırılan bazı güçler ya da durumlar arasındaki </a:t>
            </a:r>
            <a:r>
              <a:rPr lang="tr-TR" b="1" dirty="0"/>
              <a:t>doğru dengenin </a:t>
            </a:r>
            <a:r>
              <a:rPr lang="tr-TR" dirty="0"/>
              <a:t>sürdürülmesine bağlıdır” </a:t>
            </a:r>
            <a:endParaRPr lang="tr-TR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err="1" smtClean="0"/>
              <a:t>Fritjof</a:t>
            </a:r>
            <a:r>
              <a:rPr lang="tr-TR" dirty="0" smtClean="0"/>
              <a:t> </a:t>
            </a:r>
            <a:r>
              <a:rPr lang="tr-TR" dirty="0" err="1" smtClean="0"/>
              <a:t>Capra</a:t>
            </a:r>
            <a:r>
              <a:rPr lang="tr-TR" dirty="0" smtClean="0"/>
              <a:t>(1989:138</a:t>
            </a:r>
            <a:r>
              <a:rPr lang="tr-TR" dirty="0"/>
              <a:t>), sağlık kavramını bir </a:t>
            </a:r>
            <a:r>
              <a:rPr lang="tr-TR" b="1" dirty="0"/>
              <a:t>süreç </a:t>
            </a:r>
            <a:r>
              <a:rPr lang="tr-TR" dirty="0"/>
              <a:t>olarak ele almaktadır. Ona göre, sağlık bir insanın çevresiyle ilişkisine bakış açısına bağlı olarak değişir. </a:t>
            </a:r>
          </a:p>
        </p:txBody>
      </p:sp>
    </p:spTree>
    <p:extLst>
      <p:ext uri="{BB962C8B-B14F-4D97-AF65-F5344CB8AC3E}">
        <p14:creationId xmlns:p14="http://schemas.microsoft.com/office/powerpoint/2010/main" val="174399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err="1" smtClean="0"/>
              <a:t>Nusret</a:t>
            </a:r>
            <a:r>
              <a:rPr lang="tr-TR" dirty="0" smtClean="0"/>
              <a:t> Fişek </a:t>
            </a:r>
            <a:r>
              <a:rPr lang="tr-TR" dirty="0"/>
              <a:t>(1989:7), sağlık hizmetinden yararlanma hakkının İnsan Hakları Evrensel Beyannamesi’nde yer aldığını vurgulamakta ve sağlığı kısaca şöyle tanımlamaktadır: </a:t>
            </a:r>
            <a:endParaRPr lang="tr-TR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“</a:t>
            </a:r>
            <a:r>
              <a:rPr lang="tr-TR" dirty="0"/>
              <a:t>Toplumun koşullarına ve sağlık sorunlarına uygun bir örgütlenme ve yönetimle, bir toplumdaki insanları hasta olsun ya da olmasın yaşadıkları çevreyle birlikte göz önüne alan; hasta olanların tedavi edilmelerine çalışan bir hizmettir”.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132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Dünya Sağlık Örgütü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/>
              <a:t>Dünya Sağlık Örgütü’nün 1988 </a:t>
            </a:r>
            <a:r>
              <a:rPr lang="tr-TR" dirty="0" smtClean="0"/>
              <a:t>yılı raporuna </a:t>
            </a:r>
            <a:r>
              <a:rPr lang="tr-TR" dirty="0"/>
              <a:t>göre, sağlık, yalnızca hastalığın olmayışı değildir. </a:t>
            </a:r>
            <a:r>
              <a:rPr lang="tr-TR" b="1" dirty="0"/>
              <a:t>Fiziksel, </a:t>
            </a:r>
            <a:r>
              <a:rPr lang="tr-TR" b="1" dirty="0" err="1"/>
              <a:t>mental</a:t>
            </a:r>
            <a:r>
              <a:rPr lang="tr-TR" b="1" dirty="0"/>
              <a:t> (zihinsel) ve sosyal yönden tam iyilik</a:t>
            </a:r>
            <a:r>
              <a:rPr lang="tr-TR" dirty="0"/>
              <a:t> halidir. </a:t>
            </a:r>
            <a:endParaRPr lang="tr-TR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tr-TR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Dünya </a:t>
            </a:r>
            <a:r>
              <a:rPr lang="tr-TR" dirty="0"/>
              <a:t>Sağlık Örgütü’nün yaklaşımı, sosyal/kültürel ilişkilerin de önemini göstermiştir. Bu açıdan sağlık, “bir toplumdaki bireylerin biyolojik olarak hasta ya da sakat olmayışı değil, o toplumdaki bireylerin ruhsal, zihinsel, fiziksel, ekolojik, ekonomik, siyasal ve toplumsal bakımdan tam bir huzur ve denge halinde bulunmaları durumu” olarak tanımlanabilir </a:t>
            </a:r>
          </a:p>
        </p:txBody>
      </p:sp>
    </p:spTree>
    <p:extLst>
      <p:ext uri="{BB962C8B-B14F-4D97-AF65-F5344CB8AC3E}">
        <p14:creationId xmlns:p14="http://schemas.microsoft.com/office/powerpoint/2010/main" val="272818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Akademik çalışmalar</a:t>
            </a:r>
            <a:endParaRPr lang="tr-TR" dirty="0"/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1940’lı yıllarda Batı-dışı toplumların tıbbında </a:t>
            </a:r>
            <a:r>
              <a:rPr lang="tr-TR" altLang="tr-TR" b="1" smtClean="0"/>
              <a:t>büyüsel karakterler ve inanç sistemleri</a:t>
            </a:r>
            <a:r>
              <a:rPr lang="tr-TR" altLang="tr-TR" smtClean="0"/>
              <a:t>yle ilgili çalışmalarıyla Erwin Ackernecht ’in (1942) araştırmaları vardır. 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Sonraki yıllarda, tıp, sosyoloji, psikoloji disiplinlerinin ortak çalışmaları görülmektedir.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608858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1960’lardan sonra ise tıbbi antropoloji, işlevselcilik yaklaşımının da etkisiyle antropolojinin bir alt dalı olarak hızla gelişme göstermiştir. 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46025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150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1960’lı yıllarda hem biyoloji bilimleri hem de antropolojik yaklaşımların etkisiyle </a:t>
            </a:r>
            <a:r>
              <a:rPr lang="tr-TR" altLang="tr-TR" b="1" smtClean="0"/>
              <a:t>uygulamalı antropoloji</a:t>
            </a:r>
            <a:r>
              <a:rPr lang="tr-TR" altLang="tr-TR" smtClean="0"/>
              <a:t>nin yükselişi söz konusudur. Buna paralel olarak, </a:t>
            </a:r>
            <a:r>
              <a:rPr lang="tr-TR" altLang="tr-TR" u="sng" smtClean="0"/>
              <a:t>kültür-çevre ilişkileri ve halk sağlığı çalışmaları</a:t>
            </a:r>
            <a:r>
              <a:rPr lang="tr-TR" altLang="tr-TR" smtClean="0"/>
              <a:t> başlamıştır.</a:t>
            </a:r>
          </a:p>
        </p:txBody>
      </p:sp>
    </p:spTree>
    <p:extLst>
      <p:ext uri="{BB962C8B-B14F-4D97-AF65-F5344CB8AC3E}">
        <p14:creationId xmlns:p14="http://schemas.microsoft.com/office/powerpoint/2010/main" val="1652247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/>
              <a:t>1958 yılında Frank </a:t>
            </a:r>
            <a:r>
              <a:rPr lang="tr-TR" dirty="0" err="1"/>
              <a:t>Livingstone’un</a:t>
            </a:r>
            <a:r>
              <a:rPr lang="tr-TR" dirty="0"/>
              <a:t> kültür, biyoloji ve çevre ilişkisiyle ilgili çalışması da tıbbi antropoloji çalışmaları arasında klasiklerden biri olarak gösterilir. </a:t>
            </a:r>
            <a:endParaRPr lang="tr-TR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1961’de </a:t>
            </a:r>
            <a:r>
              <a:rPr lang="tr-TR" dirty="0"/>
              <a:t>Charles </a:t>
            </a:r>
            <a:r>
              <a:rPr lang="tr-TR" dirty="0" err="1"/>
              <a:t>Frake’nin</a:t>
            </a:r>
            <a:r>
              <a:rPr lang="tr-TR" dirty="0"/>
              <a:t> bilişsel teori çalışmaları ve hastalığın sınıflandırılması ile ilgili yaptığı kategori denemeleri alana önemli katkılar sağlamıştır. </a:t>
            </a:r>
            <a:endParaRPr lang="tr-TR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tr-TR" dirty="0" smtClean="0"/>
              <a:t>1968’de </a:t>
            </a:r>
            <a:r>
              <a:rPr lang="tr-TR" dirty="0"/>
              <a:t>Victor </a:t>
            </a:r>
            <a:r>
              <a:rPr lang="tr-TR" dirty="0" err="1"/>
              <a:t>Turner’ın</a:t>
            </a:r>
            <a:r>
              <a:rPr lang="tr-TR" dirty="0"/>
              <a:t> tedavi ve hastalığın sosyal karakterlerini vurgulayan ve tedavi yöntemlerinin karmaşık sembolizmi üzerinde duran çalışması “Acının Sesleri” (</a:t>
            </a:r>
            <a:r>
              <a:rPr lang="tr-TR" i="1" dirty="0" err="1"/>
              <a:t>Drums</a:t>
            </a:r>
            <a:r>
              <a:rPr lang="tr-TR" i="1" dirty="0"/>
              <a:t> of </a:t>
            </a:r>
            <a:r>
              <a:rPr lang="tr-TR" i="1" dirty="0" err="1"/>
              <a:t>Affliction</a:t>
            </a:r>
            <a:r>
              <a:rPr lang="tr-TR" i="1" dirty="0"/>
              <a:t>)</a:t>
            </a:r>
            <a:r>
              <a:rPr lang="tr-TR" dirty="0"/>
              <a:t> çok tartışılan eserlerden biri olmuştur. </a:t>
            </a:r>
          </a:p>
        </p:txBody>
      </p:sp>
    </p:spTree>
    <p:extLst>
      <p:ext uri="{BB962C8B-B14F-4D97-AF65-F5344CB8AC3E}">
        <p14:creationId xmlns:p14="http://schemas.microsoft.com/office/powerpoint/2010/main" val="25699244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</TotalTime>
  <Words>644</Words>
  <Application>Microsoft Office PowerPoint</Application>
  <PresentationFormat>Ekran Gösterisi (4:3)</PresentationFormat>
  <Paragraphs>41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Gezinti</vt:lpstr>
      <vt:lpstr>Sağlık ve Kültür </vt:lpstr>
      <vt:lpstr>PowerPoint Sunusu</vt:lpstr>
      <vt:lpstr>Sağlık Nedir?</vt:lpstr>
      <vt:lpstr>PowerPoint Sunusu</vt:lpstr>
      <vt:lpstr>Dünya Sağlık Örgütü</vt:lpstr>
      <vt:lpstr>Akademik çalışmalar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Kültür </dc:title>
  <dc:creator>E</dc:creator>
  <cp:lastModifiedBy>E</cp:lastModifiedBy>
  <cp:revision>1</cp:revision>
  <dcterms:created xsi:type="dcterms:W3CDTF">2017-05-29T07:45:47Z</dcterms:created>
  <dcterms:modified xsi:type="dcterms:W3CDTF">2017-05-29T07:49:23Z</dcterms:modified>
</cp:coreProperties>
</file>