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4" r:id="rId5"/>
    <p:sldId id="266" r:id="rId6"/>
    <p:sldId id="265" r:id="rId7"/>
    <p:sldId id="267"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60"/>
  </p:normalViewPr>
  <p:slideViewPr>
    <p:cSldViewPr snapToGrid="0">
      <p:cViewPr varScale="1">
        <p:scale>
          <a:sx n="64" d="100"/>
          <a:sy n="64" d="100"/>
        </p:scale>
        <p:origin x="9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DAC449-22FD-4C8E-8620-DF2C9D644C0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B183261-2B86-4528-A01C-D2F6CE736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836525-BBCA-4FF1-9437-B8F3F27EA108}"/>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5" name="Alt Bilgi Yer Tutucusu 4">
            <a:extLst>
              <a:ext uri="{FF2B5EF4-FFF2-40B4-BE49-F238E27FC236}">
                <a16:creationId xmlns:a16="http://schemas.microsoft.com/office/drawing/2014/main" id="{3CBE9B31-B3B4-4AAA-A4E6-1F1F0D59F27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33B771C-E39E-4E7F-95E0-4C5D462981F1}"/>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219378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C3E2F8-B0E1-4179-99B5-108ADA948FE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DCDA870-E68F-4927-B350-E1248AA922A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9218CED-1EA9-468A-96E6-37C41B349897}"/>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5" name="Alt Bilgi Yer Tutucusu 4">
            <a:extLst>
              <a:ext uri="{FF2B5EF4-FFF2-40B4-BE49-F238E27FC236}">
                <a16:creationId xmlns:a16="http://schemas.microsoft.com/office/drawing/2014/main" id="{DD414DDF-96E5-435B-B2CB-0D30B3ACCB6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9BF56CC-4C26-4F25-8A0F-CA2A189FDE51}"/>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126541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8CE7BDD-9741-4191-939F-E058802AE58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38EE077-7A7A-4D73-AB94-E5712EFCFFE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46B5EA3-4268-4A81-9995-2CCEC946F7F7}"/>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5" name="Alt Bilgi Yer Tutucusu 4">
            <a:extLst>
              <a:ext uri="{FF2B5EF4-FFF2-40B4-BE49-F238E27FC236}">
                <a16:creationId xmlns:a16="http://schemas.microsoft.com/office/drawing/2014/main" id="{832348FD-C317-4646-ADA9-F4BAEA903FF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78102C2-608E-4AB1-BCB9-0EBB3F2D2FB1}"/>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3316685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0211E2-6B9E-4589-886F-957ED3AE9A5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9F19421-39E7-4E65-A77A-DAB9142002D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CCFFFAC-45B2-4723-91EB-B67687724B01}"/>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5" name="Alt Bilgi Yer Tutucusu 4">
            <a:extLst>
              <a:ext uri="{FF2B5EF4-FFF2-40B4-BE49-F238E27FC236}">
                <a16:creationId xmlns:a16="http://schemas.microsoft.com/office/drawing/2014/main" id="{6EC32CF3-A66B-4BD3-A015-B5F5200B808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3D200C7-4688-4AE2-B815-D7418DE835EE}"/>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2284910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67593C-85B9-4A82-878D-30A2D0DAB6F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34BE2DB-6C4B-4D70-B21B-7DA334342F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6CEE2E43-AA8D-4968-94F9-CB16711E6D41}"/>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5" name="Alt Bilgi Yer Tutucusu 4">
            <a:extLst>
              <a:ext uri="{FF2B5EF4-FFF2-40B4-BE49-F238E27FC236}">
                <a16:creationId xmlns:a16="http://schemas.microsoft.com/office/drawing/2014/main" id="{46177270-88B3-49EA-A823-09D0D170E9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CC474E-5F41-4B2C-8635-BEA190004116}"/>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1246874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126467-97C6-4DD0-9EB4-06BC1F0CFC7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BF7D1B6-05F6-4DC1-BCEB-A620BCDA5539}"/>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6E06131-BFF7-41B1-863C-2F4184439C7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3F95BCC5-8EB7-412A-B1C0-BED45E08C5FC}"/>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6" name="Alt Bilgi Yer Tutucusu 5">
            <a:extLst>
              <a:ext uri="{FF2B5EF4-FFF2-40B4-BE49-F238E27FC236}">
                <a16:creationId xmlns:a16="http://schemas.microsoft.com/office/drawing/2014/main" id="{BF863FB2-86D4-4CED-B23A-50BB9E28712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6309ECF-9868-43A7-8510-1369B0BD6126}"/>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13797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2F64FD-3146-41BB-9D74-0A3CE4529360}"/>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8FE35E1-81A2-41D3-BECC-130C9D2764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BD1AC60-34CB-4C15-8573-C749248D103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938E152-83D0-48FD-B025-EA34355D9C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643F573-E24D-48DD-96D0-80888D2B9A3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A4B0C09-7F19-43D1-985B-E35F13E180FD}"/>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8" name="Alt Bilgi Yer Tutucusu 7">
            <a:extLst>
              <a:ext uri="{FF2B5EF4-FFF2-40B4-BE49-F238E27FC236}">
                <a16:creationId xmlns:a16="http://schemas.microsoft.com/office/drawing/2014/main" id="{B5E399A4-98F3-4C75-B95B-C046F744DBFB}"/>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2824FB6-B1C9-4EB6-B845-47C534EE518B}"/>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348464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769025-0444-4011-BAF5-70094594BC98}"/>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462AD96-441B-47AE-9268-CC923030FA65}"/>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4" name="Alt Bilgi Yer Tutucusu 3">
            <a:extLst>
              <a:ext uri="{FF2B5EF4-FFF2-40B4-BE49-F238E27FC236}">
                <a16:creationId xmlns:a16="http://schemas.microsoft.com/office/drawing/2014/main" id="{A4D9900A-CF88-4C82-AE29-85DAB04308E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286CB52-B88C-4EA4-8FA8-20B2CFF752B3}"/>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2475897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5EABACB-62F0-41F8-B41E-DE928B2EB2A6}"/>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3" name="Alt Bilgi Yer Tutucusu 2">
            <a:extLst>
              <a:ext uri="{FF2B5EF4-FFF2-40B4-BE49-F238E27FC236}">
                <a16:creationId xmlns:a16="http://schemas.microsoft.com/office/drawing/2014/main" id="{DA2BE03C-5706-45F9-A9DA-93ECB601C83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3CBF553-D257-4311-B574-8491212D7766}"/>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256021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F8B908-0745-4184-A65D-9E5AC7DE6F5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CE2C04D-4765-4B96-B8FB-4E4A2F8937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90152AF-3C8C-4A60-8E6D-1BE6F8998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892BD0C-42DF-460B-81CF-04F9A59A1A59}"/>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6" name="Alt Bilgi Yer Tutucusu 5">
            <a:extLst>
              <a:ext uri="{FF2B5EF4-FFF2-40B4-BE49-F238E27FC236}">
                <a16:creationId xmlns:a16="http://schemas.microsoft.com/office/drawing/2014/main" id="{5F60E5B8-2C74-419A-AC59-4556359A021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8F8B7FD-847D-47C8-97DF-0D04380B7192}"/>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371178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C53277-9ECF-4929-9590-22A5E592DE3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F38E5281-56AC-49E3-905C-17CE751FD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85034A4-0EA9-4E4D-AB78-5AA2A55E72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74CDF24-D4D7-4256-8125-9F50824C3C07}"/>
              </a:ext>
            </a:extLst>
          </p:cNvPr>
          <p:cNvSpPr>
            <a:spLocks noGrp="1"/>
          </p:cNvSpPr>
          <p:nvPr>
            <p:ph type="dt" sz="half" idx="10"/>
          </p:nvPr>
        </p:nvSpPr>
        <p:spPr/>
        <p:txBody>
          <a:bodyPr/>
          <a:lstStyle/>
          <a:p>
            <a:fld id="{007B5C43-FEBE-4CD7-98F5-54EEF10F7A49}" type="datetimeFigureOut">
              <a:rPr lang="tr-TR" smtClean="0"/>
              <a:t>12.05.2020</a:t>
            </a:fld>
            <a:endParaRPr lang="tr-TR"/>
          </a:p>
        </p:txBody>
      </p:sp>
      <p:sp>
        <p:nvSpPr>
          <p:cNvPr id="6" name="Alt Bilgi Yer Tutucusu 5">
            <a:extLst>
              <a:ext uri="{FF2B5EF4-FFF2-40B4-BE49-F238E27FC236}">
                <a16:creationId xmlns:a16="http://schemas.microsoft.com/office/drawing/2014/main" id="{803409D7-6415-41C9-A2E6-4039D18043A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74A4D15-E341-49F3-8563-AF3146BD9496}"/>
              </a:ext>
            </a:extLst>
          </p:cNvPr>
          <p:cNvSpPr>
            <a:spLocks noGrp="1"/>
          </p:cNvSpPr>
          <p:nvPr>
            <p:ph type="sldNum" sz="quarter" idx="12"/>
          </p:nvPr>
        </p:nvSpPr>
        <p:spPr/>
        <p:txBody>
          <a:bodyPr/>
          <a:lstStyle/>
          <a:p>
            <a:fld id="{BDAC57F6-B811-48CA-95FA-14CB17B3C344}" type="slidenum">
              <a:rPr lang="tr-TR" smtClean="0"/>
              <a:t>‹#›</a:t>
            </a:fld>
            <a:endParaRPr lang="tr-TR"/>
          </a:p>
        </p:txBody>
      </p:sp>
    </p:spTree>
    <p:extLst>
      <p:ext uri="{BB962C8B-B14F-4D97-AF65-F5344CB8AC3E}">
        <p14:creationId xmlns:p14="http://schemas.microsoft.com/office/powerpoint/2010/main" val="89759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2E723A2-61F7-490C-A888-EC68C9DE0A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267A156-4C70-4D4F-8230-5824C0E530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D8995E5-CF68-4987-B106-EA00800606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B5C43-FEBE-4CD7-98F5-54EEF10F7A49}" type="datetimeFigureOut">
              <a:rPr lang="tr-TR" smtClean="0"/>
              <a:t>12.05.2020</a:t>
            </a:fld>
            <a:endParaRPr lang="tr-TR"/>
          </a:p>
        </p:txBody>
      </p:sp>
      <p:sp>
        <p:nvSpPr>
          <p:cNvPr id="5" name="Alt Bilgi Yer Tutucusu 4">
            <a:extLst>
              <a:ext uri="{FF2B5EF4-FFF2-40B4-BE49-F238E27FC236}">
                <a16:creationId xmlns:a16="http://schemas.microsoft.com/office/drawing/2014/main" id="{E40A0917-5229-43F1-A717-8201308D6F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4184DCE-0C4C-457A-B62A-4A5C7B3A8B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C57F6-B811-48CA-95FA-14CB17B3C344}" type="slidenum">
              <a:rPr lang="tr-TR" smtClean="0"/>
              <a:t>‹#›</a:t>
            </a:fld>
            <a:endParaRPr lang="tr-TR"/>
          </a:p>
        </p:txBody>
      </p:sp>
    </p:spTree>
    <p:extLst>
      <p:ext uri="{BB962C8B-B14F-4D97-AF65-F5344CB8AC3E}">
        <p14:creationId xmlns:p14="http://schemas.microsoft.com/office/powerpoint/2010/main" val="3067142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agyarnyelv.c3.hu/17-2/KissJ_MNy_17-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A18D79-99E4-42EC-8B3D-BFD5DB5DEA70}"/>
              </a:ext>
            </a:extLst>
          </p:cNvPr>
          <p:cNvSpPr>
            <a:spLocks noGrp="1"/>
          </p:cNvSpPr>
          <p:nvPr>
            <p:ph type="ctrTitle"/>
          </p:nvPr>
        </p:nvSpPr>
        <p:spPr/>
        <p:txBody>
          <a:bodyPr/>
          <a:lstStyle/>
          <a:p>
            <a:r>
              <a:rPr lang="tr-TR" dirty="0"/>
              <a:t>Macar Dil Bilimi</a:t>
            </a:r>
          </a:p>
        </p:txBody>
      </p:sp>
      <p:sp>
        <p:nvSpPr>
          <p:cNvPr id="3" name="Alt Başlık 2">
            <a:extLst>
              <a:ext uri="{FF2B5EF4-FFF2-40B4-BE49-F238E27FC236}">
                <a16:creationId xmlns:a16="http://schemas.microsoft.com/office/drawing/2014/main" id="{D32EEA95-3257-4DEE-9A30-DF06F555BBA7}"/>
              </a:ext>
            </a:extLst>
          </p:cNvPr>
          <p:cNvSpPr>
            <a:spLocks noGrp="1"/>
          </p:cNvSpPr>
          <p:nvPr>
            <p:ph type="subTitle" idx="1"/>
          </p:nvPr>
        </p:nvSpPr>
        <p:spPr/>
        <p:txBody>
          <a:bodyPr/>
          <a:lstStyle/>
          <a:p>
            <a:r>
              <a:rPr lang="tr-TR" dirty="0"/>
              <a:t>4.Hafta</a:t>
            </a:r>
          </a:p>
        </p:txBody>
      </p:sp>
    </p:spTree>
    <p:extLst>
      <p:ext uri="{BB962C8B-B14F-4D97-AF65-F5344CB8AC3E}">
        <p14:creationId xmlns:p14="http://schemas.microsoft.com/office/powerpoint/2010/main" val="204877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5576D4-61D2-4D51-93A5-1BADCF9180CC}"/>
              </a:ext>
            </a:extLst>
          </p:cNvPr>
          <p:cNvSpPr>
            <a:spLocks noGrp="1"/>
          </p:cNvSpPr>
          <p:nvPr>
            <p:ph type="title"/>
          </p:nvPr>
        </p:nvSpPr>
        <p:spPr/>
        <p:txBody>
          <a:bodyPr/>
          <a:lstStyle/>
          <a:p>
            <a:r>
              <a:rPr lang="tr-TR" dirty="0"/>
              <a:t>Macar Dilinin Tarihsel Dönemleri</a:t>
            </a:r>
          </a:p>
        </p:txBody>
      </p:sp>
      <p:sp>
        <p:nvSpPr>
          <p:cNvPr id="3" name="İçerik Yer Tutucusu 2">
            <a:extLst>
              <a:ext uri="{FF2B5EF4-FFF2-40B4-BE49-F238E27FC236}">
                <a16:creationId xmlns:a16="http://schemas.microsoft.com/office/drawing/2014/main" id="{B2291D6D-6EA2-4EBF-90E0-AC3DF3E86829}"/>
              </a:ext>
            </a:extLst>
          </p:cNvPr>
          <p:cNvSpPr>
            <a:spLocks noGrp="1"/>
          </p:cNvSpPr>
          <p:nvPr>
            <p:ph idx="1"/>
          </p:nvPr>
        </p:nvSpPr>
        <p:spPr/>
        <p:txBody>
          <a:bodyPr/>
          <a:lstStyle/>
          <a:p>
            <a:pPr algn="just"/>
            <a:r>
              <a:rPr lang="tr-TR" dirty="0"/>
              <a:t>Macar dilinin tarihsel sınıflandırmasının farklı biçimlerde de yapıldığı görülmekle birlikte Macar dilinin tarihsel dönemlerinin genel olarak alt dallarıyla birlikte 3 ana döneme ayrıldığı görülmektedir (Güngörmüş: 132; </a:t>
            </a:r>
            <a:r>
              <a:rPr lang="tr-TR" dirty="0" err="1"/>
              <a:t>Kiss</a:t>
            </a:r>
            <a:r>
              <a:rPr lang="tr-TR" dirty="0"/>
              <a:t>: 131):</a:t>
            </a:r>
          </a:p>
          <a:p>
            <a:pPr algn="just"/>
            <a:r>
              <a:rPr lang="tr-TR" sz="2400" i="1" dirty="0"/>
              <a:t>I. Ön Macarca</a:t>
            </a:r>
            <a:r>
              <a:rPr lang="tr-TR" sz="2400" dirty="0"/>
              <a:t>; </a:t>
            </a:r>
          </a:p>
          <a:p>
            <a:pPr algn="just"/>
            <a:r>
              <a:rPr lang="tr-TR" sz="2400" i="1" dirty="0"/>
              <a:t>II. Ana/Eski Macarca Dönemi</a:t>
            </a:r>
            <a:r>
              <a:rPr lang="tr-TR" sz="2400" dirty="0"/>
              <a:t> </a:t>
            </a:r>
          </a:p>
          <a:p>
            <a:pPr algn="just"/>
            <a:r>
              <a:rPr lang="tr-TR" sz="2400" i="1" dirty="0"/>
              <a:t>III. Yazılı Belgelerin Bulunduğu Dönem </a:t>
            </a:r>
          </a:p>
          <a:p>
            <a:pPr algn="just"/>
            <a:endParaRPr lang="tr-TR" sz="2400" i="1" dirty="0"/>
          </a:p>
        </p:txBody>
      </p:sp>
    </p:spTree>
    <p:extLst>
      <p:ext uri="{BB962C8B-B14F-4D97-AF65-F5344CB8AC3E}">
        <p14:creationId xmlns:p14="http://schemas.microsoft.com/office/powerpoint/2010/main" val="2843926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ED22E9-258F-4F0A-9CDE-F6FF4E3ED0D7}"/>
              </a:ext>
            </a:extLst>
          </p:cNvPr>
          <p:cNvSpPr>
            <a:spLocks noGrp="1"/>
          </p:cNvSpPr>
          <p:nvPr>
            <p:ph type="title"/>
          </p:nvPr>
        </p:nvSpPr>
        <p:spPr/>
        <p:txBody>
          <a:bodyPr>
            <a:normAutofit/>
          </a:bodyPr>
          <a:lstStyle/>
          <a:p>
            <a:r>
              <a:rPr lang="tr-TR" dirty="0"/>
              <a:t>Macar Dilinin Tarihsel Dönemleri</a:t>
            </a:r>
            <a:br>
              <a:rPr lang="tr-TR" dirty="0"/>
            </a:br>
            <a:r>
              <a:rPr lang="tr-TR" sz="2000" b="1" dirty="0"/>
              <a:t>Tablonun oluşturulması için kullanılan kaynaklar: (Güngörmüş,131-132; Kiss, 131).</a:t>
            </a:r>
          </a:p>
        </p:txBody>
      </p:sp>
      <p:graphicFrame>
        <p:nvGraphicFramePr>
          <p:cNvPr id="4" name="Tablo 4">
            <a:extLst>
              <a:ext uri="{FF2B5EF4-FFF2-40B4-BE49-F238E27FC236}">
                <a16:creationId xmlns:a16="http://schemas.microsoft.com/office/drawing/2014/main" id="{644E31C0-8A87-4972-8EF1-3F650DF06248}"/>
              </a:ext>
            </a:extLst>
          </p:cNvPr>
          <p:cNvGraphicFramePr>
            <a:graphicFrameLocks noGrp="1"/>
          </p:cNvGraphicFramePr>
          <p:nvPr>
            <p:ph idx="1"/>
            <p:extLst>
              <p:ext uri="{D42A27DB-BD31-4B8C-83A1-F6EECF244321}">
                <p14:modId xmlns:p14="http://schemas.microsoft.com/office/powerpoint/2010/main" val="2074106112"/>
              </p:ext>
            </p:extLst>
          </p:nvPr>
        </p:nvGraphicFramePr>
        <p:xfrm>
          <a:off x="838200" y="1825625"/>
          <a:ext cx="10224540" cy="3108960"/>
        </p:xfrm>
        <a:graphic>
          <a:graphicData uri="http://schemas.openxmlformats.org/drawingml/2006/table">
            <a:tbl>
              <a:tblPr firstRow="1" bandRow="1">
                <a:tableStyleId>{5C22544A-7EE6-4342-B048-85BDC9FD1C3A}</a:tableStyleId>
              </a:tblPr>
              <a:tblGrid>
                <a:gridCol w="3408180">
                  <a:extLst>
                    <a:ext uri="{9D8B030D-6E8A-4147-A177-3AD203B41FA5}">
                      <a16:colId xmlns:a16="http://schemas.microsoft.com/office/drawing/2014/main" val="3404809260"/>
                    </a:ext>
                  </a:extLst>
                </a:gridCol>
                <a:gridCol w="3408180">
                  <a:extLst>
                    <a:ext uri="{9D8B030D-6E8A-4147-A177-3AD203B41FA5}">
                      <a16:colId xmlns:a16="http://schemas.microsoft.com/office/drawing/2014/main" val="1369120806"/>
                    </a:ext>
                  </a:extLst>
                </a:gridCol>
                <a:gridCol w="3408180">
                  <a:extLst>
                    <a:ext uri="{9D8B030D-6E8A-4147-A177-3AD203B41FA5}">
                      <a16:colId xmlns:a16="http://schemas.microsoft.com/office/drawing/2014/main" val="289653848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1" kern="1200" dirty="0">
                          <a:solidFill>
                            <a:schemeClr val="lt1"/>
                          </a:solidFill>
                          <a:effectLst/>
                          <a:latin typeface="+mn-lt"/>
                          <a:ea typeface="+mn-ea"/>
                          <a:cs typeface="+mn-cs"/>
                        </a:rPr>
                        <a:t>I .Az </a:t>
                      </a:r>
                      <a:r>
                        <a:rPr lang="tr-TR" sz="2000" b="1" kern="1200" dirty="0" err="1">
                          <a:solidFill>
                            <a:schemeClr val="lt1"/>
                          </a:solidFill>
                          <a:effectLst/>
                          <a:latin typeface="+mn-lt"/>
                          <a:ea typeface="+mn-ea"/>
                          <a:cs typeface="+mn-cs"/>
                        </a:rPr>
                        <a:t>előmagyar</a:t>
                      </a:r>
                      <a:r>
                        <a:rPr lang="tr-TR" sz="2000" b="1" kern="1200" dirty="0">
                          <a:solidFill>
                            <a:schemeClr val="lt1"/>
                          </a:solidFill>
                          <a:effectLst/>
                          <a:latin typeface="+mn-lt"/>
                          <a:ea typeface="+mn-ea"/>
                          <a:cs typeface="+mn-cs"/>
                        </a:rPr>
                        <a:t> kor</a:t>
                      </a:r>
                    </a:p>
                    <a:p>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1" kern="1200" dirty="0">
                          <a:solidFill>
                            <a:schemeClr val="lt1"/>
                          </a:solidFill>
                          <a:effectLst/>
                          <a:latin typeface="+mn-lt"/>
                          <a:ea typeface="+mn-ea"/>
                          <a:cs typeface="+mn-cs"/>
                        </a:rPr>
                        <a:t>II.A </a:t>
                      </a:r>
                      <a:r>
                        <a:rPr lang="tr-TR" sz="2000" b="1" kern="1200" dirty="0" err="1">
                          <a:solidFill>
                            <a:schemeClr val="lt1"/>
                          </a:solidFill>
                          <a:effectLst/>
                          <a:latin typeface="+mn-lt"/>
                          <a:ea typeface="+mn-ea"/>
                          <a:cs typeface="+mn-cs"/>
                        </a:rPr>
                        <a:t>nyelvemlék</a:t>
                      </a:r>
                      <a:r>
                        <a:rPr lang="tr-TR" sz="2000" b="1" kern="1200" dirty="0">
                          <a:solidFill>
                            <a:schemeClr val="lt1"/>
                          </a:solidFill>
                          <a:effectLst/>
                          <a:latin typeface="+mn-lt"/>
                          <a:ea typeface="+mn-ea"/>
                          <a:cs typeface="+mn-cs"/>
                        </a:rPr>
                        <a:t> </a:t>
                      </a:r>
                      <a:r>
                        <a:rPr lang="tr-TR" sz="2000" b="1" kern="1200" dirty="0" err="1">
                          <a:solidFill>
                            <a:schemeClr val="lt1"/>
                          </a:solidFill>
                          <a:effectLst/>
                          <a:latin typeface="+mn-lt"/>
                          <a:ea typeface="+mn-ea"/>
                          <a:cs typeface="+mn-cs"/>
                        </a:rPr>
                        <a:t>nélküli</a:t>
                      </a:r>
                      <a:r>
                        <a:rPr lang="tr-TR" sz="2000" b="1" kern="1200" dirty="0">
                          <a:solidFill>
                            <a:schemeClr val="lt1"/>
                          </a:solidFill>
                          <a:effectLst/>
                          <a:latin typeface="+mn-lt"/>
                          <a:ea typeface="+mn-ea"/>
                          <a:cs typeface="+mn-cs"/>
                        </a:rPr>
                        <a:t>/Az </a:t>
                      </a:r>
                      <a:r>
                        <a:rPr lang="tr-TR" sz="2000" b="1" kern="1200" dirty="0" err="1">
                          <a:solidFill>
                            <a:schemeClr val="lt1"/>
                          </a:solidFill>
                          <a:effectLst/>
                          <a:latin typeface="+mn-lt"/>
                          <a:ea typeface="+mn-ea"/>
                          <a:cs typeface="+mn-cs"/>
                        </a:rPr>
                        <a:t>ősmagyar</a:t>
                      </a:r>
                      <a:r>
                        <a:rPr lang="tr-TR" sz="2000" b="1" kern="1200" dirty="0">
                          <a:solidFill>
                            <a:schemeClr val="lt1"/>
                          </a:solidFill>
                          <a:effectLst/>
                          <a:latin typeface="+mn-lt"/>
                          <a:ea typeface="+mn-ea"/>
                          <a:cs typeface="+mn-cs"/>
                        </a:rPr>
                        <a:t> kor</a:t>
                      </a:r>
                    </a:p>
                    <a:p>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b="1" kern="1200" dirty="0">
                          <a:solidFill>
                            <a:schemeClr val="lt1"/>
                          </a:solidFill>
                          <a:effectLst/>
                          <a:latin typeface="+mn-lt"/>
                          <a:ea typeface="+mn-ea"/>
                          <a:cs typeface="+mn-cs"/>
                        </a:rPr>
                        <a:t>III.A </a:t>
                      </a:r>
                      <a:r>
                        <a:rPr lang="tr-TR" sz="2000" b="1" kern="1200" dirty="0" err="1">
                          <a:solidFill>
                            <a:schemeClr val="lt1"/>
                          </a:solidFill>
                          <a:effectLst/>
                          <a:latin typeface="+mn-lt"/>
                          <a:ea typeface="+mn-ea"/>
                          <a:cs typeface="+mn-cs"/>
                        </a:rPr>
                        <a:t>nyelvemlékes</a:t>
                      </a:r>
                      <a:r>
                        <a:rPr lang="tr-TR" sz="2000" b="1" kern="1200" dirty="0">
                          <a:solidFill>
                            <a:schemeClr val="lt1"/>
                          </a:solidFill>
                          <a:effectLst/>
                          <a:latin typeface="+mn-lt"/>
                          <a:ea typeface="+mn-ea"/>
                          <a:cs typeface="+mn-cs"/>
                        </a:rPr>
                        <a:t> kor</a:t>
                      </a:r>
                    </a:p>
                    <a:p>
                      <a:endParaRPr lang="tr-TR" sz="2000" dirty="0"/>
                    </a:p>
                  </a:txBody>
                  <a:tcPr/>
                </a:tc>
                <a:extLst>
                  <a:ext uri="{0D108BD9-81ED-4DB2-BD59-A6C34878D82A}">
                    <a16:rowId xmlns:a16="http://schemas.microsoft.com/office/drawing/2014/main" val="33813461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effectLst/>
                          <a:latin typeface="+mn-lt"/>
                          <a:ea typeface="+mn-ea"/>
                          <a:cs typeface="+mn-cs"/>
                        </a:rPr>
                        <a:t>Az </a:t>
                      </a:r>
                      <a:r>
                        <a:rPr lang="tr-TR" sz="2000" kern="1200" dirty="0" err="1">
                          <a:solidFill>
                            <a:schemeClr val="dk1"/>
                          </a:solidFill>
                          <a:effectLst/>
                          <a:latin typeface="+mn-lt"/>
                          <a:ea typeface="+mn-ea"/>
                          <a:cs typeface="+mn-cs"/>
                        </a:rPr>
                        <a:t>uráli</a:t>
                      </a:r>
                      <a:r>
                        <a:rPr lang="tr-TR" sz="2000" kern="1200" dirty="0">
                          <a:solidFill>
                            <a:schemeClr val="dk1"/>
                          </a:solidFill>
                          <a:effectLst/>
                          <a:latin typeface="+mn-lt"/>
                          <a:ea typeface="+mn-ea"/>
                          <a:cs typeface="+mn-cs"/>
                        </a:rPr>
                        <a:t> </a:t>
                      </a:r>
                      <a:r>
                        <a:rPr lang="tr-TR" sz="2000" kern="1200" dirty="0" err="1">
                          <a:solidFill>
                            <a:schemeClr val="dk1"/>
                          </a:solidFill>
                          <a:effectLst/>
                          <a:latin typeface="+mn-lt"/>
                          <a:ea typeface="+mn-ea"/>
                          <a:cs typeface="+mn-cs"/>
                        </a:rPr>
                        <a:t>egység</a:t>
                      </a:r>
                      <a:r>
                        <a:rPr lang="tr-TR" sz="2000" kern="1200" dirty="0">
                          <a:solidFill>
                            <a:schemeClr val="dk1"/>
                          </a:solidFill>
                          <a:effectLst/>
                          <a:latin typeface="+mn-lt"/>
                          <a:ea typeface="+mn-ea"/>
                          <a:cs typeface="+mn-cs"/>
                        </a:rPr>
                        <a:t> </a:t>
                      </a:r>
                      <a:r>
                        <a:rPr lang="tr-TR" sz="2000" kern="1200" dirty="0" err="1">
                          <a:solidFill>
                            <a:schemeClr val="dk1"/>
                          </a:solidFill>
                          <a:effectLst/>
                          <a:latin typeface="+mn-lt"/>
                          <a:ea typeface="+mn-ea"/>
                          <a:cs typeface="+mn-cs"/>
                        </a:rPr>
                        <a:t>korszaka</a:t>
                      </a:r>
                      <a:endParaRPr lang="tr-TR" sz="2000" kern="1200" dirty="0">
                        <a:solidFill>
                          <a:schemeClr val="dk1"/>
                        </a:solidFill>
                        <a:effectLst/>
                        <a:latin typeface="+mn-lt"/>
                        <a:ea typeface="+mn-ea"/>
                        <a:cs typeface="+mn-cs"/>
                      </a:endParaRPr>
                    </a:p>
                    <a:p>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effectLst/>
                          <a:latin typeface="+mn-lt"/>
                          <a:ea typeface="+mn-ea"/>
                          <a:cs typeface="+mn-cs"/>
                        </a:rPr>
                        <a:t>Az </a:t>
                      </a:r>
                      <a:r>
                        <a:rPr lang="tr-TR" sz="2000" kern="1200" dirty="0" err="1">
                          <a:solidFill>
                            <a:schemeClr val="dk1"/>
                          </a:solidFill>
                          <a:effectLst/>
                          <a:latin typeface="+mn-lt"/>
                          <a:ea typeface="+mn-ea"/>
                          <a:cs typeface="+mn-cs"/>
                        </a:rPr>
                        <a:t>urál</a:t>
                      </a:r>
                      <a:r>
                        <a:rPr lang="tr-TR" sz="2000" kern="1200" dirty="0">
                          <a:solidFill>
                            <a:schemeClr val="dk1"/>
                          </a:solidFill>
                          <a:effectLst/>
                          <a:latin typeface="+mn-lt"/>
                          <a:ea typeface="+mn-ea"/>
                          <a:cs typeface="+mn-cs"/>
                        </a:rPr>
                        <a:t> </a:t>
                      </a:r>
                      <a:r>
                        <a:rPr lang="tr-TR" sz="2000" kern="1200" dirty="0" err="1">
                          <a:solidFill>
                            <a:schemeClr val="dk1"/>
                          </a:solidFill>
                          <a:effectLst/>
                          <a:latin typeface="+mn-lt"/>
                          <a:ea typeface="+mn-ea"/>
                          <a:cs typeface="+mn-cs"/>
                        </a:rPr>
                        <a:t>vidéki</a:t>
                      </a:r>
                      <a:r>
                        <a:rPr lang="tr-TR" sz="2000" kern="1200" dirty="0">
                          <a:solidFill>
                            <a:schemeClr val="dk1"/>
                          </a:solidFill>
                          <a:effectLst/>
                          <a:latin typeface="+mn-lt"/>
                          <a:ea typeface="+mn-ea"/>
                          <a:cs typeface="+mn-cs"/>
                        </a:rPr>
                        <a:t> </a:t>
                      </a:r>
                      <a:r>
                        <a:rPr lang="tr-TR" sz="2000" kern="1200" dirty="0" err="1">
                          <a:solidFill>
                            <a:schemeClr val="dk1"/>
                          </a:solidFill>
                          <a:effectLst/>
                          <a:latin typeface="+mn-lt"/>
                          <a:ea typeface="+mn-ea"/>
                          <a:cs typeface="+mn-cs"/>
                        </a:rPr>
                        <a:t>őshaza</a:t>
                      </a:r>
                      <a:r>
                        <a:rPr lang="tr-TR" sz="2000" kern="1200" dirty="0">
                          <a:solidFill>
                            <a:schemeClr val="dk1"/>
                          </a:solidFill>
                          <a:effectLst/>
                          <a:latin typeface="+mn-lt"/>
                          <a:ea typeface="+mn-ea"/>
                          <a:cs typeface="+mn-cs"/>
                        </a:rPr>
                        <a:t> kora</a:t>
                      </a:r>
                    </a:p>
                    <a:p>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effectLst/>
                          <a:latin typeface="+mn-lt"/>
                          <a:ea typeface="+mn-ea"/>
                          <a:cs typeface="+mn-cs"/>
                        </a:rPr>
                        <a:t>Az </a:t>
                      </a:r>
                      <a:r>
                        <a:rPr lang="tr-TR" sz="2000" kern="1200" dirty="0" err="1">
                          <a:solidFill>
                            <a:schemeClr val="dk1"/>
                          </a:solidFill>
                          <a:effectLst/>
                          <a:latin typeface="+mn-lt"/>
                          <a:ea typeface="+mn-ea"/>
                          <a:cs typeface="+mn-cs"/>
                        </a:rPr>
                        <a:t>ómagyar</a:t>
                      </a:r>
                      <a:r>
                        <a:rPr lang="tr-TR" sz="2000" kern="1200" dirty="0">
                          <a:solidFill>
                            <a:schemeClr val="dk1"/>
                          </a:solidFill>
                          <a:effectLst/>
                          <a:latin typeface="+mn-lt"/>
                          <a:ea typeface="+mn-ea"/>
                          <a:cs typeface="+mn-cs"/>
                        </a:rPr>
                        <a:t> kor</a:t>
                      </a:r>
                    </a:p>
                    <a:p>
                      <a:endParaRPr lang="tr-TR" sz="2000" dirty="0"/>
                    </a:p>
                  </a:txBody>
                  <a:tcPr/>
                </a:tc>
                <a:extLst>
                  <a:ext uri="{0D108BD9-81ED-4DB2-BD59-A6C34878D82A}">
                    <a16:rowId xmlns:a16="http://schemas.microsoft.com/office/drawing/2014/main" val="41295103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effectLst/>
                          <a:latin typeface="+mn-lt"/>
                          <a:ea typeface="+mn-ea"/>
                          <a:cs typeface="+mn-cs"/>
                        </a:rPr>
                        <a:t>A </a:t>
                      </a:r>
                      <a:r>
                        <a:rPr lang="tr-TR" sz="2000" kern="1200" dirty="0" err="1">
                          <a:solidFill>
                            <a:schemeClr val="dk1"/>
                          </a:solidFill>
                          <a:effectLst/>
                          <a:latin typeface="+mn-lt"/>
                          <a:ea typeface="+mn-ea"/>
                          <a:cs typeface="+mn-cs"/>
                        </a:rPr>
                        <a:t>finnugor</a:t>
                      </a:r>
                      <a:r>
                        <a:rPr lang="tr-TR" sz="2000" kern="1200" dirty="0">
                          <a:solidFill>
                            <a:schemeClr val="dk1"/>
                          </a:solidFill>
                          <a:effectLst/>
                          <a:latin typeface="+mn-lt"/>
                          <a:ea typeface="+mn-ea"/>
                          <a:cs typeface="+mn-cs"/>
                        </a:rPr>
                        <a:t> </a:t>
                      </a:r>
                      <a:r>
                        <a:rPr lang="tr-TR" sz="2000" kern="1200" dirty="0" err="1">
                          <a:solidFill>
                            <a:schemeClr val="dk1"/>
                          </a:solidFill>
                          <a:effectLst/>
                          <a:latin typeface="+mn-lt"/>
                          <a:ea typeface="+mn-ea"/>
                          <a:cs typeface="+mn-cs"/>
                        </a:rPr>
                        <a:t>egység</a:t>
                      </a:r>
                      <a:r>
                        <a:rPr lang="tr-TR" sz="2000" kern="1200" dirty="0">
                          <a:solidFill>
                            <a:schemeClr val="dk1"/>
                          </a:solidFill>
                          <a:effectLst/>
                          <a:latin typeface="+mn-lt"/>
                          <a:ea typeface="+mn-ea"/>
                          <a:cs typeface="+mn-cs"/>
                        </a:rPr>
                        <a:t> </a:t>
                      </a:r>
                      <a:r>
                        <a:rPr lang="tr-TR" sz="2000" kern="1200" dirty="0" err="1">
                          <a:solidFill>
                            <a:schemeClr val="dk1"/>
                          </a:solidFill>
                          <a:effectLst/>
                          <a:latin typeface="+mn-lt"/>
                          <a:ea typeface="+mn-ea"/>
                          <a:cs typeface="+mn-cs"/>
                        </a:rPr>
                        <a:t>korszaka</a:t>
                      </a:r>
                      <a:endParaRPr lang="tr-TR" sz="2000" kern="1200" dirty="0">
                        <a:solidFill>
                          <a:schemeClr val="dk1"/>
                        </a:solidFill>
                        <a:effectLst/>
                        <a:latin typeface="+mn-lt"/>
                        <a:ea typeface="+mn-ea"/>
                        <a:cs typeface="+mn-cs"/>
                      </a:endParaRPr>
                    </a:p>
                    <a:p>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effectLst/>
                          <a:latin typeface="+mn-lt"/>
                          <a:ea typeface="+mn-ea"/>
                          <a:cs typeface="+mn-cs"/>
                        </a:rPr>
                        <a:t>A </a:t>
                      </a:r>
                      <a:r>
                        <a:rPr lang="tr-TR" sz="2000" kern="1200" dirty="0" err="1">
                          <a:solidFill>
                            <a:schemeClr val="dk1"/>
                          </a:solidFill>
                          <a:effectLst/>
                          <a:latin typeface="+mn-lt"/>
                          <a:ea typeface="+mn-ea"/>
                          <a:cs typeface="+mn-cs"/>
                        </a:rPr>
                        <a:t>vándorlások</a:t>
                      </a:r>
                      <a:r>
                        <a:rPr lang="tr-TR" sz="2000" kern="1200" dirty="0">
                          <a:solidFill>
                            <a:schemeClr val="dk1"/>
                          </a:solidFill>
                          <a:effectLst/>
                          <a:latin typeface="+mn-lt"/>
                          <a:ea typeface="+mn-ea"/>
                          <a:cs typeface="+mn-cs"/>
                        </a:rPr>
                        <a:t> kora</a:t>
                      </a:r>
                    </a:p>
                    <a:p>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effectLst/>
                          <a:latin typeface="+mn-lt"/>
                          <a:ea typeface="+mn-ea"/>
                          <a:cs typeface="+mn-cs"/>
                        </a:rPr>
                        <a:t>A </a:t>
                      </a:r>
                      <a:r>
                        <a:rPr lang="tr-TR" sz="2000" kern="1200" dirty="0" err="1">
                          <a:solidFill>
                            <a:schemeClr val="dk1"/>
                          </a:solidFill>
                          <a:effectLst/>
                          <a:latin typeface="+mn-lt"/>
                          <a:ea typeface="+mn-ea"/>
                          <a:cs typeface="+mn-cs"/>
                        </a:rPr>
                        <a:t>középmagyar</a:t>
                      </a:r>
                      <a:r>
                        <a:rPr lang="tr-TR" sz="2000" kern="1200" dirty="0">
                          <a:solidFill>
                            <a:schemeClr val="dk1"/>
                          </a:solidFill>
                          <a:effectLst/>
                          <a:latin typeface="+mn-lt"/>
                          <a:ea typeface="+mn-ea"/>
                          <a:cs typeface="+mn-cs"/>
                        </a:rPr>
                        <a:t> kor</a:t>
                      </a:r>
                    </a:p>
                    <a:p>
                      <a:endParaRPr lang="tr-TR" sz="2000" dirty="0"/>
                    </a:p>
                  </a:txBody>
                  <a:tcPr/>
                </a:tc>
                <a:extLst>
                  <a:ext uri="{0D108BD9-81ED-4DB2-BD59-A6C34878D82A}">
                    <a16:rowId xmlns:a16="http://schemas.microsoft.com/office/drawing/2014/main" val="4197064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effectLst/>
                          <a:latin typeface="+mn-lt"/>
                          <a:ea typeface="+mn-ea"/>
                          <a:cs typeface="+mn-cs"/>
                        </a:rPr>
                        <a:t>Az </a:t>
                      </a:r>
                      <a:r>
                        <a:rPr lang="tr-TR" sz="2000" kern="1200" dirty="0" err="1">
                          <a:solidFill>
                            <a:schemeClr val="dk1"/>
                          </a:solidFill>
                          <a:effectLst/>
                          <a:latin typeface="+mn-lt"/>
                          <a:ea typeface="+mn-ea"/>
                          <a:cs typeface="+mn-cs"/>
                        </a:rPr>
                        <a:t>ugor</a:t>
                      </a:r>
                      <a:r>
                        <a:rPr lang="tr-TR" sz="2000" kern="1200" dirty="0">
                          <a:solidFill>
                            <a:schemeClr val="dk1"/>
                          </a:solidFill>
                          <a:effectLst/>
                          <a:latin typeface="+mn-lt"/>
                          <a:ea typeface="+mn-ea"/>
                          <a:cs typeface="+mn-cs"/>
                        </a:rPr>
                        <a:t> </a:t>
                      </a:r>
                      <a:r>
                        <a:rPr lang="tr-TR" sz="2000" kern="1200" dirty="0" err="1">
                          <a:solidFill>
                            <a:schemeClr val="dk1"/>
                          </a:solidFill>
                          <a:effectLst/>
                          <a:latin typeface="+mn-lt"/>
                          <a:ea typeface="+mn-ea"/>
                          <a:cs typeface="+mn-cs"/>
                        </a:rPr>
                        <a:t>egység</a:t>
                      </a:r>
                      <a:r>
                        <a:rPr lang="tr-TR" sz="2000" kern="1200" dirty="0">
                          <a:solidFill>
                            <a:schemeClr val="dk1"/>
                          </a:solidFill>
                          <a:effectLst/>
                          <a:latin typeface="+mn-lt"/>
                          <a:ea typeface="+mn-ea"/>
                          <a:cs typeface="+mn-cs"/>
                        </a:rPr>
                        <a:t> </a:t>
                      </a:r>
                      <a:r>
                        <a:rPr lang="tr-TR" sz="2000" kern="1200" dirty="0" err="1">
                          <a:solidFill>
                            <a:schemeClr val="dk1"/>
                          </a:solidFill>
                          <a:effectLst/>
                          <a:latin typeface="+mn-lt"/>
                          <a:ea typeface="+mn-ea"/>
                          <a:cs typeface="+mn-cs"/>
                        </a:rPr>
                        <a:t>korszaka</a:t>
                      </a:r>
                      <a:endParaRPr lang="tr-TR" sz="2000" kern="1200" dirty="0">
                        <a:solidFill>
                          <a:schemeClr val="dk1"/>
                        </a:solidFill>
                        <a:effectLst/>
                        <a:latin typeface="+mn-lt"/>
                        <a:ea typeface="+mn-ea"/>
                        <a:cs typeface="+mn-cs"/>
                      </a:endParaRPr>
                    </a:p>
                    <a:p>
                      <a:endParaRPr lang="tr-TR" sz="2000" dirty="0"/>
                    </a:p>
                  </a:txBody>
                  <a:tcPr/>
                </a:tc>
                <a:tc>
                  <a:txBody>
                    <a:bodyPr/>
                    <a:lstStyle/>
                    <a:p>
                      <a:endParaRPr lang="tr-TR"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2000" kern="1200" dirty="0">
                          <a:solidFill>
                            <a:schemeClr val="dk1"/>
                          </a:solidFill>
                          <a:effectLst/>
                          <a:latin typeface="+mn-lt"/>
                          <a:ea typeface="+mn-ea"/>
                          <a:cs typeface="+mn-cs"/>
                        </a:rPr>
                        <a:t>Az </a:t>
                      </a:r>
                      <a:r>
                        <a:rPr lang="tr-TR" sz="2000" kern="1200" dirty="0" err="1">
                          <a:solidFill>
                            <a:schemeClr val="dk1"/>
                          </a:solidFill>
                          <a:effectLst/>
                          <a:latin typeface="+mn-lt"/>
                          <a:ea typeface="+mn-ea"/>
                          <a:cs typeface="+mn-cs"/>
                        </a:rPr>
                        <a:t>újmagyar</a:t>
                      </a:r>
                      <a:r>
                        <a:rPr lang="tr-TR" sz="2000" kern="1200" dirty="0">
                          <a:solidFill>
                            <a:schemeClr val="dk1"/>
                          </a:solidFill>
                          <a:effectLst/>
                          <a:latin typeface="+mn-lt"/>
                          <a:ea typeface="+mn-ea"/>
                          <a:cs typeface="+mn-cs"/>
                        </a:rPr>
                        <a:t> kor</a:t>
                      </a:r>
                    </a:p>
                    <a:p>
                      <a:endParaRPr lang="tr-TR" sz="2000" dirty="0"/>
                    </a:p>
                  </a:txBody>
                  <a:tcPr/>
                </a:tc>
                <a:extLst>
                  <a:ext uri="{0D108BD9-81ED-4DB2-BD59-A6C34878D82A}">
                    <a16:rowId xmlns:a16="http://schemas.microsoft.com/office/drawing/2014/main" val="1823786113"/>
                  </a:ext>
                </a:extLst>
              </a:tr>
            </a:tbl>
          </a:graphicData>
        </a:graphic>
      </p:graphicFrame>
    </p:spTree>
    <p:extLst>
      <p:ext uri="{BB962C8B-B14F-4D97-AF65-F5344CB8AC3E}">
        <p14:creationId xmlns:p14="http://schemas.microsoft.com/office/powerpoint/2010/main" val="1461201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A756EF-92A0-45C9-8863-F95E7C2BAFD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C6EC1AB-D0DB-411A-A111-E7828A4A626F}"/>
              </a:ext>
            </a:extLst>
          </p:cNvPr>
          <p:cNvSpPr>
            <a:spLocks noGrp="1"/>
          </p:cNvSpPr>
          <p:nvPr>
            <p:ph idx="1"/>
          </p:nvPr>
        </p:nvSpPr>
        <p:spPr/>
        <p:txBody>
          <a:bodyPr/>
          <a:lstStyle/>
          <a:p>
            <a:pPr algn="just"/>
            <a:r>
              <a:rPr lang="tr-TR" dirty="0"/>
              <a:t>Macar dilinin özellikle yazılı belgelerinin bulunmadığı dönemleriyle ilgili dil araştırmalarının yapılması sırasında, Macar dilinin akraba dillerine ve etkileşim içinde olduğu diğer dillere de, karşılaştırmalı dil çalışmalarının yapılabilmesi amacıyla başvurulduğunu, bu dillerin de özellikle karşılaştırmalı dil çalışmaları bakımından araştırmalarda kaynak olarak kullanıldığını görmekteyiz.</a:t>
            </a:r>
          </a:p>
          <a:p>
            <a:pPr marL="0" indent="0">
              <a:buNone/>
            </a:pPr>
            <a:endParaRPr lang="tr-TR" dirty="0"/>
          </a:p>
        </p:txBody>
      </p:sp>
    </p:spTree>
    <p:extLst>
      <p:ext uri="{BB962C8B-B14F-4D97-AF65-F5344CB8AC3E}">
        <p14:creationId xmlns:p14="http://schemas.microsoft.com/office/powerpoint/2010/main" val="242654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D2F0A1-4FED-4B10-B385-69B227715D65}"/>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F6D2E667-CB9D-436A-A3BD-A4274039CAB5}"/>
              </a:ext>
            </a:extLst>
          </p:cNvPr>
          <p:cNvSpPr>
            <a:spLocks noGrp="1"/>
          </p:cNvSpPr>
          <p:nvPr>
            <p:ph idx="1"/>
          </p:nvPr>
        </p:nvSpPr>
        <p:spPr/>
        <p:txBody>
          <a:bodyPr/>
          <a:lstStyle/>
          <a:p>
            <a:pPr algn="just"/>
            <a:r>
              <a:rPr lang="tr-TR" dirty="0"/>
              <a:t>Macar dili, tarihsel ve kültürel değişimlerin de etkisiyle -her dilde olduğu gibi- çeşitli dillerle etkileşim içinde olmuştur. </a:t>
            </a:r>
          </a:p>
          <a:p>
            <a:pPr algn="just"/>
            <a:r>
              <a:rPr lang="tr-TR" dirty="0"/>
              <a:t>Macar dilinin etkileşim içinde olduğu diller -akraba dilleri dışında-arasında Türkçe, Latince, Almanca, Slav dillerini.. vb. sayabiliriz.</a:t>
            </a:r>
          </a:p>
          <a:p>
            <a:endParaRPr lang="tr-TR" dirty="0"/>
          </a:p>
        </p:txBody>
      </p:sp>
    </p:spTree>
    <p:extLst>
      <p:ext uri="{BB962C8B-B14F-4D97-AF65-F5344CB8AC3E}">
        <p14:creationId xmlns:p14="http://schemas.microsoft.com/office/powerpoint/2010/main" val="3564153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6C9DB7-FE26-43AA-9E15-F4045D9A1EF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1A65163-CCF9-4808-AD52-92A5666729C1}"/>
              </a:ext>
            </a:extLst>
          </p:cNvPr>
          <p:cNvSpPr>
            <a:spLocks noGrp="1"/>
          </p:cNvSpPr>
          <p:nvPr>
            <p:ph idx="1"/>
          </p:nvPr>
        </p:nvSpPr>
        <p:spPr/>
        <p:txBody>
          <a:bodyPr/>
          <a:lstStyle/>
          <a:p>
            <a:pPr algn="just"/>
            <a:r>
              <a:rPr lang="tr-TR" dirty="0"/>
              <a:t>Bu etkileşimler çerçevesinde Macar diline alıntı ve ödünç sözcükler girmiş olup dil ve dil tarihi incelemelerinde ve özellikle yazılı belgelerin bulunmadığı dönemlerle ilgili incelemelerde bu sözcükler çalışmalara büyük katkı sağlamakta, kaynak oluşturmaktadırlar.</a:t>
            </a:r>
          </a:p>
          <a:p>
            <a:pPr marL="0" indent="0" algn="just">
              <a:buNone/>
            </a:pPr>
            <a:endParaRPr lang="tr-TR" dirty="0"/>
          </a:p>
          <a:p>
            <a:endParaRPr lang="tr-TR" dirty="0"/>
          </a:p>
        </p:txBody>
      </p:sp>
    </p:spTree>
    <p:extLst>
      <p:ext uri="{BB962C8B-B14F-4D97-AF65-F5344CB8AC3E}">
        <p14:creationId xmlns:p14="http://schemas.microsoft.com/office/powerpoint/2010/main" val="226087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EAB541-1A57-4ED1-9B1F-79A7AFFADADE}"/>
              </a:ext>
            </a:extLst>
          </p:cNvPr>
          <p:cNvSpPr>
            <a:spLocks noGrp="1"/>
          </p:cNvSpPr>
          <p:nvPr>
            <p:ph type="title"/>
          </p:nvPr>
        </p:nvSpPr>
        <p:spPr/>
        <p:txBody>
          <a:bodyPr/>
          <a:lstStyle/>
          <a:p>
            <a:r>
              <a:rPr lang="tr-TR" dirty="0"/>
              <a:t>Örnek</a:t>
            </a:r>
          </a:p>
        </p:txBody>
      </p:sp>
      <p:sp>
        <p:nvSpPr>
          <p:cNvPr id="3" name="İçerik Yer Tutucusu 2">
            <a:extLst>
              <a:ext uri="{FF2B5EF4-FFF2-40B4-BE49-F238E27FC236}">
                <a16:creationId xmlns:a16="http://schemas.microsoft.com/office/drawing/2014/main" id="{7738FA66-FC40-46FE-9546-E0DCB3FA1AE6}"/>
              </a:ext>
            </a:extLst>
          </p:cNvPr>
          <p:cNvSpPr>
            <a:spLocks noGrp="1"/>
          </p:cNvSpPr>
          <p:nvPr>
            <p:ph idx="1"/>
          </p:nvPr>
        </p:nvSpPr>
        <p:spPr/>
        <p:txBody>
          <a:bodyPr/>
          <a:lstStyle/>
          <a:p>
            <a:pPr algn="just"/>
            <a:r>
              <a:rPr lang="tr-TR" dirty="0"/>
              <a:t>Örneğin Macar dilinin yazılı belgelerinin olmadığı </a:t>
            </a:r>
            <a:r>
              <a:rPr lang="tr-TR" dirty="0" err="1"/>
              <a:t>Yurttutuş</a:t>
            </a:r>
            <a:r>
              <a:rPr lang="tr-TR" dirty="0"/>
              <a:t> öncesi dönemde Türkçe kökenli çok sayıda sözcük Macar söz varlığına geçmiştir.</a:t>
            </a:r>
          </a:p>
          <a:p>
            <a:endParaRPr lang="tr-TR" dirty="0"/>
          </a:p>
        </p:txBody>
      </p:sp>
    </p:spTree>
    <p:extLst>
      <p:ext uri="{BB962C8B-B14F-4D97-AF65-F5344CB8AC3E}">
        <p14:creationId xmlns:p14="http://schemas.microsoft.com/office/powerpoint/2010/main" val="210762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3C56E4-13FE-4123-A9F4-7DDE6652F6B0}"/>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E64F5814-2C09-4703-975B-A80F72166DD8}"/>
              </a:ext>
            </a:extLst>
          </p:cNvPr>
          <p:cNvSpPr>
            <a:spLocks noGrp="1"/>
          </p:cNvSpPr>
          <p:nvPr>
            <p:ph idx="1"/>
          </p:nvPr>
        </p:nvSpPr>
        <p:spPr/>
        <p:txBody>
          <a:bodyPr/>
          <a:lstStyle/>
          <a:p>
            <a:pPr algn="just"/>
            <a:r>
              <a:rPr lang="tr-TR" dirty="0"/>
              <a:t>Güngörmüş, Naciye, «</a:t>
            </a:r>
            <a:r>
              <a:rPr lang="tr-TR" i="1" dirty="0"/>
              <a:t>Macar Dilinde Bulunan Türkçe Alıntı Sözcüklerin Dil Tarihi Açısından Genel Bir Değerlendirmesi</a:t>
            </a:r>
            <a:r>
              <a:rPr lang="tr-TR" dirty="0"/>
              <a:t>», Batı Dil ve Edebiyatları Dergisi, </a:t>
            </a:r>
            <a:r>
              <a:rPr lang="tr-TR" dirty="0" err="1"/>
              <a:t>c.III</a:t>
            </a:r>
            <a:r>
              <a:rPr lang="tr-TR" dirty="0"/>
              <a:t>, sayı:3, s. 123-139, Ankara Üniversitesi Basımevi, Ankara, 1998. </a:t>
            </a:r>
          </a:p>
          <a:p>
            <a:pPr algn="just"/>
            <a:r>
              <a:rPr lang="tr-TR" dirty="0"/>
              <a:t>Kiss </a:t>
            </a:r>
            <a:r>
              <a:rPr lang="tr-TR" dirty="0" err="1"/>
              <a:t>Jenő</a:t>
            </a:r>
            <a:r>
              <a:rPr lang="tr-TR" dirty="0"/>
              <a:t>, “</a:t>
            </a:r>
            <a:r>
              <a:rPr lang="tr-TR" i="1" dirty="0"/>
              <a:t>A Magyar </a:t>
            </a:r>
            <a:r>
              <a:rPr lang="tr-TR" i="1" dirty="0" err="1"/>
              <a:t>nyelvtörténet</a:t>
            </a:r>
            <a:r>
              <a:rPr lang="tr-TR" i="1" dirty="0"/>
              <a:t> </a:t>
            </a:r>
            <a:r>
              <a:rPr lang="tr-TR" i="1" dirty="0" err="1"/>
              <a:t>korszakolásának</a:t>
            </a:r>
            <a:r>
              <a:rPr lang="tr-TR" i="1" dirty="0"/>
              <a:t> </a:t>
            </a:r>
            <a:r>
              <a:rPr lang="tr-TR" i="1" dirty="0" err="1"/>
              <a:t>kérdésköréhez</a:t>
            </a:r>
            <a:r>
              <a:rPr lang="tr-TR" dirty="0"/>
              <a:t>», Magyar </a:t>
            </a:r>
            <a:r>
              <a:rPr lang="tr-TR" dirty="0" err="1"/>
              <a:t>Nyelv</a:t>
            </a:r>
            <a:r>
              <a:rPr lang="tr-TR" dirty="0"/>
              <a:t>, 113.évf., 2017 </a:t>
            </a:r>
            <a:r>
              <a:rPr lang="tr-TR" dirty="0" err="1"/>
              <a:t>Nyár</a:t>
            </a:r>
            <a:r>
              <a:rPr lang="tr-TR" dirty="0"/>
              <a:t>, 2.szám, s.129-145.</a:t>
            </a:r>
          </a:p>
          <a:p>
            <a:pPr marL="0" indent="0" algn="just">
              <a:buNone/>
            </a:pPr>
            <a:r>
              <a:rPr lang="tr-TR" dirty="0">
                <a:hlinkClick r:id="rId2"/>
              </a:rPr>
              <a:t>http://magyarnyelv.c3.hu/17-2/KissJ_MNy_17-2.pdf</a:t>
            </a:r>
            <a:endParaRPr lang="tr-TR" dirty="0"/>
          </a:p>
          <a:p>
            <a:pPr marL="0" indent="0" algn="just">
              <a:buNone/>
            </a:pPr>
            <a:r>
              <a:rPr lang="tr-TR" dirty="0"/>
              <a:t>Erişim tarihi: 03.05.2020</a:t>
            </a:r>
          </a:p>
        </p:txBody>
      </p:sp>
    </p:spTree>
    <p:extLst>
      <p:ext uri="{BB962C8B-B14F-4D97-AF65-F5344CB8AC3E}">
        <p14:creationId xmlns:p14="http://schemas.microsoft.com/office/powerpoint/2010/main" val="10641883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366</Words>
  <Application>Microsoft Office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Macar Dil Bilimi</vt:lpstr>
      <vt:lpstr>Macar Dilinin Tarihsel Dönemleri</vt:lpstr>
      <vt:lpstr>Macar Dilinin Tarihsel Dönemleri Tablonun oluşturulması için kullanılan kaynaklar: (Güngörmüş,131-132; Kiss, 131).</vt:lpstr>
      <vt:lpstr>PowerPoint Sunusu</vt:lpstr>
      <vt:lpstr>PowerPoint Sunusu</vt:lpstr>
      <vt:lpstr>PowerPoint Sunusu</vt:lpstr>
      <vt:lpstr>Örnek</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Macar Dil Bilimi</dc:title>
  <dc:creator>Alpertunga Altaylı</dc:creator>
  <cp:lastModifiedBy>Alpertunga Altaylı</cp:lastModifiedBy>
  <cp:revision>35</cp:revision>
  <dcterms:created xsi:type="dcterms:W3CDTF">2020-05-03T18:31:15Z</dcterms:created>
  <dcterms:modified xsi:type="dcterms:W3CDTF">2020-05-12T11:55:00Z</dcterms:modified>
</cp:coreProperties>
</file>