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4" r:id="rId5"/>
    <p:sldId id="266" r:id="rId6"/>
    <p:sldId id="265" r:id="rId7"/>
    <p:sldId id="267"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94660"/>
  </p:normalViewPr>
  <p:slideViewPr>
    <p:cSldViewPr snapToGrid="0">
      <p:cViewPr varScale="1">
        <p:scale>
          <a:sx n="64" d="100"/>
          <a:sy n="64" d="100"/>
        </p:scale>
        <p:origin x="9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DAC449-22FD-4C8E-8620-DF2C9D644C0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B183261-2B86-4528-A01C-D2F6CE736F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5A836525-BBCA-4FF1-9437-B8F3F27EA108}"/>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3CBE9B31-B3B4-4AAA-A4E6-1F1F0D59F27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33B771C-E39E-4E7F-95E0-4C5D462981F1}"/>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219378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C3E2F8-B0E1-4179-99B5-108ADA948FE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DCDA870-E68F-4927-B350-E1248AA922A3}"/>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9218CED-1EA9-468A-96E6-37C41B349897}"/>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DD414DDF-96E5-435B-B2CB-0D30B3ACCB6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9BF56CC-4C26-4F25-8A0F-CA2A189FDE51}"/>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126541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8CE7BDD-9741-4191-939F-E058802AE58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38EE077-7A7A-4D73-AB94-E5712EFCFFE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6B5EA3-4268-4A81-9995-2CCEC946F7F7}"/>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832348FD-C317-4646-ADA9-F4BAEA903FF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78102C2-608E-4AB1-BCB9-0EBB3F2D2FB1}"/>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3316685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0211E2-6B9E-4589-886F-957ED3AE9A5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9F19421-39E7-4E65-A77A-DAB9142002D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CCFFFAC-45B2-4723-91EB-B67687724B01}"/>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6EC32CF3-A66B-4BD3-A015-B5F5200B808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3D200C7-4688-4AE2-B815-D7418DE835EE}"/>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2284910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67593C-85B9-4A82-878D-30A2D0DAB6F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34BE2DB-6C4B-4D70-B21B-7DA334342F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CEE2E43-AA8D-4968-94F9-CB16711E6D41}"/>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46177270-88B3-49EA-A823-09D0D170E9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CC474E-5F41-4B2C-8635-BEA190004116}"/>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1246874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126467-97C6-4DD0-9EB4-06BC1F0CFC7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BF7D1B6-05F6-4DC1-BCEB-A620BCDA553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6E06131-BFF7-41B1-863C-2F4184439C7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F95BCC5-8EB7-412A-B1C0-BED45E08C5FC}"/>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6" name="Alt Bilgi Yer Tutucusu 5">
            <a:extLst>
              <a:ext uri="{FF2B5EF4-FFF2-40B4-BE49-F238E27FC236}">
                <a16:creationId xmlns:a16="http://schemas.microsoft.com/office/drawing/2014/main" id="{BF863FB2-86D4-4CED-B23A-50BB9E28712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6309ECF-9868-43A7-8510-1369B0BD6126}"/>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137976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2F64FD-3146-41BB-9D74-0A3CE452936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8FE35E1-81A2-41D3-BECC-130C9D2764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FBD1AC60-34CB-4C15-8573-C749248D103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B938E152-83D0-48FD-B025-EA34355D9C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643F573-E24D-48DD-96D0-80888D2B9A3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A4B0C09-7F19-43D1-985B-E35F13E180FD}"/>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8" name="Alt Bilgi Yer Tutucusu 7">
            <a:extLst>
              <a:ext uri="{FF2B5EF4-FFF2-40B4-BE49-F238E27FC236}">
                <a16:creationId xmlns:a16="http://schemas.microsoft.com/office/drawing/2014/main" id="{B5E399A4-98F3-4C75-B95B-C046F744DBFB}"/>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2824FB6-B1C9-4EB6-B845-47C534EE518B}"/>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348464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769025-0444-4011-BAF5-70094594BC9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462AD96-441B-47AE-9268-CC923030FA65}"/>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4" name="Alt Bilgi Yer Tutucusu 3">
            <a:extLst>
              <a:ext uri="{FF2B5EF4-FFF2-40B4-BE49-F238E27FC236}">
                <a16:creationId xmlns:a16="http://schemas.microsoft.com/office/drawing/2014/main" id="{A4D9900A-CF88-4C82-AE29-85DAB04308E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286CB52-B88C-4EA4-8FA8-20B2CFF752B3}"/>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2475897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5EABACB-62F0-41F8-B41E-DE928B2EB2A6}"/>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3" name="Alt Bilgi Yer Tutucusu 2">
            <a:extLst>
              <a:ext uri="{FF2B5EF4-FFF2-40B4-BE49-F238E27FC236}">
                <a16:creationId xmlns:a16="http://schemas.microsoft.com/office/drawing/2014/main" id="{DA2BE03C-5706-45F9-A9DA-93ECB601C83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3CBF553-D257-4311-B574-8491212D7766}"/>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2560213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8B908-0745-4184-A65D-9E5AC7DE6F5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CE2C04D-4765-4B96-B8FB-4E4A2F8937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90152AF-3C8C-4A60-8E6D-1BE6F89980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92BD0C-42DF-460B-81CF-04F9A59A1A59}"/>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6" name="Alt Bilgi Yer Tutucusu 5">
            <a:extLst>
              <a:ext uri="{FF2B5EF4-FFF2-40B4-BE49-F238E27FC236}">
                <a16:creationId xmlns:a16="http://schemas.microsoft.com/office/drawing/2014/main" id="{5F60E5B8-2C74-419A-AC59-4556359A021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8F8B7FD-847D-47C8-97DF-0D04380B7192}"/>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3711787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C53277-9ECF-4929-9590-22A5E592DE3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8E5281-56AC-49E3-905C-17CE751FD8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85034A4-0EA9-4E4D-AB78-5AA2A55E7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74CDF24-D4D7-4256-8125-9F50824C3C07}"/>
              </a:ext>
            </a:extLst>
          </p:cNvPr>
          <p:cNvSpPr>
            <a:spLocks noGrp="1"/>
          </p:cNvSpPr>
          <p:nvPr>
            <p:ph type="dt" sz="half" idx="10"/>
          </p:nvPr>
        </p:nvSpPr>
        <p:spPr/>
        <p:txBody>
          <a:bodyPr/>
          <a:lstStyle/>
          <a:p>
            <a:fld id="{007B5C43-FEBE-4CD7-98F5-54EEF10F7A49}" type="datetimeFigureOut">
              <a:rPr lang="tr-TR" smtClean="0"/>
              <a:t>12.05.2020</a:t>
            </a:fld>
            <a:endParaRPr lang="tr-TR"/>
          </a:p>
        </p:txBody>
      </p:sp>
      <p:sp>
        <p:nvSpPr>
          <p:cNvPr id="6" name="Alt Bilgi Yer Tutucusu 5">
            <a:extLst>
              <a:ext uri="{FF2B5EF4-FFF2-40B4-BE49-F238E27FC236}">
                <a16:creationId xmlns:a16="http://schemas.microsoft.com/office/drawing/2014/main" id="{803409D7-6415-41C9-A2E6-4039D18043A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74A4D15-E341-49F3-8563-AF3146BD9496}"/>
              </a:ext>
            </a:extLst>
          </p:cNvPr>
          <p:cNvSpPr>
            <a:spLocks noGrp="1"/>
          </p:cNvSpPr>
          <p:nvPr>
            <p:ph type="sldNum" sz="quarter" idx="12"/>
          </p:nvPr>
        </p:nvSpPr>
        <p:spPr/>
        <p:txBody>
          <a:bodyPr/>
          <a:lstStyle/>
          <a:p>
            <a:fld id="{BDAC57F6-B811-48CA-95FA-14CB17B3C344}" type="slidenum">
              <a:rPr lang="tr-TR" smtClean="0"/>
              <a:t>‹#›</a:t>
            </a:fld>
            <a:endParaRPr lang="tr-TR"/>
          </a:p>
        </p:txBody>
      </p:sp>
    </p:spTree>
    <p:extLst>
      <p:ext uri="{BB962C8B-B14F-4D97-AF65-F5344CB8AC3E}">
        <p14:creationId xmlns:p14="http://schemas.microsoft.com/office/powerpoint/2010/main" val="897596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2E723A2-61F7-490C-A888-EC68C9DE0A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267A156-4C70-4D4F-8230-5824C0E530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D8995E5-CF68-4987-B106-EA00800606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B5C43-FEBE-4CD7-98F5-54EEF10F7A49}" type="datetimeFigureOut">
              <a:rPr lang="tr-TR" smtClean="0"/>
              <a:t>12.05.2020</a:t>
            </a:fld>
            <a:endParaRPr lang="tr-TR"/>
          </a:p>
        </p:txBody>
      </p:sp>
      <p:sp>
        <p:nvSpPr>
          <p:cNvPr id="5" name="Alt Bilgi Yer Tutucusu 4">
            <a:extLst>
              <a:ext uri="{FF2B5EF4-FFF2-40B4-BE49-F238E27FC236}">
                <a16:creationId xmlns:a16="http://schemas.microsoft.com/office/drawing/2014/main" id="{E40A0917-5229-43F1-A717-8201308D6F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F4184DCE-0C4C-457A-B62A-4A5C7B3A8B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C57F6-B811-48CA-95FA-14CB17B3C344}" type="slidenum">
              <a:rPr lang="tr-TR" smtClean="0"/>
              <a:t>‹#›</a:t>
            </a:fld>
            <a:endParaRPr lang="tr-TR"/>
          </a:p>
        </p:txBody>
      </p:sp>
    </p:spTree>
    <p:extLst>
      <p:ext uri="{BB962C8B-B14F-4D97-AF65-F5344CB8AC3E}">
        <p14:creationId xmlns:p14="http://schemas.microsoft.com/office/powerpoint/2010/main" val="3067142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magyarnyelv.c3.hu/17-2/KissJ_MNy_17-2.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A18D79-99E4-42EC-8B3D-BFD5DB5DEA70}"/>
              </a:ext>
            </a:extLst>
          </p:cNvPr>
          <p:cNvSpPr>
            <a:spLocks noGrp="1"/>
          </p:cNvSpPr>
          <p:nvPr>
            <p:ph type="ctrTitle"/>
          </p:nvPr>
        </p:nvSpPr>
        <p:spPr/>
        <p:txBody>
          <a:bodyPr/>
          <a:lstStyle/>
          <a:p>
            <a:r>
              <a:rPr lang="tr-TR" dirty="0"/>
              <a:t>Macar Dil Bilimi</a:t>
            </a:r>
          </a:p>
        </p:txBody>
      </p:sp>
      <p:sp>
        <p:nvSpPr>
          <p:cNvPr id="3" name="Alt Başlık 2">
            <a:extLst>
              <a:ext uri="{FF2B5EF4-FFF2-40B4-BE49-F238E27FC236}">
                <a16:creationId xmlns:a16="http://schemas.microsoft.com/office/drawing/2014/main" id="{D32EEA95-3257-4DEE-9A30-DF06F555BBA7}"/>
              </a:ext>
            </a:extLst>
          </p:cNvPr>
          <p:cNvSpPr>
            <a:spLocks noGrp="1"/>
          </p:cNvSpPr>
          <p:nvPr>
            <p:ph type="subTitle" idx="1"/>
          </p:nvPr>
        </p:nvSpPr>
        <p:spPr/>
        <p:txBody>
          <a:bodyPr/>
          <a:lstStyle/>
          <a:p>
            <a:r>
              <a:rPr lang="tr-TR" dirty="0"/>
              <a:t>4.Hafta</a:t>
            </a:r>
          </a:p>
        </p:txBody>
      </p:sp>
    </p:spTree>
    <p:extLst>
      <p:ext uri="{BB962C8B-B14F-4D97-AF65-F5344CB8AC3E}">
        <p14:creationId xmlns:p14="http://schemas.microsoft.com/office/powerpoint/2010/main" val="204877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5576D4-61D2-4D51-93A5-1BADCF9180CC}"/>
              </a:ext>
            </a:extLst>
          </p:cNvPr>
          <p:cNvSpPr>
            <a:spLocks noGrp="1"/>
          </p:cNvSpPr>
          <p:nvPr>
            <p:ph type="title"/>
          </p:nvPr>
        </p:nvSpPr>
        <p:spPr/>
        <p:txBody>
          <a:bodyPr/>
          <a:lstStyle/>
          <a:p>
            <a:r>
              <a:rPr lang="tr-TR" dirty="0"/>
              <a:t>Macar Dilinin Tarihsel Dönemleri</a:t>
            </a:r>
          </a:p>
        </p:txBody>
      </p:sp>
      <p:sp>
        <p:nvSpPr>
          <p:cNvPr id="3" name="İçerik Yer Tutucusu 2">
            <a:extLst>
              <a:ext uri="{FF2B5EF4-FFF2-40B4-BE49-F238E27FC236}">
                <a16:creationId xmlns:a16="http://schemas.microsoft.com/office/drawing/2014/main" id="{B2291D6D-6EA2-4EBF-90E0-AC3DF3E86829}"/>
              </a:ext>
            </a:extLst>
          </p:cNvPr>
          <p:cNvSpPr>
            <a:spLocks noGrp="1"/>
          </p:cNvSpPr>
          <p:nvPr>
            <p:ph idx="1"/>
          </p:nvPr>
        </p:nvSpPr>
        <p:spPr/>
        <p:txBody>
          <a:bodyPr/>
          <a:lstStyle/>
          <a:p>
            <a:pPr algn="just"/>
            <a:r>
              <a:rPr lang="tr-TR" dirty="0"/>
              <a:t>Macar dilinin tarihsel sınıflandırmasının farklı biçimlerde de yapıldığı görülmekle birlikte Macar dilinin tarihsel dönemlerinin genel olarak alt dallarıyla birlikte 3 ana döneme ayrıldığı görülmektedir (Güngörmüş: 132; </a:t>
            </a:r>
            <a:r>
              <a:rPr lang="tr-TR" dirty="0" err="1"/>
              <a:t>Kiss</a:t>
            </a:r>
            <a:r>
              <a:rPr lang="tr-TR" dirty="0"/>
              <a:t>: 131):</a:t>
            </a:r>
          </a:p>
          <a:p>
            <a:pPr algn="just"/>
            <a:r>
              <a:rPr lang="tr-TR" sz="2400" i="1" dirty="0"/>
              <a:t>I. Ön Macarca</a:t>
            </a:r>
            <a:r>
              <a:rPr lang="tr-TR" sz="2400" dirty="0"/>
              <a:t>; </a:t>
            </a:r>
          </a:p>
          <a:p>
            <a:pPr algn="just"/>
            <a:r>
              <a:rPr lang="tr-TR" sz="2400" i="1" dirty="0"/>
              <a:t>II. Ana/Eski Macarca Dönemi</a:t>
            </a:r>
            <a:r>
              <a:rPr lang="tr-TR" sz="2400" dirty="0"/>
              <a:t> </a:t>
            </a:r>
          </a:p>
          <a:p>
            <a:pPr algn="just"/>
            <a:r>
              <a:rPr lang="tr-TR" sz="2400" i="1" dirty="0"/>
              <a:t>III. Yazılı Belgelerin Bulunduğu Dönem </a:t>
            </a:r>
          </a:p>
          <a:p>
            <a:pPr algn="just"/>
            <a:endParaRPr lang="tr-TR" sz="2400" i="1" dirty="0"/>
          </a:p>
        </p:txBody>
      </p:sp>
    </p:spTree>
    <p:extLst>
      <p:ext uri="{BB962C8B-B14F-4D97-AF65-F5344CB8AC3E}">
        <p14:creationId xmlns:p14="http://schemas.microsoft.com/office/powerpoint/2010/main" val="2843926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ED22E9-258F-4F0A-9CDE-F6FF4E3ED0D7}"/>
              </a:ext>
            </a:extLst>
          </p:cNvPr>
          <p:cNvSpPr>
            <a:spLocks noGrp="1"/>
          </p:cNvSpPr>
          <p:nvPr>
            <p:ph type="title"/>
          </p:nvPr>
        </p:nvSpPr>
        <p:spPr/>
        <p:txBody>
          <a:bodyPr>
            <a:normAutofit/>
          </a:bodyPr>
          <a:lstStyle/>
          <a:p>
            <a:r>
              <a:rPr lang="tr-TR" dirty="0"/>
              <a:t>Macar Dilinin Tarihsel Dönemleri</a:t>
            </a:r>
            <a:br>
              <a:rPr lang="tr-TR" dirty="0"/>
            </a:br>
            <a:r>
              <a:rPr lang="tr-TR" sz="2000" b="1" dirty="0"/>
              <a:t>Tablonun oluşturulması için kullanılan kaynaklar: (Güngörmüş,131-132; Kiss, 131).</a:t>
            </a:r>
          </a:p>
        </p:txBody>
      </p:sp>
      <p:graphicFrame>
        <p:nvGraphicFramePr>
          <p:cNvPr id="4" name="Tablo 4">
            <a:extLst>
              <a:ext uri="{FF2B5EF4-FFF2-40B4-BE49-F238E27FC236}">
                <a16:creationId xmlns:a16="http://schemas.microsoft.com/office/drawing/2014/main" id="{644E31C0-8A87-4972-8EF1-3F650DF06248}"/>
              </a:ext>
            </a:extLst>
          </p:cNvPr>
          <p:cNvGraphicFramePr>
            <a:graphicFrameLocks noGrp="1"/>
          </p:cNvGraphicFramePr>
          <p:nvPr>
            <p:ph idx="1"/>
            <p:extLst>
              <p:ext uri="{D42A27DB-BD31-4B8C-83A1-F6EECF244321}">
                <p14:modId xmlns:p14="http://schemas.microsoft.com/office/powerpoint/2010/main" val="2074106112"/>
              </p:ext>
            </p:extLst>
          </p:nvPr>
        </p:nvGraphicFramePr>
        <p:xfrm>
          <a:off x="838200" y="1825625"/>
          <a:ext cx="10224540" cy="3108960"/>
        </p:xfrm>
        <a:graphic>
          <a:graphicData uri="http://schemas.openxmlformats.org/drawingml/2006/table">
            <a:tbl>
              <a:tblPr firstRow="1" bandRow="1">
                <a:tableStyleId>{5C22544A-7EE6-4342-B048-85BDC9FD1C3A}</a:tableStyleId>
              </a:tblPr>
              <a:tblGrid>
                <a:gridCol w="3408180">
                  <a:extLst>
                    <a:ext uri="{9D8B030D-6E8A-4147-A177-3AD203B41FA5}">
                      <a16:colId xmlns:a16="http://schemas.microsoft.com/office/drawing/2014/main" val="3404809260"/>
                    </a:ext>
                  </a:extLst>
                </a:gridCol>
                <a:gridCol w="3408180">
                  <a:extLst>
                    <a:ext uri="{9D8B030D-6E8A-4147-A177-3AD203B41FA5}">
                      <a16:colId xmlns:a16="http://schemas.microsoft.com/office/drawing/2014/main" val="1369120806"/>
                    </a:ext>
                  </a:extLst>
                </a:gridCol>
                <a:gridCol w="3408180">
                  <a:extLst>
                    <a:ext uri="{9D8B030D-6E8A-4147-A177-3AD203B41FA5}">
                      <a16:colId xmlns:a16="http://schemas.microsoft.com/office/drawing/2014/main" val="289653848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b="1" kern="1200" dirty="0">
                          <a:solidFill>
                            <a:schemeClr val="lt1"/>
                          </a:solidFill>
                          <a:effectLst/>
                          <a:latin typeface="+mn-lt"/>
                          <a:ea typeface="+mn-ea"/>
                          <a:cs typeface="+mn-cs"/>
                        </a:rPr>
                        <a:t>I .Az </a:t>
                      </a:r>
                      <a:r>
                        <a:rPr lang="tr-TR" sz="2000" b="1" kern="1200" dirty="0" err="1">
                          <a:solidFill>
                            <a:schemeClr val="lt1"/>
                          </a:solidFill>
                          <a:effectLst/>
                          <a:latin typeface="+mn-lt"/>
                          <a:ea typeface="+mn-ea"/>
                          <a:cs typeface="+mn-cs"/>
                        </a:rPr>
                        <a:t>előmagyar</a:t>
                      </a:r>
                      <a:r>
                        <a:rPr lang="tr-TR" sz="2000" b="1" kern="1200" dirty="0">
                          <a:solidFill>
                            <a:schemeClr val="lt1"/>
                          </a:solidFill>
                          <a:effectLst/>
                          <a:latin typeface="+mn-lt"/>
                          <a:ea typeface="+mn-ea"/>
                          <a:cs typeface="+mn-cs"/>
                        </a:rPr>
                        <a:t> kor</a:t>
                      </a: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b="1" kern="1200" dirty="0">
                          <a:solidFill>
                            <a:schemeClr val="lt1"/>
                          </a:solidFill>
                          <a:effectLst/>
                          <a:latin typeface="+mn-lt"/>
                          <a:ea typeface="+mn-ea"/>
                          <a:cs typeface="+mn-cs"/>
                        </a:rPr>
                        <a:t>II.A </a:t>
                      </a:r>
                      <a:r>
                        <a:rPr lang="tr-TR" sz="2000" b="1" kern="1200" dirty="0" err="1">
                          <a:solidFill>
                            <a:schemeClr val="lt1"/>
                          </a:solidFill>
                          <a:effectLst/>
                          <a:latin typeface="+mn-lt"/>
                          <a:ea typeface="+mn-ea"/>
                          <a:cs typeface="+mn-cs"/>
                        </a:rPr>
                        <a:t>nyelvemlék</a:t>
                      </a:r>
                      <a:r>
                        <a:rPr lang="tr-TR" sz="2000" b="1" kern="1200" dirty="0">
                          <a:solidFill>
                            <a:schemeClr val="lt1"/>
                          </a:solidFill>
                          <a:effectLst/>
                          <a:latin typeface="+mn-lt"/>
                          <a:ea typeface="+mn-ea"/>
                          <a:cs typeface="+mn-cs"/>
                        </a:rPr>
                        <a:t> </a:t>
                      </a:r>
                      <a:r>
                        <a:rPr lang="tr-TR" sz="2000" b="1" kern="1200" dirty="0" err="1">
                          <a:solidFill>
                            <a:schemeClr val="lt1"/>
                          </a:solidFill>
                          <a:effectLst/>
                          <a:latin typeface="+mn-lt"/>
                          <a:ea typeface="+mn-ea"/>
                          <a:cs typeface="+mn-cs"/>
                        </a:rPr>
                        <a:t>nélküli</a:t>
                      </a:r>
                      <a:r>
                        <a:rPr lang="tr-TR" sz="2000" b="1" kern="1200" dirty="0">
                          <a:solidFill>
                            <a:schemeClr val="lt1"/>
                          </a:solidFill>
                          <a:effectLst/>
                          <a:latin typeface="+mn-lt"/>
                          <a:ea typeface="+mn-ea"/>
                          <a:cs typeface="+mn-cs"/>
                        </a:rPr>
                        <a:t>/Az </a:t>
                      </a:r>
                      <a:r>
                        <a:rPr lang="tr-TR" sz="2000" b="1" kern="1200" dirty="0" err="1">
                          <a:solidFill>
                            <a:schemeClr val="lt1"/>
                          </a:solidFill>
                          <a:effectLst/>
                          <a:latin typeface="+mn-lt"/>
                          <a:ea typeface="+mn-ea"/>
                          <a:cs typeface="+mn-cs"/>
                        </a:rPr>
                        <a:t>ősmagyar</a:t>
                      </a:r>
                      <a:r>
                        <a:rPr lang="tr-TR" sz="2000" b="1" kern="1200" dirty="0">
                          <a:solidFill>
                            <a:schemeClr val="lt1"/>
                          </a:solidFill>
                          <a:effectLst/>
                          <a:latin typeface="+mn-lt"/>
                          <a:ea typeface="+mn-ea"/>
                          <a:cs typeface="+mn-cs"/>
                        </a:rPr>
                        <a:t> kor</a:t>
                      </a: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b="1" kern="1200" dirty="0">
                          <a:solidFill>
                            <a:schemeClr val="lt1"/>
                          </a:solidFill>
                          <a:effectLst/>
                          <a:latin typeface="+mn-lt"/>
                          <a:ea typeface="+mn-ea"/>
                          <a:cs typeface="+mn-cs"/>
                        </a:rPr>
                        <a:t>III.A </a:t>
                      </a:r>
                      <a:r>
                        <a:rPr lang="tr-TR" sz="2000" b="1" kern="1200" dirty="0" err="1">
                          <a:solidFill>
                            <a:schemeClr val="lt1"/>
                          </a:solidFill>
                          <a:effectLst/>
                          <a:latin typeface="+mn-lt"/>
                          <a:ea typeface="+mn-ea"/>
                          <a:cs typeface="+mn-cs"/>
                        </a:rPr>
                        <a:t>nyelvemlékes</a:t>
                      </a:r>
                      <a:r>
                        <a:rPr lang="tr-TR" sz="2000" b="1" kern="1200" dirty="0">
                          <a:solidFill>
                            <a:schemeClr val="lt1"/>
                          </a:solidFill>
                          <a:effectLst/>
                          <a:latin typeface="+mn-lt"/>
                          <a:ea typeface="+mn-ea"/>
                          <a:cs typeface="+mn-cs"/>
                        </a:rPr>
                        <a:t> kor</a:t>
                      </a:r>
                    </a:p>
                    <a:p>
                      <a:endParaRPr lang="tr-TR" sz="2000" dirty="0"/>
                    </a:p>
                  </a:txBody>
                  <a:tcPr/>
                </a:tc>
                <a:extLst>
                  <a:ext uri="{0D108BD9-81ED-4DB2-BD59-A6C34878D82A}">
                    <a16:rowId xmlns:a16="http://schemas.microsoft.com/office/drawing/2014/main" val="33813461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Az </a:t>
                      </a:r>
                      <a:r>
                        <a:rPr lang="tr-TR" sz="2000" kern="1200" dirty="0" err="1">
                          <a:solidFill>
                            <a:schemeClr val="dk1"/>
                          </a:solidFill>
                          <a:effectLst/>
                          <a:latin typeface="+mn-lt"/>
                          <a:ea typeface="+mn-ea"/>
                          <a:cs typeface="+mn-cs"/>
                        </a:rPr>
                        <a:t>uráli</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egység</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korszaka</a:t>
                      </a:r>
                      <a:endParaRPr lang="tr-TR" sz="2000" kern="1200" dirty="0">
                        <a:solidFill>
                          <a:schemeClr val="dk1"/>
                        </a:solidFill>
                        <a:effectLst/>
                        <a:latin typeface="+mn-lt"/>
                        <a:ea typeface="+mn-ea"/>
                        <a:cs typeface="+mn-cs"/>
                      </a:endParaRP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Az </a:t>
                      </a:r>
                      <a:r>
                        <a:rPr lang="tr-TR" sz="2000" kern="1200" dirty="0" err="1">
                          <a:solidFill>
                            <a:schemeClr val="dk1"/>
                          </a:solidFill>
                          <a:effectLst/>
                          <a:latin typeface="+mn-lt"/>
                          <a:ea typeface="+mn-ea"/>
                          <a:cs typeface="+mn-cs"/>
                        </a:rPr>
                        <a:t>urál</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vidéki</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őshaza</a:t>
                      </a:r>
                      <a:r>
                        <a:rPr lang="tr-TR" sz="2000" kern="1200" dirty="0">
                          <a:solidFill>
                            <a:schemeClr val="dk1"/>
                          </a:solidFill>
                          <a:effectLst/>
                          <a:latin typeface="+mn-lt"/>
                          <a:ea typeface="+mn-ea"/>
                          <a:cs typeface="+mn-cs"/>
                        </a:rPr>
                        <a:t> kora</a:t>
                      </a: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Az </a:t>
                      </a:r>
                      <a:r>
                        <a:rPr lang="tr-TR" sz="2000" kern="1200" dirty="0" err="1">
                          <a:solidFill>
                            <a:schemeClr val="dk1"/>
                          </a:solidFill>
                          <a:effectLst/>
                          <a:latin typeface="+mn-lt"/>
                          <a:ea typeface="+mn-ea"/>
                          <a:cs typeface="+mn-cs"/>
                        </a:rPr>
                        <a:t>ómagyar</a:t>
                      </a:r>
                      <a:r>
                        <a:rPr lang="tr-TR" sz="2000" kern="1200" dirty="0">
                          <a:solidFill>
                            <a:schemeClr val="dk1"/>
                          </a:solidFill>
                          <a:effectLst/>
                          <a:latin typeface="+mn-lt"/>
                          <a:ea typeface="+mn-ea"/>
                          <a:cs typeface="+mn-cs"/>
                        </a:rPr>
                        <a:t> kor</a:t>
                      </a:r>
                    </a:p>
                    <a:p>
                      <a:endParaRPr lang="tr-TR" sz="2000" dirty="0"/>
                    </a:p>
                  </a:txBody>
                  <a:tcPr/>
                </a:tc>
                <a:extLst>
                  <a:ext uri="{0D108BD9-81ED-4DB2-BD59-A6C34878D82A}">
                    <a16:rowId xmlns:a16="http://schemas.microsoft.com/office/drawing/2014/main" val="41295103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 </a:t>
                      </a:r>
                      <a:r>
                        <a:rPr lang="tr-TR" sz="2000" kern="1200" dirty="0" err="1">
                          <a:solidFill>
                            <a:schemeClr val="dk1"/>
                          </a:solidFill>
                          <a:effectLst/>
                          <a:latin typeface="+mn-lt"/>
                          <a:ea typeface="+mn-ea"/>
                          <a:cs typeface="+mn-cs"/>
                        </a:rPr>
                        <a:t>finnugor</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egység</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korszaka</a:t>
                      </a:r>
                      <a:endParaRPr lang="tr-TR" sz="2000" kern="1200" dirty="0">
                        <a:solidFill>
                          <a:schemeClr val="dk1"/>
                        </a:solidFill>
                        <a:effectLst/>
                        <a:latin typeface="+mn-lt"/>
                        <a:ea typeface="+mn-ea"/>
                        <a:cs typeface="+mn-cs"/>
                      </a:endParaRP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 </a:t>
                      </a:r>
                      <a:r>
                        <a:rPr lang="tr-TR" sz="2000" kern="1200" dirty="0" err="1">
                          <a:solidFill>
                            <a:schemeClr val="dk1"/>
                          </a:solidFill>
                          <a:effectLst/>
                          <a:latin typeface="+mn-lt"/>
                          <a:ea typeface="+mn-ea"/>
                          <a:cs typeface="+mn-cs"/>
                        </a:rPr>
                        <a:t>vándorlások</a:t>
                      </a:r>
                      <a:r>
                        <a:rPr lang="tr-TR" sz="2000" kern="1200" dirty="0">
                          <a:solidFill>
                            <a:schemeClr val="dk1"/>
                          </a:solidFill>
                          <a:effectLst/>
                          <a:latin typeface="+mn-lt"/>
                          <a:ea typeface="+mn-ea"/>
                          <a:cs typeface="+mn-cs"/>
                        </a:rPr>
                        <a:t> kora</a:t>
                      </a:r>
                    </a:p>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 </a:t>
                      </a:r>
                      <a:r>
                        <a:rPr lang="tr-TR" sz="2000" kern="1200" dirty="0" err="1">
                          <a:solidFill>
                            <a:schemeClr val="dk1"/>
                          </a:solidFill>
                          <a:effectLst/>
                          <a:latin typeface="+mn-lt"/>
                          <a:ea typeface="+mn-ea"/>
                          <a:cs typeface="+mn-cs"/>
                        </a:rPr>
                        <a:t>középmagyar</a:t>
                      </a:r>
                      <a:r>
                        <a:rPr lang="tr-TR" sz="2000" kern="1200" dirty="0">
                          <a:solidFill>
                            <a:schemeClr val="dk1"/>
                          </a:solidFill>
                          <a:effectLst/>
                          <a:latin typeface="+mn-lt"/>
                          <a:ea typeface="+mn-ea"/>
                          <a:cs typeface="+mn-cs"/>
                        </a:rPr>
                        <a:t> kor</a:t>
                      </a:r>
                    </a:p>
                    <a:p>
                      <a:endParaRPr lang="tr-TR" sz="2000" dirty="0"/>
                    </a:p>
                  </a:txBody>
                  <a:tcPr/>
                </a:tc>
                <a:extLst>
                  <a:ext uri="{0D108BD9-81ED-4DB2-BD59-A6C34878D82A}">
                    <a16:rowId xmlns:a16="http://schemas.microsoft.com/office/drawing/2014/main" val="4197064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Az </a:t>
                      </a:r>
                      <a:r>
                        <a:rPr lang="tr-TR" sz="2000" kern="1200" dirty="0" err="1">
                          <a:solidFill>
                            <a:schemeClr val="dk1"/>
                          </a:solidFill>
                          <a:effectLst/>
                          <a:latin typeface="+mn-lt"/>
                          <a:ea typeface="+mn-ea"/>
                          <a:cs typeface="+mn-cs"/>
                        </a:rPr>
                        <a:t>ugor</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egység</a:t>
                      </a:r>
                      <a:r>
                        <a:rPr lang="tr-TR" sz="2000" kern="1200" dirty="0">
                          <a:solidFill>
                            <a:schemeClr val="dk1"/>
                          </a:solidFill>
                          <a:effectLst/>
                          <a:latin typeface="+mn-lt"/>
                          <a:ea typeface="+mn-ea"/>
                          <a:cs typeface="+mn-cs"/>
                        </a:rPr>
                        <a:t> </a:t>
                      </a:r>
                      <a:r>
                        <a:rPr lang="tr-TR" sz="2000" kern="1200" dirty="0" err="1">
                          <a:solidFill>
                            <a:schemeClr val="dk1"/>
                          </a:solidFill>
                          <a:effectLst/>
                          <a:latin typeface="+mn-lt"/>
                          <a:ea typeface="+mn-ea"/>
                          <a:cs typeface="+mn-cs"/>
                        </a:rPr>
                        <a:t>korszaka</a:t>
                      </a:r>
                      <a:endParaRPr lang="tr-TR" sz="2000" kern="1200" dirty="0">
                        <a:solidFill>
                          <a:schemeClr val="dk1"/>
                        </a:solidFill>
                        <a:effectLst/>
                        <a:latin typeface="+mn-lt"/>
                        <a:ea typeface="+mn-ea"/>
                        <a:cs typeface="+mn-cs"/>
                      </a:endParaRPr>
                    </a:p>
                    <a:p>
                      <a:endParaRPr lang="tr-TR" sz="2000" dirty="0"/>
                    </a:p>
                  </a:txBody>
                  <a:tcPr/>
                </a:tc>
                <a:tc>
                  <a:txBody>
                    <a:bodyPr/>
                    <a:lstStyle/>
                    <a:p>
                      <a:endParaRPr lang="tr-TR"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000" kern="1200" dirty="0">
                          <a:solidFill>
                            <a:schemeClr val="dk1"/>
                          </a:solidFill>
                          <a:effectLst/>
                          <a:latin typeface="+mn-lt"/>
                          <a:ea typeface="+mn-ea"/>
                          <a:cs typeface="+mn-cs"/>
                        </a:rPr>
                        <a:t>Az </a:t>
                      </a:r>
                      <a:r>
                        <a:rPr lang="tr-TR" sz="2000" kern="1200" dirty="0" err="1">
                          <a:solidFill>
                            <a:schemeClr val="dk1"/>
                          </a:solidFill>
                          <a:effectLst/>
                          <a:latin typeface="+mn-lt"/>
                          <a:ea typeface="+mn-ea"/>
                          <a:cs typeface="+mn-cs"/>
                        </a:rPr>
                        <a:t>újmagyar</a:t>
                      </a:r>
                      <a:r>
                        <a:rPr lang="tr-TR" sz="2000" kern="1200" dirty="0">
                          <a:solidFill>
                            <a:schemeClr val="dk1"/>
                          </a:solidFill>
                          <a:effectLst/>
                          <a:latin typeface="+mn-lt"/>
                          <a:ea typeface="+mn-ea"/>
                          <a:cs typeface="+mn-cs"/>
                        </a:rPr>
                        <a:t> kor</a:t>
                      </a:r>
                    </a:p>
                    <a:p>
                      <a:endParaRPr lang="tr-TR" sz="2000" dirty="0"/>
                    </a:p>
                  </a:txBody>
                  <a:tcPr/>
                </a:tc>
                <a:extLst>
                  <a:ext uri="{0D108BD9-81ED-4DB2-BD59-A6C34878D82A}">
                    <a16:rowId xmlns:a16="http://schemas.microsoft.com/office/drawing/2014/main" val="1823786113"/>
                  </a:ext>
                </a:extLst>
              </a:tr>
            </a:tbl>
          </a:graphicData>
        </a:graphic>
      </p:graphicFrame>
    </p:spTree>
    <p:extLst>
      <p:ext uri="{BB962C8B-B14F-4D97-AF65-F5344CB8AC3E}">
        <p14:creationId xmlns:p14="http://schemas.microsoft.com/office/powerpoint/2010/main" val="1461201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A756EF-92A0-45C9-8863-F95E7C2BAFD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6EC1AB-D0DB-411A-A111-E7828A4A626F}"/>
              </a:ext>
            </a:extLst>
          </p:cNvPr>
          <p:cNvSpPr>
            <a:spLocks noGrp="1"/>
          </p:cNvSpPr>
          <p:nvPr>
            <p:ph idx="1"/>
          </p:nvPr>
        </p:nvSpPr>
        <p:spPr/>
        <p:txBody>
          <a:bodyPr/>
          <a:lstStyle/>
          <a:p>
            <a:pPr algn="just"/>
            <a:r>
              <a:rPr lang="tr-TR" dirty="0"/>
              <a:t>Macar dilinin özellikle yazılı belgelerinin bulunmadığı dönemleriyle ilgili dil araştırmalarının yapılması sırasında, Macar dilinin akraba dillerine ve etkileşim içinde olduğu diğer dillere de, karşılaştırmalı dil çalışmalarının yapılabilmesi amacıyla başvurulduğunu, bu dillerin de özellikle karşılaştırmalı dil çalışmaları bakımından araştırmalarda kaynak olarak kullanıldığını görmekteyiz.</a:t>
            </a:r>
          </a:p>
          <a:p>
            <a:pPr marL="0" indent="0">
              <a:buNone/>
            </a:pPr>
            <a:endParaRPr lang="tr-TR" dirty="0"/>
          </a:p>
        </p:txBody>
      </p:sp>
    </p:spTree>
    <p:extLst>
      <p:ext uri="{BB962C8B-B14F-4D97-AF65-F5344CB8AC3E}">
        <p14:creationId xmlns:p14="http://schemas.microsoft.com/office/powerpoint/2010/main" val="2426549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D2F0A1-4FED-4B10-B385-69B227715D65}"/>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6D2E667-CB9D-436A-A3BD-A4274039CAB5}"/>
              </a:ext>
            </a:extLst>
          </p:cNvPr>
          <p:cNvSpPr>
            <a:spLocks noGrp="1"/>
          </p:cNvSpPr>
          <p:nvPr>
            <p:ph idx="1"/>
          </p:nvPr>
        </p:nvSpPr>
        <p:spPr/>
        <p:txBody>
          <a:bodyPr/>
          <a:lstStyle/>
          <a:p>
            <a:pPr algn="just"/>
            <a:r>
              <a:rPr lang="tr-TR" dirty="0"/>
              <a:t>Macar dili, tarihsel ve kültürel değişimlerin de etkisiyle -her dilde olduğu gibi- çeşitli dillerle etkileşim içinde olmuştur. </a:t>
            </a:r>
          </a:p>
          <a:p>
            <a:pPr algn="just"/>
            <a:r>
              <a:rPr lang="tr-TR" dirty="0"/>
              <a:t>Macar dilinin etkileşim içinde olduğu diller -akraba dilleri dışında-arasında Türkçe, Latince, Almanca, Slav dillerini.. vb. sayabiliriz.</a:t>
            </a:r>
          </a:p>
          <a:p>
            <a:endParaRPr lang="tr-TR" dirty="0"/>
          </a:p>
        </p:txBody>
      </p:sp>
    </p:spTree>
    <p:extLst>
      <p:ext uri="{BB962C8B-B14F-4D97-AF65-F5344CB8AC3E}">
        <p14:creationId xmlns:p14="http://schemas.microsoft.com/office/powerpoint/2010/main" val="3564153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6C9DB7-FE26-43AA-9E15-F4045D9A1EF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1A65163-CCF9-4808-AD52-92A5666729C1}"/>
              </a:ext>
            </a:extLst>
          </p:cNvPr>
          <p:cNvSpPr>
            <a:spLocks noGrp="1"/>
          </p:cNvSpPr>
          <p:nvPr>
            <p:ph idx="1"/>
          </p:nvPr>
        </p:nvSpPr>
        <p:spPr/>
        <p:txBody>
          <a:bodyPr/>
          <a:lstStyle/>
          <a:p>
            <a:pPr algn="just"/>
            <a:r>
              <a:rPr lang="tr-TR" dirty="0"/>
              <a:t>Bu etkileşimler çerçevesinde Macar diline alıntı ve ödünç sözcükler girmiş olup dil ve dil tarihi incelemelerinde ve özellikle yazılı belgelerin bulunmadığı dönemlerle ilgili incelemelerde bu sözcükler çalışmalara büyük katkı sağlamakta, kaynak oluşturmaktadırlar.</a:t>
            </a:r>
          </a:p>
          <a:p>
            <a:pPr marL="0" indent="0" algn="just">
              <a:buNone/>
            </a:pPr>
            <a:endParaRPr lang="tr-TR" dirty="0"/>
          </a:p>
          <a:p>
            <a:endParaRPr lang="tr-TR" dirty="0"/>
          </a:p>
        </p:txBody>
      </p:sp>
    </p:spTree>
    <p:extLst>
      <p:ext uri="{BB962C8B-B14F-4D97-AF65-F5344CB8AC3E}">
        <p14:creationId xmlns:p14="http://schemas.microsoft.com/office/powerpoint/2010/main" val="22608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AB541-1A57-4ED1-9B1F-79A7AFFADADE}"/>
              </a:ext>
            </a:extLst>
          </p:cNvPr>
          <p:cNvSpPr>
            <a:spLocks noGrp="1"/>
          </p:cNvSpPr>
          <p:nvPr>
            <p:ph type="title"/>
          </p:nvPr>
        </p:nvSpPr>
        <p:spPr/>
        <p:txBody>
          <a:bodyPr/>
          <a:lstStyle/>
          <a:p>
            <a:r>
              <a:rPr lang="tr-TR" dirty="0"/>
              <a:t>Örnek</a:t>
            </a:r>
          </a:p>
        </p:txBody>
      </p:sp>
      <p:sp>
        <p:nvSpPr>
          <p:cNvPr id="3" name="İçerik Yer Tutucusu 2">
            <a:extLst>
              <a:ext uri="{FF2B5EF4-FFF2-40B4-BE49-F238E27FC236}">
                <a16:creationId xmlns:a16="http://schemas.microsoft.com/office/drawing/2014/main" id="{7738FA66-FC40-46FE-9546-E0DCB3FA1AE6}"/>
              </a:ext>
            </a:extLst>
          </p:cNvPr>
          <p:cNvSpPr>
            <a:spLocks noGrp="1"/>
          </p:cNvSpPr>
          <p:nvPr>
            <p:ph idx="1"/>
          </p:nvPr>
        </p:nvSpPr>
        <p:spPr/>
        <p:txBody>
          <a:bodyPr/>
          <a:lstStyle/>
          <a:p>
            <a:pPr algn="just"/>
            <a:r>
              <a:rPr lang="tr-TR" dirty="0"/>
              <a:t>Örneğin Macar dilinin yazılı belgelerinin olmadığı </a:t>
            </a:r>
            <a:r>
              <a:rPr lang="tr-TR" dirty="0" err="1"/>
              <a:t>Yurttutuş</a:t>
            </a:r>
            <a:r>
              <a:rPr lang="tr-TR" dirty="0"/>
              <a:t> öncesi dönemde Türkçe kökenli çok sayıda sözcük Macar söz varlığına geçmiştir.</a:t>
            </a:r>
          </a:p>
          <a:p>
            <a:endParaRPr lang="tr-TR" dirty="0"/>
          </a:p>
        </p:txBody>
      </p:sp>
    </p:spTree>
    <p:extLst>
      <p:ext uri="{BB962C8B-B14F-4D97-AF65-F5344CB8AC3E}">
        <p14:creationId xmlns:p14="http://schemas.microsoft.com/office/powerpoint/2010/main" val="210762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3C56E4-13FE-4123-A9F4-7DDE6652F6B0}"/>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64F5814-2C09-4703-975B-A80F72166DD8}"/>
              </a:ext>
            </a:extLst>
          </p:cNvPr>
          <p:cNvSpPr>
            <a:spLocks noGrp="1"/>
          </p:cNvSpPr>
          <p:nvPr>
            <p:ph idx="1"/>
          </p:nvPr>
        </p:nvSpPr>
        <p:spPr/>
        <p:txBody>
          <a:bodyPr/>
          <a:lstStyle/>
          <a:p>
            <a:pPr algn="just"/>
            <a:r>
              <a:rPr lang="tr-TR" dirty="0"/>
              <a:t>Güngörmüş, Naciye, «</a:t>
            </a:r>
            <a:r>
              <a:rPr lang="tr-TR" i="1" dirty="0"/>
              <a:t>Macar Dilinde Bulunan Türkçe Alıntı Sözcüklerin Dil Tarihi Açısından Genel Bir Değerlendirmesi</a:t>
            </a:r>
            <a:r>
              <a:rPr lang="tr-TR" dirty="0"/>
              <a:t>», Batı Dil ve Edebiyatları Dergisi, </a:t>
            </a:r>
            <a:r>
              <a:rPr lang="tr-TR" dirty="0" err="1"/>
              <a:t>c.III</a:t>
            </a:r>
            <a:r>
              <a:rPr lang="tr-TR" dirty="0"/>
              <a:t>, sayı:3, s. 123-139, Ankara Üniversitesi Basımevi, Ankara, 1998. </a:t>
            </a:r>
          </a:p>
          <a:p>
            <a:pPr algn="just"/>
            <a:r>
              <a:rPr lang="tr-TR" dirty="0"/>
              <a:t>Kiss </a:t>
            </a:r>
            <a:r>
              <a:rPr lang="tr-TR" dirty="0" err="1"/>
              <a:t>Jenő</a:t>
            </a:r>
            <a:r>
              <a:rPr lang="tr-TR" dirty="0"/>
              <a:t>, “</a:t>
            </a:r>
            <a:r>
              <a:rPr lang="tr-TR" i="1" dirty="0"/>
              <a:t>A Magyar </a:t>
            </a:r>
            <a:r>
              <a:rPr lang="tr-TR" i="1" dirty="0" err="1"/>
              <a:t>nyelvtörténet</a:t>
            </a:r>
            <a:r>
              <a:rPr lang="tr-TR" i="1" dirty="0"/>
              <a:t> </a:t>
            </a:r>
            <a:r>
              <a:rPr lang="tr-TR" i="1" dirty="0" err="1"/>
              <a:t>korszakolásának</a:t>
            </a:r>
            <a:r>
              <a:rPr lang="tr-TR" i="1" dirty="0"/>
              <a:t> </a:t>
            </a:r>
            <a:r>
              <a:rPr lang="tr-TR" i="1" dirty="0" err="1"/>
              <a:t>kérdésköréhez</a:t>
            </a:r>
            <a:r>
              <a:rPr lang="tr-TR" dirty="0"/>
              <a:t>», Magyar </a:t>
            </a:r>
            <a:r>
              <a:rPr lang="tr-TR" dirty="0" err="1"/>
              <a:t>Nyelv</a:t>
            </a:r>
            <a:r>
              <a:rPr lang="tr-TR" dirty="0"/>
              <a:t>, 113.évf., 2017 </a:t>
            </a:r>
            <a:r>
              <a:rPr lang="tr-TR" dirty="0" err="1"/>
              <a:t>Nyár</a:t>
            </a:r>
            <a:r>
              <a:rPr lang="tr-TR" dirty="0"/>
              <a:t>, 2.szám, s.129-145.</a:t>
            </a:r>
          </a:p>
          <a:p>
            <a:pPr marL="0" indent="0" algn="just">
              <a:buNone/>
            </a:pPr>
            <a:r>
              <a:rPr lang="tr-TR" dirty="0">
                <a:hlinkClick r:id="rId2"/>
              </a:rPr>
              <a:t>http://magyarnyelv.c3.hu/17-2/KissJ_MNy_17-2.pdf</a:t>
            </a:r>
            <a:endParaRPr lang="tr-TR" dirty="0"/>
          </a:p>
          <a:p>
            <a:pPr marL="0" indent="0" algn="just">
              <a:buNone/>
            </a:pPr>
            <a:r>
              <a:rPr lang="tr-TR" dirty="0"/>
              <a:t>Erişim tarihi: 03.05.2020</a:t>
            </a:r>
          </a:p>
        </p:txBody>
      </p:sp>
    </p:spTree>
    <p:extLst>
      <p:ext uri="{BB962C8B-B14F-4D97-AF65-F5344CB8AC3E}">
        <p14:creationId xmlns:p14="http://schemas.microsoft.com/office/powerpoint/2010/main" val="10641883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366</Words>
  <Application>Microsoft Office PowerPoint</Application>
  <PresentationFormat>Geniş ekran</PresentationFormat>
  <Paragraphs>30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Macar Dil Bilimi</vt:lpstr>
      <vt:lpstr>Macar Dilinin Tarihsel Dönemleri</vt:lpstr>
      <vt:lpstr>Macar Dilinin Tarihsel Dönemleri Tablonun oluşturulması için kullanılan kaynaklar: (Güngörmüş,131-132; Kiss, 131).</vt:lpstr>
      <vt:lpstr>PowerPoint Sunusu</vt:lpstr>
      <vt:lpstr>PowerPoint Sunusu</vt:lpstr>
      <vt:lpstr>PowerPoint Sunusu</vt:lpstr>
      <vt:lpstr>Örnek</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Macar Dil Bilimi</dc:title>
  <dc:creator>Alpertunga Altaylı</dc:creator>
  <cp:lastModifiedBy>Alpertunga Altaylı</cp:lastModifiedBy>
  <cp:revision>35</cp:revision>
  <dcterms:created xsi:type="dcterms:W3CDTF">2020-05-03T18:31:15Z</dcterms:created>
  <dcterms:modified xsi:type="dcterms:W3CDTF">2020-05-12T11:55:00Z</dcterms:modified>
</cp:coreProperties>
</file>