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9" r:id="rId2"/>
    <p:sldId id="273" r:id="rId3"/>
    <p:sldId id="260" r:id="rId4"/>
    <p:sldId id="261" r:id="rId5"/>
    <p:sldId id="262" r:id="rId6"/>
    <p:sldId id="263" r:id="rId7"/>
    <p:sldId id="271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48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9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latin typeface="Calibri" panose="020F0502020204030204" pitchFamily="34" charset="0"/>
              </a:rPr>
              <a:t>MADDE BAĞIMLILIĞI </a:t>
            </a:r>
            <a:br>
              <a:rPr lang="tr-TR" b="1" dirty="0">
                <a:latin typeface="Calibri" panose="020F0502020204030204" pitchFamily="34" charset="0"/>
              </a:rPr>
            </a:br>
            <a:r>
              <a:rPr lang="tr-TR" b="1" dirty="0">
                <a:latin typeface="Calibri" panose="020F0502020204030204" pitchFamily="34" charset="0"/>
              </a:rPr>
              <a:t>VE </a:t>
            </a:r>
            <a:br>
              <a:rPr lang="tr-TR" b="1" dirty="0">
                <a:latin typeface="Calibri" panose="020F0502020204030204" pitchFamily="34" charset="0"/>
              </a:rPr>
            </a:br>
            <a:r>
              <a:rPr lang="tr-TR" b="1" dirty="0">
                <a:latin typeface="Calibri" panose="020F0502020204030204" pitchFamily="34" charset="0"/>
              </a:rPr>
              <a:t>GEBELİK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22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031194" cy="4601183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FETAL ALKOL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SENDROMU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 BAĞLI ANOMALİLER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İ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skelet-eklem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anomalileri</a:t>
            </a: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İ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nmemiş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testis</a:t>
            </a:r>
            <a:endParaRPr lang="tr-T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Hidrosefali</a:t>
            </a:r>
            <a:endParaRPr lang="tr-T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arık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damak-dudak</a:t>
            </a:r>
            <a:endParaRPr lang="tr-T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ertebral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malformasyonlar</a:t>
            </a:r>
            <a:endParaRPr lang="tr-T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enal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anomaliler</a:t>
            </a:r>
            <a:endParaRPr lang="tr-TR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ekonder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görme-işitme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konuşma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bozuklukları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enidoğanda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irritabilite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titremelere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0644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04" y="1123837"/>
            <a:ext cx="3116687" cy="4601183"/>
          </a:xfrm>
        </p:spPr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GEBELİKTE ALKOL BAĞIMLILIĞI VARSA NE YAPILMALIDIR?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lkolün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riskleri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anneye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anlatılmalı</a:t>
            </a:r>
            <a:r>
              <a:rPr lang="tr-T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dır.</a:t>
            </a:r>
          </a:p>
          <a:p>
            <a:r>
              <a:rPr lang="tr-TR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ık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prenatal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kontrol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yapılmalı</a:t>
            </a:r>
            <a:r>
              <a:rPr lang="tr-T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dır.</a:t>
            </a:r>
          </a:p>
          <a:p>
            <a:r>
              <a:rPr lang="tr-T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etaylı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büyümeyi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takip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amacıyla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ultrasonografik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inceleme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yinelenmelidir</a:t>
            </a:r>
            <a:r>
              <a:rPr lang="tr-T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tr-TR" sz="32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tr-T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 kadın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danışmanlık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rehabilitasyon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programlarına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dâhil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edilmelidir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4677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dirty="0">
                <a:latin typeface="Calibri" panose="020F0502020204030204" pitchFamily="34" charset="0"/>
              </a:rPr>
              <a:t>Türkiye’de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bağımlılık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yapan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ilaçların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özel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reçete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ile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satılması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nisbeten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kontrollü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kullanımlarını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sağlarken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sigara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alkol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yasa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dışı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maddelerin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kullanımında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bu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kontrol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ortadan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kalkmaktadır</a:t>
            </a:r>
            <a:r>
              <a:rPr lang="en-US" sz="2400" dirty="0">
                <a:latin typeface="Calibri" panose="020F0502020204030204" pitchFamily="34" charset="0"/>
              </a:rPr>
              <a:t>.</a:t>
            </a:r>
            <a:r>
              <a:rPr lang="tr-TR" sz="2400" dirty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Bu durum, </a:t>
            </a:r>
            <a:r>
              <a:rPr lang="en-US" sz="2400" dirty="0" err="1">
                <a:latin typeface="Calibri" panose="020F0502020204030204" pitchFamily="34" charset="0"/>
              </a:rPr>
              <a:t>madde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yaygınlığı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için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zemin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hazırlamaktadır</a:t>
            </a:r>
            <a:r>
              <a:rPr lang="en-US" sz="2400" dirty="0">
                <a:latin typeface="Calibri" panose="020F0502020204030204" pitchFamily="34" charset="0"/>
              </a:rPr>
              <a:t>.</a:t>
            </a:r>
            <a:endParaRPr lang="tr-TR" sz="24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474" y="2279560"/>
            <a:ext cx="3094372" cy="198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926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65409" y="551064"/>
            <a:ext cx="4872508" cy="5512157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tr-TR" sz="3200" dirty="0" smtClean="0">
              <a:latin typeface="Calibri" panose="020F0502020204030204" pitchFamily="34" charset="0"/>
            </a:endParaRPr>
          </a:p>
          <a:p>
            <a:endParaRPr lang="tr-TR" sz="3200" dirty="0">
              <a:latin typeface="Calibri" panose="020F0502020204030204" pitchFamily="34" charset="0"/>
            </a:endParaRPr>
          </a:p>
          <a:p>
            <a:r>
              <a:rPr lang="en-US" sz="3200" dirty="0" err="1" smtClean="0">
                <a:latin typeface="Calibri" panose="020F0502020204030204" pitchFamily="34" charset="0"/>
              </a:rPr>
              <a:t>Kadınlarda</a:t>
            </a:r>
            <a:r>
              <a:rPr lang="en-US" sz="3200" dirty="0" smtClean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madde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bağımlılığı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dünyanın</a:t>
            </a:r>
            <a:r>
              <a:rPr lang="en-US" sz="3200" dirty="0">
                <a:latin typeface="Calibri" panose="020F0502020204030204" pitchFamily="34" charset="0"/>
              </a:rPr>
              <a:t> her </a:t>
            </a:r>
            <a:r>
              <a:rPr lang="en-US" sz="3200" dirty="0" err="1">
                <a:latin typeface="Calibri" panose="020F0502020204030204" pitchFamily="34" charset="0"/>
              </a:rPr>
              <a:t>yerinde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giderek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yaygınlaşan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önemli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bir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halk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sağlığı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sorunudur</a:t>
            </a:r>
            <a:r>
              <a:rPr lang="en-US" sz="3200" dirty="0">
                <a:latin typeface="Calibri" panose="020F0502020204030204" pitchFamily="34" charset="0"/>
              </a:rPr>
              <a:t>. </a:t>
            </a:r>
            <a:endParaRPr lang="tr-TR" sz="3200" dirty="0" smtClean="0">
              <a:latin typeface="Calibri" panose="020F0502020204030204" pitchFamily="34" charset="0"/>
            </a:endParaRPr>
          </a:p>
          <a:p>
            <a:endParaRPr lang="en-US" sz="3200" dirty="0">
              <a:latin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Alkol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ve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sigara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bağımlılığı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yanında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kadınlarda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uyuşturucu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kullanımında</a:t>
            </a:r>
            <a:r>
              <a:rPr lang="en-US" sz="3200" dirty="0">
                <a:latin typeface="Calibri" panose="020F0502020204030204" pitchFamily="34" charset="0"/>
              </a:rPr>
              <a:t> da </a:t>
            </a:r>
            <a:r>
              <a:rPr lang="en-US" sz="3200" dirty="0" err="1">
                <a:latin typeface="Calibri" panose="020F0502020204030204" pitchFamily="34" charset="0"/>
              </a:rPr>
              <a:t>artış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görülmektedir</a:t>
            </a:r>
            <a:r>
              <a:rPr lang="en-US" sz="3200" dirty="0">
                <a:latin typeface="Calibri" panose="020F0502020204030204" pitchFamily="34" charset="0"/>
              </a:rPr>
              <a:t>. </a:t>
            </a:r>
            <a:endParaRPr lang="tr-TR" sz="3200" dirty="0" smtClean="0">
              <a:latin typeface="Calibri" panose="020F0502020204030204" pitchFamily="34" charset="0"/>
            </a:endParaRPr>
          </a:p>
          <a:p>
            <a:endParaRPr lang="tr-TR" i="1" dirty="0"/>
          </a:p>
          <a:p>
            <a:endParaRPr lang="tr-TR" i="1" dirty="0" smtClean="0"/>
          </a:p>
          <a:p>
            <a:endParaRPr lang="tr-TR" i="1" dirty="0"/>
          </a:p>
          <a:p>
            <a:endParaRPr lang="tr-TR" i="1" dirty="0" smtClean="0"/>
          </a:p>
          <a:p>
            <a:endParaRPr lang="tr-TR" i="1" dirty="0"/>
          </a:p>
          <a:p>
            <a:endParaRPr lang="tr-TR" i="1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80350" y="746973"/>
            <a:ext cx="4368889" cy="512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0318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Kadınlarda madde kullanımına bağlı ortaya çıkan sorunlar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800" dirty="0" err="1" smtClean="0">
                <a:latin typeface="Calibri" panose="020F0502020204030204" pitchFamily="34" charset="0"/>
              </a:rPr>
              <a:t>Kadınlar</a:t>
            </a:r>
            <a:r>
              <a:rPr lang="en-US" sz="2800" dirty="0">
                <a:latin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</a:rPr>
              <a:t>madde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bağımlılığı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nedeniyle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özellikle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maddenin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etkisi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altındayken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taciz</a:t>
            </a:r>
            <a:r>
              <a:rPr lang="en-US" sz="2800" dirty="0">
                <a:latin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</a:rPr>
              <a:t>tecavüz</a:t>
            </a:r>
            <a:r>
              <a:rPr lang="en-US" sz="2800" dirty="0">
                <a:latin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</a:rPr>
              <a:t>korunmasız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cinsel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ilişki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ve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cinsel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yolla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bulaşan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hastalık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riskleriyle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karşı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karşıya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kalırlar</a:t>
            </a:r>
            <a:r>
              <a:rPr lang="en-US" sz="2800" dirty="0">
                <a:latin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6321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GEBELİKTE MADDE KULLANIMI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 err="1" smtClean="0">
                <a:latin typeface="Calibri" panose="020F0502020204030204" pitchFamily="34" charset="0"/>
              </a:rPr>
              <a:t>Gebelikte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bu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tür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maddelerin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kullanımı</a:t>
            </a:r>
            <a:r>
              <a:rPr lang="en-US" sz="2400" dirty="0">
                <a:latin typeface="Calibri" panose="020F0502020204030204" pitchFamily="34" charset="0"/>
              </a:rPr>
              <a:t>, maternal </a:t>
            </a:r>
            <a:r>
              <a:rPr lang="en-US" sz="2400" dirty="0" err="1">
                <a:latin typeface="Calibri" panose="020F0502020204030204" pitchFamily="34" charset="0"/>
              </a:rPr>
              <a:t>riskleri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arttırmakla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birlikte</a:t>
            </a:r>
            <a:r>
              <a:rPr lang="en-US" sz="2400" dirty="0">
                <a:latin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</a:rPr>
              <a:t>fetusta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fiziksel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</a:t>
            </a:r>
            <a:r>
              <a:rPr lang="en-US" sz="2400" dirty="0">
                <a:latin typeface="Calibri" panose="020F0502020204030204" pitchFamily="34" charset="0"/>
              </a:rPr>
              <a:t> mental </a:t>
            </a:r>
            <a:r>
              <a:rPr lang="en-US" sz="2400" dirty="0" err="1">
                <a:latin typeface="Calibri" panose="020F0502020204030204" pitchFamily="34" charset="0"/>
              </a:rPr>
              <a:t>sorunlara</a:t>
            </a:r>
            <a:r>
              <a:rPr lang="en-US" sz="2400" dirty="0">
                <a:latin typeface="Calibri" panose="020F0502020204030204" pitchFamily="34" charset="0"/>
              </a:rPr>
              <a:t> da </a:t>
            </a:r>
            <a:r>
              <a:rPr lang="en-US" sz="2400" dirty="0" err="1">
                <a:latin typeface="Calibri" panose="020F0502020204030204" pitchFamily="34" charset="0"/>
              </a:rPr>
              <a:t>neden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olmaktadır</a:t>
            </a:r>
            <a:r>
              <a:rPr lang="en-US" sz="2400" dirty="0" smtClean="0">
                <a:latin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Bağımlılık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yapıcı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madde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alan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gebelerin</a:t>
            </a:r>
            <a:r>
              <a:rPr lang="en-US" sz="2400" dirty="0">
                <a:latin typeface="Calibri" panose="020F0502020204030204" pitchFamily="34" charset="0"/>
              </a:rPr>
              <a:t> antenatal </a:t>
            </a:r>
            <a:r>
              <a:rPr lang="en-US" sz="2400" dirty="0" err="1">
                <a:latin typeface="Calibri" panose="020F0502020204030204" pitchFamily="34" charset="0"/>
              </a:rPr>
              <a:t>takipleri</a:t>
            </a:r>
            <a:r>
              <a:rPr lang="en-US" sz="2400" dirty="0">
                <a:latin typeface="Calibri" panose="020F0502020204030204" pitchFamily="34" charset="0"/>
              </a:rPr>
              <a:t> de </a:t>
            </a:r>
            <a:r>
              <a:rPr lang="en-US" sz="2400" dirty="0" err="1">
                <a:latin typeface="Calibri" panose="020F0502020204030204" pitchFamily="34" charset="0"/>
              </a:rPr>
              <a:t>diğer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gebelere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göre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eksik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kalmaktadır</a:t>
            </a:r>
            <a:r>
              <a:rPr lang="en-US" sz="2400" dirty="0">
                <a:latin typeface="Calibri" panose="020F0502020204030204" pitchFamily="34" charset="0"/>
              </a:rPr>
              <a:t>. </a:t>
            </a:r>
          </a:p>
          <a:p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Reprodüktif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çağ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olan</a:t>
            </a:r>
            <a:r>
              <a:rPr lang="en-US" sz="2400" dirty="0">
                <a:latin typeface="Calibri" panose="020F0502020204030204" pitchFamily="34" charset="0"/>
              </a:rPr>
              <a:t> 15-44 </a:t>
            </a:r>
            <a:r>
              <a:rPr lang="en-US" sz="2400" dirty="0" err="1">
                <a:latin typeface="Calibri" panose="020F0502020204030204" pitchFamily="34" charset="0"/>
              </a:rPr>
              <a:t>yaş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arası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kadınlar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arasında</a:t>
            </a:r>
            <a:r>
              <a:rPr lang="en-US" sz="2400" dirty="0">
                <a:latin typeface="Calibri" panose="020F0502020204030204" pitchFamily="34" charset="0"/>
              </a:rPr>
              <a:t> 2005 NSDUH (National Survey on Drug Use and Health) </a:t>
            </a:r>
            <a:r>
              <a:rPr lang="en-US" sz="2400" dirty="0" err="1">
                <a:latin typeface="Calibri" panose="020F0502020204030204" pitchFamily="34" charset="0"/>
              </a:rPr>
              <a:t>raporuna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göre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gebe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kadınlarda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madde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oranı</a:t>
            </a:r>
            <a:r>
              <a:rPr lang="en-US" sz="2400" dirty="0">
                <a:latin typeface="Calibri" panose="020F0502020204030204" pitchFamily="34" charset="0"/>
              </a:rPr>
              <a:t> % 4, </a:t>
            </a:r>
            <a:r>
              <a:rPr lang="en-US" sz="2400" dirty="0" err="1">
                <a:latin typeface="Calibri" panose="020F0502020204030204" pitchFamily="34" charset="0"/>
              </a:rPr>
              <a:t>gebe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olmayanlarda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ise</a:t>
            </a:r>
            <a:r>
              <a:rPr lang="en-US" sz="2400" dirty="0">
                <a:latin typeface="Calibri" panose="020F0502020204030204" pitchFamily="34" charset="0"/>
              </a:rPr>
              <a:t> % </a:t>
            </a:r>
            <a:r>
              <a:rPr lang="en-US" sz="2400" dirty="0" smtClean="0">
                <a:latin typeface="Calibri" panose="020F0502020204030204" pitchFamily="34" charset="0"/>
              </a:rPr>
              <a:t>10’dur</a:t>
            </a:r>
            <a:r>
              <a:rPr lang="tr-TR" sz="2400" dirty="0" smtClean="0">
                <a:latin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027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Calibri" panose="020F0502020204030204" pitchFamily="34" charset="0"/>
              </a:rPr>
              <a:t>NE YAPILMALI?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200" dirty="0" err="1" smtClean="0">
                <a:latin typeface="Calibri" panose="020F0502020204030204" pitchFamily="34" charset="0"/>
              </a:rPr>
              <a:t>Gebelikte</a:t>
            </a:r>
            <a:r>
              <a:rPr lang="en-US" sz="3200" dirty="0" smtClean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madde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kullanımı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ile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karşılaşıldığında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multidisipliner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yaklaşımla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kadın-doğum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hekiminin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yanı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sıra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psikiyatrist</a:t>
            </a:r>
            <a:r>
              <a:rPr lang="en-US" sz="3200" dirty="0">
                <a:latin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</a:rPr>
              <a:t>halk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sağlığı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uzmanı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ve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pediatrist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ile</a:t>
            </a:r>
            <a:r>
              <a:rPr lang="en-US" sz="3200" dirty="0">
                <a:latin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</a:rPr>
              <a:t>birlikte</a:t>
            </a:r>
            <a:r>
              <a:rPr lang="en-US" sz="3200" dirty="0">
                <a:latin typeface="Calibri" panose="020F0502020204030204" pitchFamily="34" charset="0"/>
              </a:rPr>
              <a:t> hasta </a:t>
            </a:r>
            <a:r>
              <a:rPr lang="en-US" sz="3200" dirty="0" err="1">
                <a:latin typeface="Calibri" panose="020F0502020204030204" pitchFamily="34" charset="0"/>
              </a:rPr>
              <a:t>değerlendirilmelidir</a:t>
            </a:r>
            <a:r>
              <a:rPr lang="en-US" sz="3200" dirty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76498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</a:rPr>
              <a:t>SİGARA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1690" y="244699"/>
            <a:ext cx="4301544" cy="6439435"/>
          </a:xfrm>
        </p:spPr>
        <p:txBody>
          <a:bodyPr>
            <a:normAutofit/>
          </a:bodyPr>
          <a:lstStyle/>
          <a:p>
            <a:r>
              <a:rPr lang="en-US" dirty="0" err="1">
                <a:latin typeface="Calibri" panose="020F0502020204030204" pitchFamily="34" charset="0"/>
              </a:rPr>
              <a:t>Sigara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annenin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başta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solunum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sistemi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olmak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üzere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kalp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damarlar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vücudun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diğer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tüm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organlarına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zarar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vermektedir</a:t>
            </a:r>
            <a:r>
              <a:rPr lang="en-US" dirty="0">
                <a:latin typeface="Calibri" panose="020F0502020204030204" pitchFamily="34" charset="0"/>
              </a:rPr>
              <a:t>. 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</a:rPr>
              <a:t>Nikotin</a:t>
            </a:r>
            <a:r>
              <a:rPr lang="en-US" dirty="0" smtClean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karbonmonoksit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Fetusun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gelişimini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olumsuz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etkiler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</a:rPr>
              <a:t>Nikotin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vazokonstriksiyon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uterin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arter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kan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akımında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azalma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karbonmonoksit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ise</a:t>
            </a:r>
            <a:r>
              <a:rPr lang="en-US" dirty="0">
                <a:latin typeface="Calibri" panose="020F0502020204030204" pitchFamily="34" charset="0"/>
              </a:rPr>
              <a:t> fetal </a:t>
            </a:r>
            <a:r>
              <a:rPr lang="en-US" dirty="0" err="1">
                <a:latin typeface="Calibri" panose="020F0502020204030204" pitchFamily="34" charset="0"/>
              </a:rPr>
              <a:t>dokulara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oksijen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ulaşımını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azaltır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</a:rPr>
              <a:t>Dolaşımdaki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siyanid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düzeyleri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sigara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içenlerde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daha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fazladır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bu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madde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bölünen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hücrelere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toksik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etki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gösterir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tr-TR" dirty="0" smtClean="0">
              <a:latin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</a:rPr>
              <a:t>Gebelikte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sigara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içimiyle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düşük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ektopik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gebelik</a:t>
            </a:r>
            <a:r>
              <a:rPr lang="en-US" dirty="0">
                <a:latin typeface="Calibri" panose="020F0502020204030204" pitchFamily="34" charset="0"/>
              </a:rPr>
              <a:t>, fetal </a:t>
            </a:r>
            <a:r>
              <a:rPr lang="en-US" dirty="0" err="1">
                <a:latin typeface="Calibri" panose="020F0502020204030204" pitchFamily="34" charset="0"/>
              </a:rPr>
              <a:t>gelişme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geriliği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ablasyo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plasenta</a:t>
            </a:r>
            <a:r>
              <a:rPr lang="en-US" dirty="0">
                <a:latin typeface="Calibri" panose="020F0502020204030204" pitchFamily="34" charset="0"/>
              </a:rPr>
              <a:t>, preterm </a:t>
            </a:r>
            <a:r>
              <a:rPr lang="en-US" dirty="0" err="1">
                <a:latin typeface="Calibri" panose="020F0502020204030204" pitchFamily="34" charset="0"/>
              </a:rPr>
              <a:t>doğum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</a:rPr>
              <a:t>membranların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erken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rüptürü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düşük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doğum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ağırlığı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arasında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ilişki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vardır</a:t>
            </a:r>
            <a:r>
              <a:rPr lang="en-US" dirty="0">
                <a:latin typeface="Calibri" panose="020F0502020204030204" pitchFamily="34" charset="0"/>
              </a:rPr>
              <a:t>. Perinatal </a:t>
            </a:r>
            <a:r>
              <a:rPr lang="en-US" dirty="0" err="1">
                <a:latin typeface="Calibri" panose="020F0502020204030204" pitchFamily="34" charset="0"/>
              </a:rPr>
              <a:t>mortalite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hızı</a:t>
            </a:r>
            <a:r>
              <a:rPr lang="en-US" dirty="0">
                <a:latin typeface="Calibri" panose="020F0502020204030204" pitchFamily="34" charset="0"/>
              </a:rPr>
              <a:t> % 150 </a:t>
            </a:r>
            <a:r>
              <a:rPr lang="en-US" dirty="0" err="1">
                <a:latin typeface="Calibri" panose="020F0502020204030204" pitchFamily="34" charset="0"/>
              </a:rPr>
              <a:t>daha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</a:rPr>
              <a:t>fazladır</a:t>
            </a:r>
            <a:r>
              <a:rPr lang="tr-TR" dirty="0" smtClean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43234" y="2060620"/>
            <a:ext cx="3983642" cy="2395958"/>
          </a:xfrm>
        </p:spPr>
      </p:pic>
    </p:spTree>
    <p:extLst>
      <p:ext uri="{BB962C8B-B14F-4D97-AF65-F5344CB8AC3E}">
        <p14:creationId xmlns:p14="http://schemas.microsoft.com/office/powerpoint/2010/main" xmlns="" val="4019693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ALKOL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kullanımı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kalma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şansını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azaltır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Aynı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zamanda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erkeklerde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sperm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sayı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kalitesini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de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olumsuz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etkiler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Her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ne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kadar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gebelikte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alma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alışkanlığının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fetusa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etkisi</a:t>
            </a: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ve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patofizyolojis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tam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olarak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bilinmese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de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alkolün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kendisinin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veya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metaboliti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asetaldehitin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fetal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gelişimi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etkileyen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başlıca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etkenlerden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olduğu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kabul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edilmektedir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fetüsün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büyümesine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gelişmesine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etkisini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protein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sentezini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azaltarak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gösterir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asetaldehitler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hücresel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mitokondrial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transportu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bozarlar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sırasında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spontan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düşük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ve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ölü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doğum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oranını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arttır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tr-TR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Anne,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gebeliği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süresince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günde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4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içki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tüketirse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fetal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alkol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sendromu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riski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% 20, 8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içkide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 %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50’dir</a:t>
            </a: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19" y="3837904"/>
            <a:ext cx="3289037" cy="214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0971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FETAL ALKOL SENDROMU (FAS)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360608"/>
            <a:ext cx="7315200" cy="598867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</a:rPr>
              <a:t>Fetal </a:t>
            </a:r>
            <a:r>
              <a:rPr lang="en-US" sz="2400" dirty="0" err="1">
                <a:latin typeface="Calibri" panose="020F0502020204030204" pitchFamily="34" charset="0"/>
              </a:rPr>
              <a:t>alkol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sendromu</a:t>
            </a:r>
            <a:r>
              <a:rPr lang="en-US" sz="2400" dirty="0">
                <a:latin typeface="Calibri" panose="020F0502020204030204" pitchFamily="34" charset="0"/>
              </a:rPr>
              <a:t> (FAS) </a:t>
            </a:r>
            <a:r>
              <a:rPr lang="en-US" sz="2400" dirty="0" err="1">
                <a:latin typeface="Calibri" panose="020F0502020204030204" pitchFamily="34" charset="0"/>
              </a:rPr>
              <a:t>tanımı</a:t>
            </a:r>
            <a:r>
              <a:rPr lang="en-US" sz="2400" dirty="0">
                <a:latin typeface="Calibri" panose="020F0502020204030204" pitchFamily="34" charset="0"/>
              </a:rPr>
              <a:t> ilk </a:t>
            </a:r>
            <a:r>
              <a:rPr lang="en-US" sz="2400" dirty="0" err="1">
                <a:latin typeface="Calibri" panose="020F0502020204030204" pitchFamily="34" charset="0"/>
              </a:rPr>
              <a:t>defa</a:t>
            </a:r>
            <a:r>
              <a:rPr lang="en-US" sz="2400" dirty="0">
                <a:latin typeface="Calibri" panose="020F0502020204030204" pitchFamily="34" charset="0"/>
              </a:rPr>
              <a:t> 1973 </a:t>
            </a:r>
            <a:r>
              <a:rPr lang="en-US" sz="2400" dirty="0" err="1">
                <a:latin typeface="Calibri" panose="020F0502020204030204" pitchFamily="34" charset="0"/>
              </a:rPr>
              <a:t>yılında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tanımlanmıştır</a:t>
            </a:r>
            <a:r>
              <a:rPr lang="en-US" sz="2400" dirty="0">
                <a:latin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</a:rPr>
              <a:t>Gebelik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süresince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kronik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alkol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kullanımına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bağlı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görülen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bir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dizi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doğumsal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anomaliyi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içermektedir</a:t>
            </a:r>
            <a:r>
              <a:rPr lang="en-US" sz="2400" dirty="0" smtClean="0">
                <a:latin typeface="Calibri" panose="020F0502020204030204" pitchFamily="34" charset="0"/>
              </a:rPr>
              <a:t>.</a:t>
            </a:r>
            <a:endParaRPr lang="tr-TR" sz="2400" dirty="0" smtClean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Bu </a:t>
            </a:r>
            <a:r>
              <a:rPr lang="en-US" sz="2400" dirty="0" err="1">
                <a:latin typeface="Calibri" panose="020F0502020204030204" pitchFamily="34" charset="0"/>
              </a:rPr>
              <a:t>sendrom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üç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başlıkta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toplanan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belirtilerin</a:t>
            </a:r>
            <a:r>
              <a:rPr lang="en-US" sz="2400" dirty="0">
                <a:latin typeface="Calibri" panose="020F0502020204030204" pitchFamily="34" charset="0"/>
              </a:rPr>
              <a:t> her </a:t>
            </a:r>
            <a:r>
              <a:rPr lang="en-US" sz="2400" dirty="0" err="1">
                <a:latin typeface="Calibri" panose="020F0502020204030204" pitchFamily="34" charset="0"/>
              </a:rPr>
              <a:t>grubundan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bir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veya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birden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fazla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öğe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</a:rPr>
              <a:t>içermelidir</a:t>
            </a:r>
            <a:r>
              <a:rPr lang="tr-TR" sz="2400" dirty="0" smtClean="0">
                <a:latin typeface="Calibri" panose="020F0502020204030204" pitchFamily="34" charset="0"/>
              </a:rPr>
              <a:t>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Calibri" panose="020F0502020204030204" pitchFamily="34" charset="0"/>
              </a:rPr>
              <a:t>İntrauterin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</a:t>
            </a:r>
            <a:r>
              <a:rPr lang="en-US" sz="2400" dirty="0">
                <a:latin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</a:rPr>
              <a:t>veya</a:t>
            </a:r>
            <a:r>
              <a:rPr lang="en-US" sz="2400" dirty="0">
                <a:latin typeface="Calibri" panose="020F0502020204030204" pitchFamily="34" charset="0"/>
              </a:rPr>
              <a:t> postnatal </a:t>
            </a:r>
            <a:r>
              <a:rPr lang="en-US" sz="2400" dirty="0" err="1">
                <a:latin typeface="Calibri" panose="020F0502020204030204" pitchFamily="34" charset="0"/>
              </a:rPr>
              <a:t>gelişme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geriliği</a:t>
            </a:r>
            <a:endParaRPr lang="en-US" sz="2400" dirty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Calibri" panose="020F0502020204030204" pitchFamily="34" charset="0"/>
              </a:rPr>
              <a:t>Kranyofasyal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anomaliler</a:t>
            </a:r>
            <a:endParaRPr lang="en-US" sz="2400" dirty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Calibri" panose="020F0502020204030204" pitchFamily="34" charset="0"/>
              </a:rPr>
              <a:t>MSS </a:t>
            </a:r>
            <a:r>
              <a:rPr lang="en-US" sz="2400" dirty="0" err="1">
                <a:latin typeface="Calibri" panose="020F0502020204030204" pitchFamily="34" charset="0"/>
              </a:rPr>
              <a:t>fonksiyon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bozuklukları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endParaRPr lang="tr-TR" sz="2400" dirty="0" smtClean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tr-TR" sz="2400" dirty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tr-TR" sz="2400" dirty="0" smtClean="0">
              <a:latin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US" sz="2400" dirty="0"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04529" y="3750393"/>
            <a:ext cx="2079939" cy="272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907816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119</TotalTime>
  <Words>534</Words>
  <Application>Microsoft Office PowerPoint</Application>
  <PresentationFormat>Özel</PresentationFormat>
  <Paragraphs>61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Frame</vt:lpstr>
      <vt:lpstr>MADDE BAĞIMLILIĞI  VE  GEBELİK</vt:lpstr>
      <vt:lpstr>Slayt 2</vt:lpstr>
      <vt:lpstr>Slayt 3</vt:lpstr>
      <vt:lpstr>Kadınlarda madde kullanımına bağlı ortaya çıkan sorunlar</vt:lpstr>
      <vt:lpstr>GEBELİKTE MADDE KULLANIMI</vt:lpstr>
      <vt:lpstr>NE YAPILMALI?</vt:lpstr>
      <vt:lpstr>SİGARA</vt:lpstr>
      <vt:lpstr>  ALKOL   </vt:lpstr>
      <vt:lpstr>FETAL ALKOL SENDROMU (FAS)     </vt:lpstr>
      <vt:lpstr>FETAL ALKOL SENDROMUNA BAĞLI ANOMALİLER</vt:lpstr>
      <vt:lpstr>GEBELİKTE ALKOL BAĞIMLILIĞI VARSA NE YAPILMALIDIR?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</dc:creator>
  <cp:lastModifiedBy>NAZAN</cp:lastModifiedBy>
  <cp:revision>44</cp:revision>
  <dcterms:created xsi:type="dcterms:W3CDTF">2019-09-29T12:02:36Z</dcterms:created>
  <dcterms:modified xsi:type="dcterms:W3CDTF">2019-09-30T16:44:38Z</dcterms:modified>
</cp:coreProperties>
</file>