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0" r:id="rId3"/>
    <p:sldId id="261" r:id="rId4"/>
    <p:sldId id="263" r:id="rId5"/>
    <p:sldId id="266" r:id="rId6"/>
    <p:sldId id="264" r:id="rId7"/>
    <p:sldId id="270" r:id="rId8"/>
    <p:sldId id="271" r:id="rId9"/>
    <p:sldId id="272" r:id="rId10"/>
    <p:sldId id="273" r:id="rId11"/>
    <p:sldId id="274" r:id="rId12"/>
    <p:sldId id="275" r:id="rId13"/>
    <p:sldId id="280" r:id="rId14"/>
    <p:sldId id="281" r:id="rId15"/>
    <p:sldId id="282" r:id="rId16"/>
    <p:sldId id="283" r:id="rId17"/>
    <p:sldId id="284" r:id="rId18"/>
    <p:sldId id="285" r:id="rId19"/>
    <p:sldId id="286" r:id="rId20"/>
    <p:sldId id="292" r:id="rId21"/>
    <p:sldId id="287" r:id="rId22"/>
    <p:sldId id="288" r:id="rId23"/>
    <p:sldId id="289" r:id="rId24"/>
    <p:sldId id="291" r:id="rId25"/>
    <p:sldId id="294" r:id="rId26"/>
    <p:sldId id="295" r:id="rId27"/>
    <p:sldId id="296" r:id="rId28"/>
    <p:sldId id="297" r:id="rId29"/>
    <p:sldId id="299" r:id="rId30"/>
    <p:sldId id="298" r:id="rId31"/>
    <p:sldId id="300" r:id="rId32"/>
    <p:sldId id="301" r:id="rId33"/>
    <p:sldId id="310" r:id="rId34"/>
    <p:sldId id="302" r:id="rId35"/>
    <p:sldId id="303" r:id="rId36"/>
    <p:sldId id="304" r:id="rId37"/>
    <p:sldId id="305" r:id="rId38"/>
    <p:sldId id="306" r:id="rId39"/>
    <p:sldId id="307" r:id="rId40"/>
    <p:sldId id="308"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566854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76392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44183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5900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6090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419615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19040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53762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03803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44574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1585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4979F-D22D-4BF0-B7D2-CE735BC26DB4}" type="datetimeFigureOut">
              <a:rPr lang="tr-TR" smtClean="0"/>
              <a:pPr/>
              <a:t>24.05.2018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7770A9-CA26-4B9B-8311-876F74BC056F}" type="slidenum">
              <a:rPr lang="tr-TR" smtClean="0"/>
              <a:pPr/>
              <a:t>‹#›</a:t>
            </a:fld>
            <a:endParaRPr lang="tr-TR"/>
          </a:p>
        </p:txBody>
      </p:sp>
    </p:spTree>
    <p:extLst>
      <p:ext uri="{BB962C8B-B14F-4D97-AF65-F5344CB8AC3E}">
        <p14:creationId xmlns:p14="http://schemas.microsoft.com/office/powerpoint/2010/main" val="28279546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bayrak@agri.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1556792"/>
            <a:ext cx="8532520" cy="928694"/>
          </a:xfrm>
        </p:spPr>
        <p:txBody>
          <a:bodyPr>
            <a:normAutofit/>
          </a:bodyPr>
          <a:lstStyle/>
          <a:p>
            <a:pPr marL="0"/>
            <a:r>
              <a:rPr lang="tr-TR" sz="3600" b="1" dirty="0" smtClean="0"/>
              <a:t>GİRİŞİMCİLİKTE PAZARLAMA PLANLAMASI</a:t>
            </a:r>
            <a:endParaRPr lang="tr-TR" sz="3600" dirty="0"/>
          </a:p>
        </p:txBody>
      </p:sp>
      <p:sp>
        <p:nvSpPr>
          <p:cNvPr id="3" name="2 Alt Başlık"/>
          <p:cNvSpPr>
            <a:spLocks noGrp="1"/>
          </p:cNvSpPr>
          <p:nvPr>
            <p:ph type="subTitle" idx="1"/>
          </p:nvPr>
        </p:nvSpPr>
        <p:spPr>
          <a:xfrm>
            <a:off x="285720" y="4509120"/>
            <a:ext cx="8572560" cy="2088232"/>
          </a:xfrm>
        </p:spPr>
        <p:txBody>
          <a:bodyPr>
            <a:normAutofit fontScale="62500" lnSpcReduction="20000"/>
          </a:bodyPr>
          <a:lstStyle/>
          <a:p>
            <a:r>
              <a:rPr lang="tr-TR" sz="4600" b="1" dirty="0" smtClean="0">
                <a:solidFill>
                  <a:schemeClr val="tx1"/>
                </a:solidFill>
              </a:rPr>
              <a:t>PROF.DR.MEVHİBE ALBAYRAK</a:t>
            </a:r>
          </a:p>
          <a:p>
            <a:endParaRPr lang="tr-TR" b="1" dirty="0" smtClean="0">
              <a:solidFill>
                <a:schemeClr val="tx1"/>
              </a:solidFill>
            </a:endParaRPr>
          </a:p>
          <a:p>
            <a:r>
              <a:rPr lang="tr-TR" b="1" dirty="0" smtClean="0">
                <a:solidFill>
                  <a:schemeClr val="tx1"/>
                </a:solidFill>
              </a:rPr>
              <a:t>Ankara Üniversitesi Ziraat Fakültesi Tarım Ekonomisi Bölümü</a:t>
            </a:r>
          </a:p>
          <a:p>
            <a:r>
              <a:rPr lang="tr-TR" b="1" dirty="0" err="1" smtClean="0">
                <a:solidFill>
                  <a:schemeClr val="tx1"/>
                </a:solidFill>
                <a:hlinkClick r:id="rId2"/>
              </a:rPr>
              <a:t>albayrak</a:t>
            </a:r>
            <a:r>
              <a:rPr lang="tr-TR" b="1" dirty="0" smtClean="0">
                <a:solidFill>
                  <a:schemeClr val="tx1"/>
                </a:solidFill>
                <a:hlinkClick r:id="rId2"/>
              </a:rPr>
              <a:t>@</a:t>
            </a:r>
            <a:r>
              <a:rPr lang="tr-TR" b="1" dirty="0" err="1" smtClean="0">
                <a:solidFill>
                  <a:schemeClr val="tx1"/>
                </a:solidFill>
                <a:hlinkClick r:id="rId2"/>
              </a:rPr>
              <a:t>agri</a:t>
            </a:r>
            <a:r>
              <a:rPr lang="tr-TR" b="1" dirty="0" smtClean="0">
                <a:solidFill>
                  <a:schemeClr val="tx1"/>
                </a:solidFill>
                <a:hlinkClick r:id="rId2"/>
              </a:rPr>
              <a:t>.</a:t>
            </a:r>
            <a:r>
              <a:rPr lang="tr-TR" b="1" dirty="0" err="1" smtClean="0">
                <a:solidFill>
                  <a:schemeClr val="tx1"/>
                </a:solidFill>
                <a:hlinkClick r:id="rId2"/>
              </a:rPr>
              <a:t>ankara</a:t>
            </a:r>
            <a:r>
              <a:rPr lang="tr-TR" b="1" dirty="0" smtClean="0">
                <a:solidFill>
                  <a:schemeClr val="tx1"/>
                </a:solidFill>
                <a:hlinkClick r:id="rId2"/>
              </a:rPr>
              <a:t>.edu.tr</a:t>
            </a:r>
            <a:endParaRPr lang="tr-TR" b="1" dirty="0" smtClean="0">
              <a:solidFill>
                <a:schemeClr val="tx1"/>
              </a:solidFill>
            </a:endParaRPr>
          </a:p>
          <a:p>
            <a:endParaRPr lang="tr-TR" sz="2900" dirty="0" smtClean="0">
              <a:solidFill>
                <a:schemeClr val="tx1"/>
              </a:solidFill>
            </a:endParaRPr>
          </a:p>
          <a:p>
            <a:r>
              <a:rPr lang="tr-TR" sz="2900" b="1" dirty="0" smtClean="0">
                <a:solidFill>
                  <a:schemeClr val="tx1"/>
                </a:solidFill>
              </a:rPr>
              <a:t>Taslaktır, yazar izni olmadan çoğaltılamaz</a:t>
            </a:r>
            <a:r>
              <a:rPr lang="tr-TR" sz="2300" b="1" dirty="0" smtClean="0">
                <a:solidFill>
                  <a:schemeClr val="tx1"/>
                </a:solidFill>
              </a:rPr>
              <a:t>.</a:t>
            </a:r>
            <a:r>
              <a:rPr lang="tr-TR" sz="2300" dirty="0" smtClean="0">
                <a:solidFill>
                  <a:schemeClr val="tx1"/>
                </a:solidFill>
              </a:rPr>
              <a:t/>
            </a:r>
            <a:br>
              <a:rPr lang="tr-TR" sz="2300" dirty="0" smtClean="0">
                <a:solidFill>
                  <a:schemeClr val="tx1"/>
                </a:solidFill>
              </a:rPr>
            </a:br>
            <a:endParaRPr lang="tr-TR" sz="23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018366"/>
          </a:xfrm>
        </p:spPr>
        <p:txBody>
          <a:bodyPr>
            <a:normAutofit/>
          </a:bodyPr>
          <a:lstStyle/>
          <a:p>
            <a:r>
              <a:rPr lang="tr-TR" sz="3200" b="1" dirty="0" smtClean="0"/>
              <a:t>3. PAZARLAMA ETİĞİ</a:t>
            </a:r>
            <a:endParaRPr lang="tr-TR" sz="3200" dirty="0" smtClean="0"/>
          </a:p>
        </p:txBody>
      </p:sp>
      <p:sp>
        <p:nvSpPr>
          <p:cNvPr id="3" name="2 İçerik Yer Tutucusu"/>
          <p:cNvSpPr>
            <a:spLocks noGrp="1"/>
          </p:cNvSpPr>
          <p:nvPr>
            <p:ph idx="1"/>
          </p:nvPr>
        </p:nvSpPr>
        <p:spPr>
          <a:xfrm>
            <a:off x="457200" y="1071546"/>
            <a:ext cx="8229600" cy="5383262"/>
          </a:xfrm>
        </p:spPr>
        <p:txBody>
          <a:bodyPr>
            <a:normAutofit fontScale="92500" lnSpcReduction="20000"/>
          </a:bodyPr>
          <a:lstStyle/>
          <a:p>
            <a:endParaRPr lang="tr-TR" dirty="0" smtClean="0"/>
          </a:p>
          <a:p>
            <a:r>
              <a:rPr lang="tr-TR" b="1" dirty="0" smtClean="0"/>
              <a:t>3.1.TANIMI</a:t>
            </a:r>
            <a:endParaRPr lang="tr-TR" dirty="0" smtClean="0"/>
          </a:p>
          <a:p>
            <a:r>
              <a:rPr lang="tr-TR" dirty="0" smtClean="0"/>
              <a:t>Amerikan Pazarlama Birliği’nin tanımına göre etik, doğru ve yanlışın ne olduğu veya ahlaki görev ve yükümlülüklerle uğraşan bir disiplin olarak tanımlanmıştır (Özdemir 2011).</a:t>
            </a:r>
          </a:p>
          <a:p>
            <a:endParaRPr lang="tr-TR" dirty="0" smtClean="0"/>
          </a:p>
          <a:p>
            <a:r>
              <a:rPr lang="tr-TR" dirty="0" smtClean="0"/>
              <a:t>Pazarlama etiği, ahlak standartlarının pazarlama sürecinde karar ve davranışlara yansıtılmasıdır. Pazarlamada etik olmayan davranışlar aynı zamanda yasalar açısından da sorun yaratmaktadır.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661176"/>
          </a:xfrm>
        </p:spPr>
        <p:txBody>
          <a:bodyPr>
            <a:normAutofit fontScale="90000"/>
          </a:bodyPr>
          <a:lstStyle/>
          <a:p>
            <a:r>
              <a:rPr lang="tr-TR" sz="2000" b="1" dirty="0" smtClean="0"/>
              <a:t>3.2. PAZARLAMA KARMASI AÇISINDAN ETİKSEL BOYUTLAR</a:t>
            </a:r>
            <a:r>
              <a:rPr lang="tr-TR" sz="2000" dirty="0" smtClean="0"/>
              <a:t/>
            </a:r>
            <a:br>
              <a:rPr lang="tr-TR" sz="2000" dirty="0" smtClean="0"/>
            </a:br>
            <a:endParaRPr lang="tr-TR" sz="2000" dirty="0"/>
          </a:p>
        </p:txBody>
      </p:sp>
      <p:sp>
        <p:nvSpPr>
          <p:cNvPr id="3" name="2 İçerik Yer Tutucusu"/>
          <p:cNvSpPr>
            <a:spLocks noGrp="1"/>
          </p:cNvSpPr>
          <p:nvPr>
            <p:ph idx="1"/>
          </p:nvPr>
        </p:nvSpPr>
        <p:spPr>
          <a:xfrm>
            <a:off x="457200" y="785794"/>
            <a:ext cx="8229600" cy="5669014"/>
          </a:xfrm>
        </p:spPr>
        <p:txBody>
          <a:bodyPr>
            <a:normAutofit fontScale="77500" lnSpcReduction="20000"/>
          </a:bodyPr>
          <a:lstStyle/>
          <a:p>
            <a:r>
              <a:rPr lang="tr-TR" dirty="0" smtClean="0"/>
              <a:t>3.2.1. Ürünle ilgili uygulamalarda (yanıltıcı etiket bilgisi, taklit ürün, çevreye zararlı ürün, ambalaj, ürün geri çekme, garanti verme vb)</a:t>
            </a:r>
          </a:p>
          <a:p>
            <a:r>
              <a:rPr lang="tr-TR" dirty="0" smtClean="0"/>
              <a:t>3.2.2.Fiyatlandırma uygulamalarında (yanıltıcı fiyatlama, fiyat indirimi,yıkıcı fiyatlama, ayrımcı fiyatlama vb)</a:t>
            </a:r>
          </a:p>
          <a:p>
            <a:r>
              <a:rPr lang="tr-TR" dirty="0" smtClean="0"/>
              <a:t>3.2.3. Dağıtım kararı uygulamalarında (perakendede raf ücreti, personel, satış promosyonları vb)</a:t>
            </a:r>
          </a:p>
          <a:p>
            <a:r>
              <a:rPr lang="tr-TR" dirty="0" smtClean="0"/>
              <a:t>3.2.4.Reklam uygulamalarında (aldatma, abartı, yalan vaatler vb)</a:t>
            </a:r>
          </a:p>
          <a:p>
            <a:r>
              <a:rPr lang="tr-TR" dirty="0" smtClean="0"/>
              <a:t>3.2.5. Satış gücü uygulamalarında(satış elemanlarının baskı altında çalışması, müşteriyle sınır, bağımsız olmaları, yalan söyleme, müşteri ayırımı yapma, baskı ile ikna etme, rakipleri eleştirme, dışlama vb)</a:t>
            </a:r>
          </a:p>
          <a:p>
            <a:r>
              <a:rPr lang="tr-TR" dirty="0" smtClean="0"/>
              <a:t>3.2.6. Pazarlama araştırması uygulamalarında (eksik ve aldatıcı raporlama, cevaplayıcıları korumama (gizliliği bozma),araştırmayla ilgili tarafları koruma yada tersi vb)</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dirty="0" smtClean="0"/>
              <a:t>4. PAZARLAMA KARMASI</a:t>
            </a:r>
            <a:endParaRPr lang="tr-TR" sz="3600" dirty="0" smtClean="0"/>
          </a:p>
        </p:txBody>
      </p:sp>
      <p:sp>
        <p:nvSpPr>
          <p:cNvPr id="3" name="2 İçerik Yer Tutucusu"/>
          <p:cNvSpPr>
            <a:spLocks noGrp="1"/>
          </p:cNvSpPr>
          <p:nvPr>
            <p:ph idx="1"/>
          </p:nvPr>
        </p:nvSpPr>
        <p:spPr/>
        <p:txBody>
          <a:bodyPr/>
          <a:lstStyle/>
          <a:p>
            <a:r>
              <a:rPr lang="tr-TR" dirty="0" smtClean="0"/>
              <a:t>Pazarlama karması ürün, fiyat, dağıtım ve promosyondan oluşmaktadır. İşletmelerin bu unsurlara yönelik alacağı kararlar pazarda varlık gösterebilme ve rekabet açısından isabetle belirlenmelidir.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7494"/>
            <a:ext cx="9144000" cy="1399032"/>
          </a:xfrm>
        </p:spPr>
        <p:txBody>
          <a:bodyPr>
            <a:normAutofit/>
          </a:bodyPr>
          <a:lstStyle/>
          <a:p>
            <a:r>
              <a:rPr lang="tr-TR" sz="1800" b="1" dirty="0" smtClean="0"/>
              <a:t>BÖLÜM II. PAZAR BİLGİ SİSTEMLERİ, PAZAR VE PAZARLAMA ARAŞTIRMASI </a:t>
            </a:r>
            <a:r>
              <a:rPr lang="tr-TR" sz="1800" dirty="0" smtClean="0"/>
              <a:t/>
            </a:r>
            <a:br>
              <a:rPr lang="tr-TR" sz="1800" dirty="0" smtClean="0"/>
            </a:br>
            <a:r>
              <a:rPr lang="tr-TR" sz="1800" b="1" dirty="0" smtClean="0"/>
              <a:t>5.1. PAZAR BİLGİ SİSTEMLERİ</a:t>
            </a:r>
            <a:r>
              <a:rPr lang="tr-TR" sz="2000" dirty="0" smtClean="0"/>
              <a:t/>
            </a:r>
            <a:br>
              <a:rPr lang="tr-TR" sz="2000" dirty="0" smtClean="0"/>
            </a:br>
            <a:endParaRPr lang="tr-TR" sz="2000" dirty="0"/>
          </a:p>
        </p:txBody>
      </p:sp>
      <p:sp>
        <p:nvSpPr>
          <p:cNvPr id="3" name="2 İçerik Yer Tutucusu"/>
          <p:cNvSpPr>
            <a:spLocks noGrp="1"/>
          </p:cNvSpPr>
          <p:nvPr>
            <p:ph idx="1"/>
          </p:nvPr>
        </p:nvSpPr>
        <p:spPr>
          <a:xfrm>
            <a:off x="457200" y="1214422"/>
            <a:ext cx="8507288" cy="5240386"/>
          </a:xfrm>
        </p:spPr>
        <p:txBody>
          <a:bodyPr>
            <a:normAutofit fontScale="70000" lnSpcReduction="20000"/>
          </a:bodyPr>
          <a:lstStyle/>
          <a:p>
            <a:pPr algn="just"/>
            <a:r>
              <a:rPr lang="tr-TR" dirty="0" smtClean="0"/>
              <a:t>Bir işletmeci, doğru kararlar ve stratejiler belirlemek, içsel ve dışsal çevre ile ilgili olumlu ve olumsuz yapıyı ortaya koyabilmek için bilgiye gereksinimi vardır. Nitekim pazardaki risk ve belirsizlikleri azaltmak, başarıyı artırmak, dış pazarlara açılabilmek, tüketici beklentisini karşılamak, küreselleşme sürecinde artan uluslararası rekabet için birtakım veriler gerekmektedir.</a:t>
            </a:r>
          </a:p>
          <a:p>
            <a:pPr algn="just"/>
            <a:endParaRPr lang="tr-TR" dirty="0" smtClean="0"/>
          </a:p>
          <a:p>
            <a:r>
              <a:rPr lang="tr-TR" dirty="0" smtClean="0"/>
              <a:t> Bu noktada pazar bilgi sisteminin önemi ortaya  çıkmaktadır. Pazar yönelik bilgi zayıflığı işletmelerin pazara girmesini olumsuz yönde etkiler, dünyada buna yönelik sayısız örnek vardır.</a:t>
            </a:r>
          </a:p>
          <a:p>
            <a:endParaRPr lang="tr-TR" dirty="0" smtClean="0"/>
          </a:p>
          <a:p>
            <a:r>
              <a:rPr lang="tr-TR" dirty="0" smtClean="0"/>
              <a:t>Pazar Bilgi Sistemleri, karar vericilere düzenli ve sürekli bilgi toplanması, sıralanması, analiz edilmesi, değerlendirilmesi, dağıtılması için geliştirilmiş yöntemlerdir (</a:t>
            </a:r>
            <a:r>
              <a:rPr lang="tr-TR" dirty="0" err="1" smtClean="0"/>
              <a:t>Solomon</a:t>
            </a:r>
            <a:r>
              <a:rPr lang="tr-TR" dirty="0" smtClean="0"/>
              <a:t> ve </a:t>
            </a:r>
            <a:r>
              <a:rPr lang="tr-TR" dirty="0" err="1" smtClean="0"/>
              <a:t>Stuart</a:t>
            </a:r>
            <a:r>
              <a:rPr lang="tr-TR" dirty="0" smtClean="0"/>
              <a:t> 2003; Korkmaz 2009). </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97642"/>
          </a:xfrm>
        </p:spPr>
        <p:txBody>
          <a:bodyPr/>
          <a:lstStyle/>
          <a:p>
            <a:pPr>
              <a:buNone/>
            </a:pPr>
            <a:r>
              <a:rPr lang="tr-TR" dirty="0" smtClean="0"/>
              <a:t>Pazar Bilgi sistemleri dört sistemden oluşur:</a:t>
            </a:r>
          </a:p>
          <a:p>
            <a:pPr>
              <a:buNone/>
            </a:pPr>
            <a:endParaRPr lang="tr-TR" dirty="0" smtClean="0"/>
          </a:p>
          <a:p>
            <a:pPr lvl="0"/>
            <a:r>
              <a:rPr lang="tr-TR" dirty="0" smtClean="0"/>
              <a:t>işletme içi raporlar (performans raporu,satış,maliyet ve nakit akış kayıtları, bilanço, sipariş,tüketici/müşteri memnuniyet raporları)</a:t>
            </a:r>
          </a:p>
          <a:p>
            <a:pPr lvl="0"/>
            <a:r>
              <a:rPr lang="tr-TR" dirty="0" smtClean="0"/>
              <a:t>pazar izleme bilgileri (işletme çalışanı, tedarikçi, müşteri, rakip,satıcı)</a:t>
            </a:r>
          </a:p>
          <a:p>
            <a:pPr lvl="0"/>
            <a:r>
              <a:rPr lang="tr-TR" dirty="0" smtClean="0"/>
              <a:t>pazarlama araştırmaları</a:t>
            </a:r>
          </a:p>
          <a:p>
            <a:pPr lvl="0"/>
            <a:r>
              <a:rPr lang="tr-TR" dirty="0" smtClean="0"/>
              <a:t>pazarlama karar destek sistemi (farklı kaynaklardan sağlanan veri)</a:t>
            </a:r>
          </a:p>
          <a:p>
            <a:endParaRPr lang="tr-TR" dirty="0" smtClean="0"/>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732614"/>
          </a:xfrm>
        </p:spPr>
        <p:txBody>
          <a:bodyPr>
            <a:normAutofit fontScale="90000"/>
          </a:bodyPr>
          <a:lstStyle/>
          <a:p>
            <a:r>
              <a:rPr lang="tr-TR" sz="3100" b="1" dirty="0" smtClean="0"/>
              <a:t>5.2. PAZAR  VE PAZARLAMA ARAŞTIRMASI</a:t>
            </a:r>
            <a:r>
              <a:rPr lang="tr-TR" dirty="0" smtClean="0"/>
              <a:t/>
            </a:r>
            <a:br>
              <a:rPr lang="tr-TR" dirty="0" smtClean="0"/>
            </a:br>
            <a:endParaRPr lang="tr-TR" dirty="0"/>
          </a:p>
        </p:txBody>
      </p:sp>
      <p:sp>
        <p:nvSpPr>
          <p:cNvPr id="3" name="2 İçerik Yer Tutucusu"/>
          <p:cNvSpPr>
            <a:spLocks noGrp="1"/>
          </p:cNvSpPr>
          <p:nvPr>
            <p:ph idx="1"/>
          </p:nvPr>
        </p:nvSpPr>
        <p:spPr>
          <a:xfrm>
            <a:off x="457200" y="642918"/>
            <a:ext cx="8229600" cy="5811890"/>
          </a:xfrm>
        </p:spPr>
        <p:txBody>
          <a:bodyPr/>
          <a:lstStyle/>
          <a:p>
            <a:r>
              <a:rPr lang="tr-TR" u="sng" dirty="0" smtClean="0"/>
              <a:t>Pazar araştırması:</a:t>
            </a:r>
            <a:r>
              <a:rPr lang="tr-TR" dirty="0" smtClean="0"/>
              <a:t> Pazar araştırması, belli bir malın, belli bir bölgede ve belli girişimciler açısından satış koşulları ve potansiyelini tanımlamak için yapılır. Örneğin, Ankara’da organik üretim/ihracat faaliyeti hedefleniyorsa, Ankara’da tüketicilerin organik ürün alımı durumu ve sıklığı, alım yerleri, nelere dikkat ettiği, rakipler, mevzuat vb bir pazar araştırması konusudur. Bu araştırma ile pazarlama stratejileri vb kurgulanacaktır.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018366"/>
          </a:xfrm>
        </p:spPr>
        <p:txBody>
          <a:bodyPr>
            <a:normAutofit/>
          </a:bodyPr>
          <a:lstStyle/>
          <a:p>
            <a:r>
              <a:rPr lang="tr-TR" sz="2400" b="1" dirty="0" smtClean="0"/>
              <a:t>Pazar araştırması konuları şunlardır (Güneş 1996):</a:t>
            </a:r>
            <a:br>
              <a:rPr lang="tr-TR" sz="2400" b="1" dirty="0" smtClean="0"/>
            </a:br>
            <a:endParaRPr lang="tr-TR" sz="2400" b="1" dirty="0"/>
          </a:p>
        </p:txBody>
      </p:sp>
      <p:sp>
        <p:nvSpPr>
          <p:cNvPr id="3" name="2 İçerik Yer Tutucusu"/>
          <p:cNvSpPr>
            <a:spLocks noGrp="1"/>
          </p:cNvSpPr>
          <p:nvPr>
            <p:ph idx="1"/>
          </p:nvPr>
        </p:nvSpPr>
        <p:spPr>
          <a:xfrm>
            <a:off x="457200" y="928670"/>
            <a:ext cx="8229600" cy="5526138"/>
          </a:xfrm>
        </p:spPr>
        <p:txBody>
          <a:bodyPr>
            <a:normAutofit fontScale="85000" lnSpcReduction="10000"/>
          </a:bodyPr>
          <a:lstStyle/>
          <a:p>
            <a:pPr lvl="0"/>
            <a:r>
              <a:rPr lang="tr-TR" dirty="0" smtClean="0"/>
              <a:t>Belli bir ürün/ürünlerde pazar genişliğinin belirlenmesi (bölge,ülke, dış pazar)</a:t>
            </a:r>
          </a:p>
          <a:p>
            <a:pPr lvl="0"/>
            <a:r>
              <a:rPr lang="tr-TR" dirty="0" smtClean="0"/>
              <a:t>Pazarda yeni mamul ve ürüne olan talebin tahmini</a:t>
            </a:r>
          </a:p>
          <a:p>
            <a:pPr lvl="0"/>
            <a:r>
              <a:rPr lang="tr-TR" dirty="0" smtClean="0"/>
              <a:t>Pazarlar arası satış olanakları ve karlılık durumlarının saptanması</a:t>
            </a:r>
          </a:p>
          <a:p>
            <a:pPr lvl="0"/>
            <a:r>
              <a:rPr lang="tr-TR" dirty="0" smtClean="0"/>
              <a:t>Belli ürünlerin ilgili pazarlardaki özelliklerinin belirlenmesi ve onların tüketicilere yönelik olduğunun öğrenilmesi</a:t>
            </a:r>
          </a:p>
          <a:p>
            <a:pPr lvl="0"/>
            <a:r>
              <a:rPr lang="tr-TR" dirty="0" smtClean="0"/>
              <a:t>Çeşitli ürünleri pazardaki talep değişiminin incelenmesi</a:t>
            </a:r>
          </a:p>
          <a:p>
            <a:pPr lvl="0"/>
            <a:r>
              <a:rPr lang="tr-TR" dirty="0" smtClean="0"/>
              <a:t>Pazarda ürünün satış olanağının ve bunu genişletme durumunun tahmin edilmesi;genel iş hacmindeki eğilimler ve ekonomik göstergeler ile ürün satışları arasındaki ilişkilerin belirlenmesi</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454808"/>
          </a:xfrm>
        </p:spPr>
        <p:txBody>
          <a:bodyPr>
            <a:normAutofit/>
          </a:bodyPr>
          <a:lstStyle/>
          <a:p>
            <a:r>
              <a:rPr lang="tr-TR" dirty="0" smtClean="0"/>
              <a:t>İşletmeler, işletme yapısındaki ve pazardaki gelişmelere bağlı olarak yeni pazarlar arayışlarına girerler. Bu süreçte, potansiyel pazarlarla ilgili araştırma yapmak işletmelerin risk ve belirsizliklerini azaltacaktır. </a:t>
            </a:r>
          </a:p>
          <a:p>
            <a:r>
              <a:rPr lang="tr-TR" dirty="0" smtClean="0"/>
              <a:t>Pazarda araştırma yapmak da işletme ölçeğine bağlıdır. Küçük ve orta ölçekli işletmelerin pazara yönelik araştırma yapabilme olanağı yoktur ya da zayıftır. Bu nedenle, büyük ölçekli işletmeler ya da sermaye grupları araştırma fırsatından daha iyi yararlanmaktadırlar.</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97642"/>
          </a:xfrm>
        </p:spPr>
        <p:txBody>
          <a:bodyPr>
            <a:normAutofit/>
          </a:bodyPr>
          <a:lstStyle/>
          <a:p>
            <a:r>
              <a:rPr lang="tr-TR" dirty="0" smtClean="0"/>
              <a:t>Pazara yönelik araştırmalar pazar araştırması ve pazarlama araştırmaları olarak sınıflandırılabilir. </a:t>
            </a:r>
          </a:p>
          <a:p>
            <a:r>
              <a:rPr lang="tr-TR" dirty="0" smtClean="0"/>
              <a:t>Pazar araştırması, yatırıma karar vermeden önce potansiyel pazarla ilgili üretim, tüketim, ticaret, rekabet, mevzuat gibi unsurlar açısından pazar profilinin ortaya konmasıdır. </a:t>
            </a:r>
          </a:p>
          <a:p>
            <a:r>
              <a:rPr lang="tr-TR" dirty="0" smtClean="0"/>
              <a:t>Pazarda risk ve belirsizlikleri azaltmak yada ortadan kaldırmak için potansiyel/yeni pazarların ortaya konulması gerekmektedir.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88640"/>
            <a:ext cx="8858280" cy="6266168"/>
          </a:xfrm>
        </p:spPr>
        <p:txBody>
          <a:bodyPr>
            <a:normAutofit/>
          </a:bodyPr>
          <a:lstStyle/>
          <a:p>
            <a:pPr marL="93663" indent="-28575">
              <a:buNone/>
            </a:pPr>
            <a:r>
              <a:rPr lang="tr-TR" dirty="0" smtClean="0"/>
              <a:t>Pazar araştırmasında aşağıdaki konular araştırılmakta ve işletmeci tarafından ilgili verilere sahip olunması önem taşımaktadır:</a:t>
            </a:r>
          </a:p>
          <a:p>
            <a:pPr marL="93663" indent="-28575">
              <a:buNone/>
            </a:pPr>
            <a:endParaRPr lang="tr-TR" dirty="0" smtClean="0"/>
          </a:p>
          <a:p>
            <a:pPr lvl="0"/>
            <a:r>
              <a:rPr lang="tr-TR" dirty="0" smtClean="0"/>
              <a:t>Pazarın büyüklüğü (toplam talep)</a:t>
            </a:r>
          </a:p>
          <a:p>
            <a:pPr lvl="0"/>
            <a:r>
              <a:rPr lang="tr-TR" dirty="0" smtClean="0"/>
              <a:t>Rekabet durumu, rakiplerin pazar payları, hizmet sunumları</a:t>
            </a:r>
          </a:p>
          <a:p>
            <a:pPr lvl="0"/>
            <a:r>
              <a:rPr lang="tr-TR" dirty="0" smtClean="0"/>
              <a:t>Pazara giriş engeli olup olmadığı</a:t>
            </a:r>
          </a:p>
          <a:p>
            <a:pPr lvl="0"/>
            <a:r>
              <a:rPr lang="tr-TR" dirty="0" smtClean="0"/>
              <a:t>Tüketici profili</a:t>
            </a:r>
          </a:p>
          <a:p>
            <a:pPr lvl="0"/>
            <a:r>
              <a:rPr lang="tr-TR" dirty="0" smtClean="0"/>
              <a:t>Pazarlama sistemi</a:t>
            </a:r>
          </a:p>
          <a:p>
            <a:endParaRPr lang="tr-TR" dirty="0" smtClean="0"/>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18300"/>
          </a:xfrm>
        </p:spPr>
        <p:txBody>
          <a:bodyPr>
            <a:noAutofit/>
          </a:bodyPr>
          <a:lstStyle/>
          <a:p>
            <a:r>
              <a:rPr lang="tr-TR" sz="2800" b="1" dirty="0" smtClean="0"/>
              <a:t>KAYNAKLAR</a:t>
            </a:r>
            <a:r>
              <a:rPr lang="tr-TR" sz="2800" dirty="0" smtClean="0"/>
              <a:t/>
            </a:r>
            <a:br>
              <a:rPr lang="tr-TR" sz="2800" dirty="0" smtClean="0"/>
            </a:br>
            <a:endParaRPr lang="tr-TR" sz="2800" dirty="0"/>
          </a:p>
        </p:txBody>
      </p:sp>
      <p:sp>
        <p:nvSpPr>
          <p:cNvPr id="3" name="2 İçerik Yer Tutucusu"/>
          <p:cNvSpPr>
            <a:spLocks noGrp="1"/>
          </p:cNvSpPr>
          <p:nvPr>
            <p:ph idx="1"/>
          </p:nvPr>
        </p:nvSpPr>
        <p:spPr>
          <a:xfrm>
            <a:off x="0" y="642918"/>
            <a:ext cx="9144000" cy="5811890"/>
          </a:xfrm>
        </p:spPr>
        <p:txBody>
          <a:bodyPr>
            <a:normAutofit/>
          </a:bodyPr>
          <a:lstStyle/>
          <a:p>
            <a:pPr lvl="0"/>
            <a:r>
              <a:rPr lang="tr-TR" sz="1800" dirty="0" smtClean="0"/>
              <a:t>Mehmet Marangoz (2012). Girişimcilik, Beta Yayım A.Ş., İstanbul.</a:t>
            </a:r>
          </a:p>
          <a:p>
            <a:pPr lvl="0"/>
            <a:r>
              <a:rPr lang="tr-TR" sz="1800" dirty="0" err="1" smtClean="0"/>
              <a:t>Tuncer</a:t>
            </a:r>
            <a:r>
              <a:rPr lang="tr-TR" sz="1800" dirty="0" smtClean="0"/>
              <a:t> </a:t>
            </a:r>
            <a:r>
              <a:rPr lang="tr-TR" sz="1800" dirty="0" err="1" smtClean="0"/>
              <a:t>Tokol</a:t>
            </a:r>
            <a:r>
              <a:rPr lang="tr-TR" sz="1800" dirty="0" smtClean="0"/>
              <a:t> (2007). Pazarlama Yönetimi, Nobel Yayın, İstanbul.</a:t>
            </a:r>
          </a:p>
          <a:p>
            <a:pPr lvl="0"/>
            <a:r>
              <a:rPr lang="tr-TR" sz="1800" dirty="0" smtClean="0"/>
              <a:t>Semra Güney (2008). Girişimcilik Temel Kavramlar ve Bazı Güncel Konular, Siyasal </a:t>
            </a:r>
            <a:r>
              <a:rPr lang="tr-TR" sz="1800" dirty="0" err="1" smtClean="0"/>
              <a:t>Kitabevi</a:t>
            </a:r>
            <a:r>
              <a:rPr lang="tr-TR" sz="1800" dirty="0" smtClean="0"/>
              <a:t>, Ankara.</a:t>
            </a:r>
          </a:p>
          <a:p>
            <a:pPr lvl="0"/>
            <a:r>
              <a:rPr lang="tr-TR" sz="1800" dirty="0" smtClean="0"/>
              <a:t>Kemal Kurtuluş (2006). Pazarlama Araştırmaları, Literatür Yayıncılık, İstanbul</a:t>
            </a:r>
          </a:p>
          <a:p>
            <a:pPr lvl="0"/>
            <a:r>
              <a:rPr lang="tr-TR" sz="1800" dirty="0" smtClean="0"/>
              <a:t>Erkan Özdemir (2011). Pazarlama Etiği ve Örnek Olaylar. Ekin Basım Yayın Dağıtım.</a:t>
            </a:r>
          </a:p>
          <a:p>
            <a:pPr lvl="0"/>
            <a:r>
              <a:rPr lang="tr-TR" sz="1800" dirty="0" err="1" smtClean="0"/>
              <a:t>Philip</a:t>
            </a:r>
            <a:r>
              <a:rPr lang="tr-TR" sz="1800" dirty="0" smtClean="0"/>
              <a:t> </a:t>
            </a:r>
            <a:r>
              <a:rPr lang="tr-TR" sz="1800" dirty="0" err="1" smtClean="0"/>
              <a:t>Kotler</a:t>
            </a:r>
            <a:r>
              <a:rPr lang="tr-TR" sz="1800" dirty="0" smtClean="0"/>
              <a:t>, </a:t>
            </a:r>
            <a:r>
              <a:rPr lang="tr-TR" sz="1800" dirty="0" err="1" smtClean="0"/>
              <a:t>Hermawan</a:t>
            </a:r>
            <a:r>
              <a:rPr lang="tr-TR" sz="1800" dirty="0" smtClean="0"/>
              <a:t> </a:t>
            </a:r>
            <a:r>
              <a:rPr lang="tr-TR" sz="1800" dirty="0" err="1" smtClean="0"/>
              <a:t>Kartajaya</a:t>
            </a:r>
            <a:r>
              <a:rPr lang="tr-TR" sz="1800" dirty="0" smtClean="0"/>
              <a:t> </a:t>
            </a:r>
            <a:r>
              <a:rPr lang="tr-TR" sz="1800" dirty="0" err="1" smtClean="0"/>
              <a:t>and</a:t>
            </a:r>
            <a:r>
              <a:rPr lang="tr-TR" sz="1800" dirty="0" smtClean="0"/>
              <a:t> </a:t>
            </a:r>
            <a:r>
              <a:rPr lang="tr-TR" sz="1800" dirty="0" err="1" smtClean="0"/>
              <a:t>Iwan</a:t>
            </a:r>
            <a:r>
              <a:rPr lang="tr-TR" sz="1800" dirty="0" smtClean="0"/>
              <a:t> </a:t>
            </a:r>
            <a:r>
              <a:rPr lang="tr-TR" sz="1800" dirty="0" err="1" smtClean="0"/>
              <a:t>Setiawan</a:t>
            </a:r>
            <a:r>
              <a:rPr lang="tr-TR" sz="1800" dirty="0" smtClean="0"/>
              <a:t> (2010). Pazarlama 3</a:t>
            </a:r>
          </a:p>
          <a:p>
            <a:pPr lvl="0"/>
            <a:r>
              <a:rPr lang="tr-TR" sz="1800" dirty="0" smtClean="0"/>
              <a:t>.0, Optimist Yayım Dağıtım, İstanbul.</a:t>
            </a:r>
          </a:p>
          <a:p>
            <a:pPr lvl="0"/>
            <a:r>
              <a:rPr lang="tr-TR" sz="1800" dirty="0" smtClean="0"/>
              <a:t>Ahmet Hamdi </a:t>
            </a:r>
            <a:r>
              <a:rPr lang="tr-TR" sz="1800" dirty="0" err="1" smtClean="0"/>
              <a:t>İslamoğlu</a:t>
            </a:r>
            <a:r>
              <a:rPr lang="tr-TR" sz="1800" dirty="0" smtClean="0"/>
              <a:t> (2006). Pazarlama Yönetimi, Beta Yayım A.Ş., İstanbul.</a:t>
            </a:r>
          </a:p>
          <a:p>
            <a:pPr lvl="0"/>
            <a:r>
              <a:rPr lang="tr-TR" sz="1800" dirty="0" smtClean="0"/>
              <a:t>Turhan </a:t>
            </a:r>
            <a:r>
              <a:rPr lang="tr-TR" sz="1800" dirty="0" err="1" smtClean="0"/>
              <a:t>Erkmen</a:t>
            </a:r>
            <a:r>
              <a:rPr lang="tr-TR" sz="1800" dirty="0" smtClean="0"/>
              <a:t> (2010). Örgüt Kültürü İşletmelerin Başarısındaki En Temel Paradigma. Beta Yayım A.Ş., İstanbul.</a:t>
            </a:r>
          </a:p>
          <a:p>
            <a:pPr lvl="0"/>
            <a:r>
              <a:rPr lang="tr-TR" sz="1800" dirty="0" smtClean="0"/>
              <a:t>Sezer </a:t>
            </a:r>
            <a:r>
              <a:rPr lang="tr-TR" sz="1800" dirty="0" err="1" smtClean="0"/>
              <a:t>Kormaz</a:t>
            </a:r>
            <a:r>
              <a:rPr lang="tr-TR" sz="1800" dirty="0" smtClean="0"/>
              <a:t>, </a:t>
            </a:r>
            <a:r>
              <a:rPr lang="tr-TR" sz="1800" dirty="0" err="1" smtClean="0"/>
              <a:t>Zeliha</a:t>
            </a:r>
            <a:r>
              <a:rPr lang="tr-TR" sz="1800" dirty="0" smtClean="0"/>
              <a:t> Eser, Sevgi Ayşe </a:t>
            </a:r>
            <a:r>
              <a:rPr lang="tr-TR" sz="1800" dirty="0" err="1" smtClean="0"/>
              <a:t>Öztürk</a:t>
            </a:r>
            <a:r>
              <a:rPr lang="tr-TR" sz="1800" dirty="0" smtClean="0"/>
              <a:t>, F.Bahar Işın (2009). Pazarlama Kavramlar-İlkeler-Kararlar, Siyasal </a:t>
            </a:r>
            <a:r>
              <a:rPr lang="tr-TR" sz="1800" dirty="0" err="1" smtClean="0"/>
              <a:t>Kitabevi</a:t>
            </a:r>
            <a:r>
              <a:rPr lang="tr-TR" sz="1800" dirty="0" smtClean="0"/>
              <a:t>, Ankara.</a:t>
            </a:r>
          </a:p>
          <a:p>
            <a:pPr lvl="0"/>
            <a:r>
              <a:rPr lang="tr-TR" sz="1800" dirty="0" smtClean="0"/>
              <a:t>Turan Güneş (1996).Tarımsal Pazarlama, Ankara </a:t>
            </a:r>
            <a:r>
              <a:rPr lang="tr-TR" sz="1800" dirty="0" err="1" smtClean="0"/>
              <a:t>Üni</a:t>
            </a:r>
            <a:r>
              <a:rPr lang="tr-TR" sz="1800" dirty="0" smtClean="0"/>
              <a:t> Ziraat Fak. Yayın No:1467,Ankara.</a:t>
            </a:r>
          </a:p>
          <a:p>
            <a:pPr lvl="0"/>
            <a:r>
              <a:rPr lang="tr-TR" sz="1800" dirty="0" smtClean="0"/>
              <a:t>Yavuz Odabaşı,2001.Pazarlama Planı Rehberi.KOSGEB,Ankara. (http://www.</a:t>
            </a:r>
            <a:r>
              <a:rPr lang="tr-TR" sz="1800" dirty="0" err="1" smtClean="0"/>
              <a:t>kosgeb</a:t>
            </a:r>
            <a:r>
              <a:rPr lang="tr-TR" sz="1800" dirty="0" smtClean="0"/>
              <a:t>.gov.tr)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357158" y="500042"/>
            <a:ext cx="8786842" cy="1714512"/>
          </a:xfrm>
        </p:spPr>
        <p:txBody>
          <a:bodyPr/>
          <a:lstStyle/>
          <a:p>
            <a:r>
              <a:rPr lang="tr-TR" sz="3200" dirty="0" smtClean="0"/>
              <a:t>Pazar araştırmasında elde edilen bulgular pazarlama hedeflerinin belirlenmesinde SWOT Analizi yardımcı olabilir. </a:t>
            </a:r>
          </a:p>
          <a:p>
            <a:endParaRPr lang="tr-TR" dirty="0"/>
          </a:p>
        </p:txBody>
      </p:sp>
      <p:graphicFrame>
        <p:nvGraphicFramePr>
          <p:cNvPr id="9" name="8 Tablo"/>
          <p:cNvGraphicFramePr>
            <a:graphicFrameLocks noGrp="1"/>
          </p:cNvGraphicFramePr>
          <p:nvPr/>
        </p:nvGraphicFramePr>
        <p:xfrm>
          <a:off x="785786" y="3032760"/>
          <a:ext cx="7929618" cy="2467942"/>
        </p:xfrm>
        <a:graphic>
          <a:graphicData uri="http://schemas.openxmlformats.org/drawingml/2006/table">
            <a:tbl>
              <a:tblPr/>
              <a:tblGrid>
                <a:gridCol w="4912631"/>
                <a:gridCol w="3016987"/>
              </a:tblGrid>
              <a:tr h="1233971">
                <a:tc>
                  <a:txBody>
                    <a:bodyPr/>
                    <a:lstStyle/>
                    <a:p>
                      <a:pPr algn="ctr">
                        <a:lnSpc>
                          <a:spcPct val="150000"/>
                        </a:lnSpc>
                        <a:spcAft>
                          <a:spcPts val="0"/>
                        </a:spcAft>
                      </a:pPr>
                      <a:r>
                        <a:rPr lang="tr-TR" sz="3200" dirty="0">
                          <a:solidFill>
                            <a:srgbClr val="000000"/>
                          </a:solidFill>
                          <a:latin typeface="Calibri"/>
                          <a:ea typeface="Times New Roman"/>
                          <a:cs typeface="Tahoma"/>
                        </a:rPr>
                        <a:t>G</a:t>
                      </a:r>
                      <a:r>
                        <a:rPr lang="tr-TR" sz="3200" dirty="0" smtClean="0">
                          <a:solidFill>
                            <a:srgbClr val="000000"/>
                          </a:solidFill>
                          <a:latin typeface="Calibri"/>
                          <a:ea typeface="Times New Roman"/>
                          <a:cs typeface="Tahoma"/>
                        </a:rPr>
                        <a:t>üçlü </a:t>
                      </a:r>
                      <a:r>
                        <a:rPr lang="tr-TR" sz="3200" dirty="0">
                          <a:solidFill>
                            <a:srgbClr val="000000"/>
                          </a:solidFill>
                          <a:latin typeface="Calibri"/>
                          <a:ea typeface="Times New Roman"/>
                          <a:cs typeface="Tahoma"/>
                        </a:rPr>
                        <a:t>yönler</a:t>
                      </a:r>
                      <a:endParaRPr lang="tr-TR" sz="3200" dirty="0">
                        <a:latin typeface="Calibri"/>
                        <a:ea typeface="Calibri"/>
                        <a:cs typeface="Times New Roman"/>
                      </a:endParaRPr>
                    </a:p>
                  </a:txBody>
                  <a:tcPr marL="38100" marR="38100" marT="38100" marB="381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3200" dirty="0">
                          <a:solidFill>
                            <a:srgbClr val="000000"/>
                          </a:solidFill>
                          <a:latin typeface="Calibri"/>
                          <a:ea typeface="Times New Roman"/>
                          <a:cs typeface="Tahoma"/>
                        </a:rPr>
                        <a:t>Fırsatlar</a:t>
                      </a:r>
                      <a:endParaRPr lang="tr-TR" sz="3200" dirty="0">
                        <a:latin typeface="Calibri"/>
                        <a:ea typeface="Calibri"/>
                        <a:cs typeface="Times New Roman"/>
                      </a:endParaRPr>
                    </a:p>
                  </a:txBody>
                  <a:tcPr marL="38100" marR="38100" marT="38100" marB="381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3971">
                <a:tc>
                  <a:txBody>
                    <a:bodyPr/>
                    <a:lstStyle/>
                    <a:p>
                      <a:pPr algn="ctr">
                        <a:lnSpc>
                          <a:spcPct val="150000"/>
                        </a:lnSpc>
                        <a:spcAft>
                          <a:spcPts val="0"/>
                        </a:spcAft>
                      </a:pPr>
                      <a:r>
                        <a:rPr lang="tr-TR" sz="3200" dirty="0">
                          <a:solidFill>
                            <a:srgbClr val="000000"/>
                          </a:solidFill>
                          <a:latin typeface="Calibri"/>
                          <a:ea typeface="Times New Roman"/>
                          <a:cs typeface="Tahoma"/>
                        </a:rPr>
                        <a:t>Z</a:t>
                      </a:r>
                      <a:r>
                        <a:rPr lang="tr-TR" sz="3200" dirty="0" smtClean="0">
                          <a:solidFill>
                            <a:srgbClr val="000000"/>
                          </a:solidFill>
                          <a:latin typeface="Calibri"/>
                          <a:ea typeface="Times New Roman"/>
                          <a:cs typeface="Tahoma"/>
                        </a:rPr>
                        <a:t>ayıf </a:t>
                      </a:r>
                      <a:r>
                        <a:rPr lang="tr-TR" sz="3200" dirty="0">
                          <a:solidFill>
                            <a:srgbClr val="000000"/>
                          </a:solidFill>
                          <a:latin typeface="Calibri"/>
                          <a:ea typeface="Times New Roman"/>
                          <a:cs typeface="Tahoma"/>
                        </a:rPr>
                        <a:t>yönler</a:t>
                      </a:r>
                      <a:endParaRPr lang="tr-TR" sz="3200" dirty="0">
                        <a:latin typeface="Calibri"/>
                        <a:ea typeface="Calibri"/>
                        <a:cs typeface="Times New Roman"/>
                      </a:endParaRPr>
                    </a:p>
                  </a:txBody>
                  <a:tcPr marL="38100" marR="38100" marT="38100" marB="381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3200" dirty="0">
                          <a:solidFill>
                            <a:srgbClr val="000000"/>
                          </a:solidFill>
                          <a:latin typeface="Calibri"/>
                          <a:ea typeface="Times New Roman"/>
                          <a:cs typeface="Tahoma"/>
                        </a:rPr>
                        <a:t>Tehditler</a:t>
                      </a:r>
                      <a:endParaRPr lang="tr-TR" sz="3200" dirty="0">
                        <a:latin typeface="Calibri"/>
                        <a:ea typeface="Calibri"/>
                        <a:cs typeface="Times New Roman"/>
                      </a:endParaRPr>
                    </a:p>
                  </a:txBody>
                  <a:tcPr marL="38100" marR="38100" marT="38100" marB="381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8640"/>
            <a:ext cx="8229600" cy="804052"/>
          </a:xfrm>
        </p:spPr>
        <p:txBody>
          <a:bodyPr>
            <a:noAutofit/>
          </a:bodyPr>
          <a:lstStyle/>
          <a:p>
            <a:r>
              <a:rPr lang="tr-TR" sz="3600" b="1" u="sng" dirty="0" smtClean="0"/>
              <a:t/>
            </a:r>
            <a:br>
              <a:rPr lang="tr-TR" sz="3600" b="1" u="sng" dirty="0" smtClean="0"/>
            </a:br>
            <a:r>
              <a:rPr lang="tr-TR" sz="3600" b="1" u="sng" dirty="0" smtClean="0"/>
              <a:t>Pazarlama araştırması:</a:t>
            </a:r>
            <a:r>
              <a:rPr lang="tr-TR" sz="3600" dirty="0" smtClean="0"/>
              <a:t> </a:t>
            </a:r>
            <a:br>
              <a:rPr lang="tr-TR" sz="3600" dirty="0" smtClean="0"/>
            </a:br>
            <a:endParaRPr lang="tr-TR" sz="3600" dirty="0"/>
          </a:p>
        </p:txBody>
      </p:sp>
      <p:sp>
        <p:nvSpPr>
          <p:cNvPr id="3" name="2 İçerik Yer Tutucusu"/>
          <p:cNvSpPr>
            <a:spLocks noGrp="1"/>
          </p:cNvSpPr>
          <p:nvPr>
            <p:ph idx="1"/>
          </p:nvPr>
        </p:nvSpPr>
        <p:spPr>
          <a:xfrm>
            <a:off x="457200" y="1268760"/>
            <a:ext cx="8229600" cy="5186048"/>
          </a:xfrm>
        </p:spPr>
        <p:txBody>
          <a:bodyPr>
            <a:normAutofit fontScale="92500" lnSpcReduction="10000"/>
          </a:bodyPr>
          <a:lstStyle/>
          <a:p>
            <a:r>
              <a:rPr lang="tr-TR" dirty="0" smtClean="0"/>
              <a:t>Daha önce nitelikleri tanımlanmış olan pazara girilebilmesi için yapılan araştırmadır. Bu açıdan pazarlama araştırması, Pazar araştırmasından sonra yapılır ve Pazar araştırmasından elde edilen bilgiler kullanılır. Yatırım kararı ve işletme faaliyete geçtikten sonra, ortaya çıkan pazarlama sorunlarının tespitine yönelik olarak yapılan kurgulanan araştırmalardır. </a:t>
            </a:r>
          </a:p>
          <a:p>
            <a:r>
              <a:rPr lang="tr-TR" dirty="0" smtClean="0"/>
              <a:t>Pazarlama araştırmaları işletmenin karşılaştığı özel pazarlama sorunuyla ilgili verilerin toplanması, analiz edilmesi ve raporlanması olarak ta tanımlanmaktadır (Korkmaz 2009).</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229600" cy="864096"/>
          </a:xfrm>
        </p:spPr>
        <p:txBody>
          <a:bodyPr>
            <a:normAutofit fontScale="90000"/>
          </a:bodyPr>
          <a:lstStyle/>
          <a:p>
            <a:r>
              <a:rPr lang="tr-TR" sz="3600" b="1" dirty="0" smtClean="0"/>
              <a:t>Pazarlama araştırmalarının  konuları:</a:t>
            </a:r>
            <a:r>
              <a:rPr lang="tr-TR" b="1" dirty="0" smtClean="0"/>
              <a:t/>
            </a:r>
            <a:br>
              <a:rPr lang="tr-TR" b="1" dirty="0" smtClean="0"/>
            </a:br>
            <a:endParaRPr lang="tr-TR" b="1" dirty="0"/>
          </a:p>
        </p:txBody>
      </p:sp>
      <p:sp>
        <p:nvSpPr>
          <p:cNvPr id="3" name="2 İçerik Yer Tutucusu"/>
          <p:cNvSpPr>
            <a:spLocks noGrp="1"/>
          </p:cNvSpPr>
          <p:nvPr>
            <p:ph idx="1"/>
          </p:nvPr>
        </p:nvSpPr>
        <p:spPr>
          <a:xfrm>
            <a:off x="0" y="1000108"/>
            <a:ext cx="9144000" cy="5454700"/>
          </a:xfrm>
        </p:spPr>
        <p:txBody>
          <a:bodyPr>
            <a:normAutofit/>
          </a:bodyPr>
          <a:lstStyle/>
          <a:p>
            <a:pPr lvl="0"/>
            <a:endParaRPr lang="tr-TR" sz="3600" dirty="0" smtClean="0"/>
          </a:p>
          <a:p>
            <a:pPr lvl="0"/>
            <a:r>
              <a:rPr lang="tr-TR" sz="3600" dirty="0" smtClean="0"/>
              <a:t>Pazarla ilgili araştırmalar</a:t>
            </a:r>
          </a:p>
          <a:p>
            <a:pPr lvl="0"/>
            <a:r>
              <a:rPr lang="tr-TR" sz="3600" dirty="0" smtClean="0"/>
              <a:t>Mallarla ilgili araştırmalar</a:t>
            </a:r>
          </a:p>
          <a:p>
            <a:pPr lvl="0"/>
            <a:r>
              <a:rPr lang="tr-TR" sz="3600" dirty="0" smtClean="0"/>
              <a:t>Satışla ilgili araştırmalar</a:t>
            </a:r>
          </a:p>
          <a:p>
            <a:pPr lvl="0"/>
            <a:r>
              <a:rPr lang="tr-TR" sz="3600" dirty="0" smtClean="0"/>
              <a:t>Pazarlama hizmetleri ilgili araştırmalar</a:t>
            </a:r>
          </a:p>
          <a:p>
            <a:pPr lvl="0"/>
            <a:r>
              <a:rPr lang="tr-TR" sz="3600" dirty="0" smtClean="0"/>
              <a:t>Pazarlama kuruluşları ilgili araştırmalar</a:t>
            </a:r>
          </a:p>
          <a:p>
            <a:endParaRPr lang="tr-TR"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7494"/>
            <a:ext cx="9144000" cy="732614"/>
          </a:xfrm>
        </p:spPr>
        <p:txBody>
          <a:bodyPr>
            <a:normAutofit/>
          </a:bodyPr>
          <a:lstStyle/>
          <a:p>
            <a:r>
              <a:rPr lang="tr-TR" sz="2800" b="1" dirty="0" smtClean="0"/>
              <a:t>5.2.1. PAZAR VE PAZARLAMA ARAŞTIRMA SÜREÇLERİ</a:t>
            </a:r>
            <a:endParaRPr lang="tr-TR" sz="2800" dirty="0"/>
          </a:p>
        </p:txBody>
      </p:sp>
      <p:sp>
        <p:nvSpPr>
          <p:cNvPr id="3" name="2 İçerik Yer Tutucusu"/>
          <p:cNvSpPr>
            <a:spLocks noGrp="1"/>
          </p:cNvSpPr>
          <p:nvPr>
            <p:ph idx="1"/>
          </p:nvPr>
        </p:nvSpPr>
        <p:spPr>
          <a:xfrm>
            <a:off x="457200" y="857232"/>
            <a:ext cx="8686800" cy="5597576"/>
          </a:xfrm>
        </p:spPr>
        <p:txBody>
          <a:bodyPr>
            <a:normAutofit fontScale="55000" lnSpcReduction="20000"/>
          </a:bodyPr>
          <a:lstStyle/>
          <a:p>
            <a:endParaRPr lang="tr-TR" dirty="0" smtClean="0"/>
          </a:p>
          <a:p>
            <a:pPr marL="0" indent="65088">
              <a:buNone/>
            </a:pPr>
            <a:r>
              <a:rPr lang="tr-TR" sz="2500" dirty="0" smtClean="0"/>
              <a:t>Pazar ve pazarlama araştırma süreçleri  5 aşamadan oluşmaktadır. Bunlar aşağıda sunulmuştur.</a:t>
            </a:r>
          </a:p>
          <a:p>
            <a:pPr>
              <a:buNone/>
            </a:pPr>
            <a:r>
              <a:rPr lang="tr-TR" sz="2500" b="1" dirty="0" smtClean="0"/>
              <a:t>1.PROBLEM/AMAÇLARIN TANIMLANMASI</a:t>
            </a:r>
            <a:endParaRPr lang="tr-TR" sz="2500" dirty="0" smtClean="0"/>
          </a:p>
          <a:p>
            <a:pPr>
              <a:buNone/>
            </a:pPr>
            <a:r>
              <a:rPr lang="tr-TR" sz="2500" dirty="0" smtClean="0"/>
              <a:t>Araştırmada hedefler doğrultusunda temel amaç/amaçlar ya da varsa sorun ortaya konulmalıdır.</a:t>
            </a:r>
          </a:p>
          <a:p>
            <a:endParaRPr lang="tr-TR" sz="2500" dirty="0" smtClean="0"/>
          </a:p>
          <a:p>
            <a:pPr>
              <a:buNone/>
            </a:pPr>
            <a:r>
              <a:rPr lang="tr-TR" sz="2500" b="1" dirty="0" smtClean="0"/>
              <a:t>2.DURUM ANALİZİ</a:t>
            </a:r>
            <a:endParaRPr lang="tr-TR" sz="2500" dirty="0" smtClean="0"/>
          </a:p>
          <a:p>
            <a:pPr marL="90488" indent="-25400">
              <a:buNone/>
            </a:pPr>
            <a:r>
              <a:rPr lang="tr-TR" sz="2500" dirty="0" smtClean="0"/>
              <a:t>Durum analizinde, araştırma amacı doğrultusunda incelenecek pazar yada olayla ilgili mevcut yapının detaylı olarak incelenmesi gerekmektedir.</a:t>
            </a:r>
          </a:p>
          <a:p>
            <a:pPr marL="90488" indent="-25400"/>
            <a:endParaRPr lang="tr-TR" sz="2500" b="1" dirty="0" smtClean="0"/>
          </a:p>
          <a:p>
            <a:pPr marL="90488" indent="-25400">
              <a:buNone/>
            </a:pPr>
            <a:r>
              <a:rPr lang="tr-TR" sz="2500" b="1" dirty="0" smtClean="0"/>
              <a:t>3. YÖNTEM SEÇİMİ</a:t>
            </a:r>
            <a:endParaRPr lang="tr-TR" sz="2500" dirty="0" smtClean="0"/>
          </a:p>
          <a:p>
            <a:pPr marL="90488" indent="-25400" algn="just">
              <a:buNone/>
            </a:pPr>
            <a:r>
              <a:rPr lang="tr-TR" sz="2500" dirty="0" smtClean="0"/>
              <a:t>Araştırma amacına popülasyon ve örnek hacminin  belirlenmesinde, uygun verilerin toplanmasında ve analizinde hangi yöntemlerin kullanılacağının belirlenmesini gerekir.</a:t>
            </a:r>
          </a:p>
          <a:p>
            <a:pPr marL="90488" indent="-25400">
              <a:buNone/>
            </a:pPr>
            <a:r>
              <a:rPr lang="tr-TR" sz="2500" b="1" dirty="0" smtClean="0"/>
              <a:t> </a:t>
            </a:r>
            <a:endParaRPr lang="tr-TR" sz="2500" dirty="0" smtClean="0"/>
          </a:p>
          <a:p>
            <a:pPr marL="90488" indent="-25400">
              <a:buNone/>
            </a:pPr>
            <a:r>
              <a:rPr lang="tr-TR" sz="2500" b="1" dirty="0" smtClean="0"/>
              <a:t>4. VERİ TOPLAMA</a:t>
            </a:r>
            <a:endParaRPr lang="tr-TR" sz="2500" dirty="0" smtClean="0"/>
          </a:p>
          <a:p>
            <a:pPr marL="90488" indent="-25400">
              <a:buNone/>
            </a:pPr>
            <a:r>
              <a:rPr lang="tr-TR" sz="2500" dirty="0" smtClean="0"/>
              <a:t>Birincil ve ikincil kaynaklardan veri toplanır. Birincil kaynaklar, anket, gözlem,  deney ve projeksiyonlardan elde edilmektedir. Pazar ve pazarlama araştırmalarında çoğunlukla amaca uygun olarak hazırlanan anketlerin uygulanması ile elde edilen birincil veriler önem taşımaktadır.</a:t>
            </a:r>
          </a:p>
          <a:p>
            <a:pPr marL="90488" indent="-25400">
              <a:buNone/>
            </a:pPr>
            <a:r>
              <a:rPr lang="tr-TR" sz="2500" dirty="0" smtClean="0"/>
              <a:t> </a:t>
            </a:r>
          </a:p>
          <a:p>
            <a:pPr marL="90488" indent="-25400">
              <a:buNone/>
            </a:pPr>
            <a:r>
              <a:rPr lang="tr-TR" sz="2500" dirty="0" smtClean="0"/>
              <a:t>İkincil kaynaklı veriler konuyla ilgili kişi, kurum ve bilimsel çalışma, rapor, tez, araştırma ve proje gibi eserlerden sağlanır. Araştırma bulgularını diğer eserlerdeki bulgularla karşılaştırmak için ikincil veriler destekleyici olmaktadır.</a:t>
            </a:r>
          </a:p>
          <a:p>
            <a:pPr marL="90488" indent="-25400">
              <a:buNone/>
            </a:pPr>
            <a:r>
              <a:rPr lang="tr-TR" sz="2500" dirty="0" smtClean="0"/>
              <a:t> </a:t>
            </a:r>
          </a:p>
          <a:p>
            <a:pPr marL="90488" indent="-25400">
              <a:buNone/>
            </a:pPr>
            <a:r>
              <a:rPr lang="tr-TR" sz="2500" b="1" dirty="0" smtClean="0"/>
              <a:t>5. ANALİZ VE YORUMLAMA</a:t>
            </a:r>
            <a:endParaRPr lang="tr-TR" sz="2500" dirty="0" smtClean="0"/>
          </a:p>
          <a:p>
            <a:pPr marL="90488" indent="-25400">
              <a:buNone/>
            </a:pPr>
            <a:r>
              <a:rPr lang="tr-TR" sz="2500" dirty="0" smtClean="0"/>
              <a:t>Araştırmada elde edilen veriler en uygun istatistik yöntemlerle analiz edilip yorumlanmaktadır. Analiz sonuçları karar alıcılara bir rapor halinde sistematik bir şekilde hazırlanacak raporla sunulur. </a:t>
            </a:r>
          </a:p>
          <a:p>
            <a:endParaRPr lang="tr-TR" sz="25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89738"/>
          </a:xfrm>
        </p:spPr>
        <p:txBody>
          <a:bodyPr>
            <a:normAutofit fontScale="90000"/>
          </a:bodyPr>
          <a:lstStyle/>
          <a:p>
            <a:r>
              <a:rPr lang="tr-TR" sz="3200" b="1" dirty="0" smtClean="0"/>
              <a:t/>
            </a:r>
            <a:br>
              <a:rPr lang="tr-TR" sz="3200" b="1" dirty="0" smtClean="0"/>
            </a:br>
            <a:r>
              <a:rPr lang="tr-TR" sz="3200" b="1" dirty="0" smtClean="0"/>
              <a:t>5.3. ÖRNEK ÇALIŞMA</a:t>
            </a:r>
            <a:r>
              <a:rPr lang="tr-TR" sz="3200" dirty="0" smtClean="0"/>
              <a:t/>
            </a:r>
            <a:br>
              <a:rPr lang="tr-TR" sz="3200" dirty="0" smtClean="0"/>
            </a:br>
            <a:endParaRPr lang="tr-TR" sz="3200" dirty="0"/>
          </a:p>
        </p:txBody>
      </p:sp>
      <p:sp>
        <p:nvSpPr>
          <p:cNvPr id="3" name="2 İçerik Yer Tutucusu"/>
          <p:cNvSpPr>
            <a:spLocks noGrp="1"/>
          </p:cNvSpPr>
          <p:nvPr>
            <p:ph idx="1"/>
          </p:nvPr>
        </p:nvSpPr>
        <p:spPr>
          <a:xfrm>
            <a:off x="457200" y="785794"/>
            <a:ext cx="8229600" cy="5163486"/>
          </a:xfrm>
        </p:spPr>
        <p:txBody>
          <a:bodyPr>
            <a:noAutofit/>
          </a:bodyPr>
          <a:lstStyle/>
          <a:p>
            <a:pPr marL="521208" indent="-457200">
              <a:buAutoNum type="arabicPeriod"/>
            </a:pPr>
            <a:endParaRPr lang="tr-TR" sz="2400" b="1" dirty="0" smtClean="0">
              <a:solidFill>
                <a:schemeClr val="accent2">
                  <a:lumMod val="60000"/>
                  <a:lumOff val="40000"/>
                </a:schemeClr>
              </a:solidFill>
            </a:endParaRPr>
          </a:p>
          <a:p>
            <a:pPr marL="521208" indent="-457200">
              <a:buAutoNum type="arabicPeriod"/>
            </a:pPr>
            <a:r>
              <a:rPr lang="tr-TR" sz="2400" b="1" dirty="0" smtClean="0">
                <a:solidFill>
                  <a:schemeClr val="accent2">
                    <a:lumMod val="60000"/>
                    <a:lumOff val="40000"/>
                  </a:schemeClr>
                </a:solidFill>
              </a:rPr>
              <a:t>PROBLEM/AMAÇLARIN TANIMLANMASI</a:t>
            </a:r>
          </a:p>
          <a:p>
            <a:pPr marL="521208" indent="-457200">
              <a:buAutoNum type="arabicPeriod"/>
            </a:pPr>
            <a:endParaRPr lang="tr-TR" sz="2400" b="1" dirty="0" smtClean="0">
              <a:solidFill>
                <a:schemeClr val="accent2">
                  <a:lumMod val="60000"/>
                  <a:lumOff val="40000"/>
                </a:schemeClr>
              </a:solidFill>
            </a:endParaRPr>
          </a:p>
          <a:p>
            <a:pPr marL="90488" indent="-25400">
              <a:buNone/>
            </a:pPr>
            <a:r>
              <a:rPr lang="tr-TR" sz="2800" u="sng" dirty="0" smtClean="0"/>
              <a:t>Amaç; Türkmenistan’da  elma için dış pazarı potansiyelinin araştırılması.</a:t>
            </a:r>
            <a:endParaRPr lang="tr-TR" sz="2800" dirty="0" smtClean="0"/>
          </a:p>
          <a:p>
            <a:pPr marL="90488" indent="-25400">
              <a:buNone/>
            </a:pPr>
            <a:r>
              <a:rPr lang="tr-TR" sz="2800" dirty="0" smtClean="0"/>
              <a:t> </a:t>
            </a:r>
          </a:p>
          <a:p>
            <a:pPr marL="90488" indent="-25400">
              <a:buNone/>
            </a:pPr>
            <a:r>
              <a:rPr lang="tr-TR" sz="2800" dirty="0" smtClean="0"/>
              <a:t>Bu araştırmada potansiyel pazar niteliğindeki bir ülkede, </a:t>
            </a:r>
            <a:r>
              <a:rPr lang="tr-TR" sz="2800" dirty="0" err="1" smtClean="0"/>
              <a:t>sosyo</a:t>
            </a:r>
            <a:r>
              <a:rPr lang="tr-TR" sz="2800" dirty="0" smtClean="0"/>
              <a:t>-ekonomik özellikleri farklı olan bir piyasada veri toplanması ve bunların analiz edilmesidir. Ayrıca, </a:t>
            </a:r>
            <a:r>
              <a:rPr lang="tr-TR" sz="2800" u="sng" dirty="0" smtClean="0"/>
              <a:t>Türkmenistan’da elma</a:t>
            </a:r>
            <a:r>
              <a:rPr lang="tr-TR" sz="2800" dirty="0" smtClean="0"/>
              <a:t> pazarlanırken alınacak kararlara yardımcı olacak veriler de toplanmalıdır.</a:t>
            </a:r>
          </a:p>
          <a:p>
            <a:pPr marL="90488" indent="-25400" algn="just">
              <a:buNone/>
            </a:pPr>
            <a:endParaRPr lang="tr-TR" sz="16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67494"/>
            <a:ext cx="8892480" cy="569218"/>
          </a:xfrm>
        </p:spPr>
        <p:txBody>
          <a:bodyPr>
            <a:normAutofit/>
          </a:bodyPr>
          <a:lstStyle/>
          <a:p>
            <a:r>
              <a:rPr lang="tr-TR" sz="2400" b="1" dirty="0" smtClean="0"/>
              <a:t>2. DURUM ANALİZİ</a:t>
            </a:r>
            <a:r>
              <a:rPr lang="tr-TR" sz="2400" dirty="0" smtClean="0"/>
              <a:t>-1</a:t>
            </a:r>
            <a:endParaRPr lang="tr-TR" sz="2400" dirty="0"/>
          </a:p>
        </p:txBody>
      </p:sp>
      <p:sp>
        <p:nvSpPr>
          <p:cNvPr id="3" name="2 İçerik Yer Tutucusu"/>
          <p:cNvSpPr>
            <a:spLocks noGrp="1"/>
          </p:cNvSpPr>
          <p:nvPr>
            <p:ph idx="1"/>
          </p:nvPr>
        </p:nvSpPr>
        <p:spPr>
          <a:xfrm>
            <a:off x="457200" y="1052736"/>
            <a:ext cx="8229600" cy="5402072"/>
          </a:xfrm>
        </p:spPr>
        <p:txBody>
          <a:bodyPr>
            <a:normAutofit fontScale="77500" lnSpcReduction="20000"/>
          </a:bodyPr>
          <a:lstStyle/>
          <a:p>
            <a:pPr marL="90488" indent="-25400">
              <a:buNone/>
            </a:pPr>
            <a:r>
              <a:rPr lang="tr-TR" sz="3100" dirty="0" smtClean="0"/>
              <a:t>Durum analizinde çevrenin yani hedef pazarın (Türkmenistan’ın) profilinin doğru, net ve yeterli ölçüde belirlenmesi gerekir. İlk aşamada hedef  dış pazarla ilgili genel bilgiler ortaya konulur. </a:t>
            </a:r>
          </a:p>
          <a:p>
            <a:pPr marL="90488" indent="-25400">
              <a:buNone/>
            </a:pPr>
            <a:endParaRPr lang="tr-TR" sz="2600" dirty="0" smtClean="0"/>
          </a:p>
          <a:p>
            <a:pPr lvl="0"/>
            <a:r>
              <a:rPr lang="tr-TR" dirty="0" smtClean="0"/>
              <a:t>Türkmenistan’a ihraç edilecek ürünün elmanın  pazardaki üretim miktarları</a:t>
            </a:r>
            <a:r>
              <a:rPr lang="tr-TR" b="1" dirty="0" smtClean="0"/>
              <a:t>  </a:t>
            </a:r>
            <a:r>
              <a:rPr lang="tr-TR" dirty="0" smtClean="0"/>
              <a:t>(ton/yıl) (dönemler itibariyle )</a:t>
            </a:r>
          </a:p>
          <a:p>
            <a:pPr lvl="0"/>
            <a:r>
              <a:rPr lang="tr-TR" dirty="0" smtClean="0"/>
              <a:t>Elmanın ithalat miktarı (ton/yıl) (dönemler itibariyle)</a:t>
            </a:r>
          </a:p>
          <a:p>
            <a:pPr lvl="0"/>
            <a:r>
              <a:rPr lang="tr-TR" dirty="0" smtClean="0"/>
              <a:t>Elma ihracat miktarı (ton/yıl) (dönemler itibariyle)</a:t>
            </a:r>
          </a:p>
          <a:p>
            <a:pPr lvl="0"/>
            <a:r>
              <a:rPr lang="tr-TR" dirty="0" smtClean="0"/>
              <a:t>Makro düzeyde  gelir düzeyi ve dağılımı</a:t>
            </a:r>
          </a:p>
          <a:p>
            <a:pPr lvl="0"/>
            <a:r>
              <a:rPr lang="tr-TR" dirty="0" smtClean="0"/>
              <a:t>Toplam nüfus, nüfusun bölgesel ve kırsal/kentsel dağılımı</a:t>
            </a:r>
          </a:p>
          <a:p>
            <a:pPr lvl="0"/>
            <a:r>
              <a:rPr lang="tr-TR" dirty="0" smtClean="0"/>
              <a:t>Nüfusun demografik özellikleri (yaş, cinsiyet,eğitim,meslek,gelir)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69218"/>
          </a:xfrm>
        </p:spPr>
        <p:txBody>
          <a:bodyPr>
            <a:normAutofit fontScale="90000"/>
          </a:bodyPr>
          <a:lstStyle/>
          <a:p>
            <a:r>
              <a:rPr lang="tr-TR" dirty="0" smtClean="0"/>
              <a:t>Durum analizi-2</a:t>
            </a:r>
            <a:endParaRPr lang="tr-TR" dirty="0"/>
          </a:p>
        </p:txBody>
      </p:sp>
      <p:sp>
        <p:nvSpPr>
          <p:cNvPr id="3" name="2 İçerik Yer Tutucusu"/>
          <p:cNvSpPr>
            <a:spLocks noGrp="1"/>
          </p:cNvSpPr>
          <p:nvPr>
            <p:ph idx="1"/>
          </p:nvPr>
        </p:nvSpPr>
        <p:spPr>
          <a:xfrm>
            <a:off x="457200" y="1052736"/>
            <a:ext cx="8229600" cy="5402072"/>
          </a:xfrm>
        </p:spPr>
        <p:txBody>
          <a:bodyPr>
            <a:normAutofit fontScale="77500" lnSpcReduction="20000"/>
          </a:bodyPr>
          <a:lstStyle/>
          <a:p>
            <a:pPr marL="0" indent="65088" algn="just">
              <a:buNone/>
            </a:pPr>
            <a:r>
              <a:rPr lang="tr-TR" dirty="0" smtClean="0"/>
              <a:t>İkinci bölümde ihracı düşünülen ürünlerle ilgili hedef pazardaki talep profili incelenir. Bu amaçla aşağıdaki konular tablo yada farklı soru teknikleri ile sorular oluşturulur.</a:t>
            </a:r>
          </a:p>
          <a:p>
            <a:pPr lvl="0"/>
            <a:r>
              <a:rPr lang="tr-TR" dirty="0" smtClean="0"/>
              <a:t>Toplam talep ve büyüme oranı</a:t>
            </a:r>
          </a:p>
          <a:p>
            <a:pPr lvl="0"/>
            <a:r>
              <a:rPr lang="tr-TR" dirty="0" smtClean="0"/>
              <a:t>Talebin bölgesel değişimi</a:t>
            </a:r>
          </a:p>
          <a:p>
            <a:pPr lvl="0"/>
            <a:r>
              <a:rPr lang="tr-TR" dirty="0" smtClean="0"/>
              <a:t>Tüketici tercihi ve  değişimler</a:t>
            </a:r>
          </a:p>
          <a:p>
            <a:pPr lvl="0"/>
            <a:r>
              <a:rPr lang="tr-TR" dirty="0" smtClean="0"/>
              <a:t>Gelir esnekliği</a:t>
            </a:r>
          </a:p>
          <a:p>
            <a:pPr lvl="0"/>
            <a:r>
              <a:rPr lang="tr-TR" dirty="0" smtClean="0"/>
              <a:t>Dağıtım sistemleri</a:t>
            </a:r>
          </a:p>
          <a:p>
            <a:pPr lvl="0"/>
            <a:r>
              <a:rPr lang="tr-TR" dirty="0" smtClean="0"/>
              <a:t>Rakip ürünler</a:t>
            </a:r>
          </a:p>
          <a:p>
            <a:pPr lvl="0"/>
            <a:r>
              <a:rPr lang="tr-TR" dirty="0" smtClean="0"/>
              <a:t>Rakip firmalar</a:t>
            </a:r>
          </a:p>
          <a:p>
            <a:pPr lvl="0"/>
            <a:r>
              <a:rPr lang="tr-TR" dirty="0" smtClean="0"/>
              <a:t>Pazarlama marjları, karlılık düzeyleri</a:t>
            </a:r>
          </a:p>
          <a:p>
            <a:pPr lvl="0"/>
            <a:r>
              <a:rPr lang="tr-TR" dirty="0" smtClean="0"/>
              <a:t>Rakiplerin pazar payları, yoğunlaşma oranları</a:t>
            </a:r>
          </a:p>
          <a:p>
            <a:pPr lvl="0"/>
            <a:r>
              <a:rPr lang="tr-TR" dirty="0" smtClean="0"/>
              <a:t>Alım yeri</a:t>
            </a:r>
          </a:p>
          <a:p>
            <a:pPr lvl="0"/>
            <a:r>
              <a:rPr lang="tr-TR" dirty="0" smtClean="0"/>
              <a:t>Alım sıklığı</a:t>
            </a:r>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785242"/>
          </a:xfrm>
        </p:spPr>
        <p:txBody>
          <a:bodyPr>
            <a:normAutofit/>
          </a:bodyPr>
          <a:lstStyle/>
          <a:p>
            <a:r>
              <a:rPr lang="tr-TR" sz="2800" b="1" dirty="0" smtClean="0"/>
              <a:t>2.DURUM ANALİZİ-3</a:t>
            </a:r>
            <a:endParaRPr lang="tr-TR" sz="2800" b="1" dirty="0"/>
          </a:p>
        </p:txBody>
      </p:sp>
      <p:sp>
        <p:nvSpPr>
          <p:cNvPr id="3" name="2 İçerik Yer Tutucusu"/>
          <p:cNvSpPr>
            <a:spLocks noGrp="1"/>
          </p:cNvSpPr>
          <p:nvPr>
            <p:ph idx="1"/>
          </p:nvPr>
        </p:nvSpPr>
        <p:spPr>
          <a:xfrm>
            <a:off x="457200" y="1124744"/>
            <a:ext cx="8229600" cy="5330064"/>
          </a:xfrm>
        </p:spPr>
        <p:txBody>
          <a:bodyPr/>
          <a:lstStyle/>
          <a:p>
            <a:pPr marL="90488" indent="-25400" algn="just">
              <a:buNone/>
            </a:pPr>
            <a:r>
              <a:rPr lang="tr-TR" dirty="0" smtClean="0"/>
              <a:t>Üçüncü aşamada hedef alınan pazardaki ihracı düşünülen ürünü etkileyecek ithalat, rekabet, pazarlama hizmetleri (standartlar, etiket-ambalaj, taşıma vb), tanıtımla ilgili mevzuatın incelenmesi gerekir. Mevzuat açısından bir engelin olup olmadığı bilinmelidir.</a:t>
            </a:r>
          </a:p>
          <a:p>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713234"/>
          </a:xfrm>
        </p:spPr>
        <p:txBody>
          <a:bodyPr>
            <a:normAutofit fontScale="90000"/>
          </a:bodyPr>
          <a:lstStyle/>
          <a:p>
            <a:r>
              <a:rPr lang="tr-TR" sz="2800" b="1" dirty="0" smtClean="0"/>
              <a:t/>
            </a:r>
            <a:br>
              <a:rPr lang="tr-TR" sz="2800" b="1" dirty="0" smtClean="0"/>
            </a:br>
            <a:r>
              <a:rPr lang="tr-TR" sz="2800" b="1" dirty="0" smtClean="0"/>
              <a:t>3. YÖNTEM SEÇİMİ</a:t>
            </a:r>
            <a:br>
              <a:rPr lang="tr-TR" sz="2800" b="1" dirty="0" smtClean="0"/>
            </a:br>
            <a:endParaRPr lang="tr-TR" sz="2800" b="1" dirty="0"/>
          </a:p>
        </p:txBody>
      </p:sp>
      <p:sp>
        <p:nvSpPr>
          <p:cNvPr id="3" name="2 İçerik Yer Tutucusu"/>
          <p:cNvSpPr>
            <a:spLocks noGrp="1"/>
          </p:cNvSpPr>
          <p:nvPr>
            <p:ph idx="1"/>
          </p:nvPr>
        </p:nvSpPr>
        <p:spPr>
          <a:xfrm>
            <a:off x="0" y="836712"/>
            <a:ext cx="8686800" cy="2449412"/>
          </a:xfrm>
        </p:spPr>
        <p:txBody>
          <a:bodyPr>
            <a:normAutofit fontScale="62500" lnSpcReduction="20000"/>
          </a:bodyPr>
          <a:lstStyle/>
          <a:p>
            <a:pPr algn="just">
              <a:buNone/>
            </a:pPr>
            <a:r>
              <a:rPr lang="tr-TR" dirty="0" smtClean="0"/>
              <a:t>    </a:t>
            </a:r>
            <a:r>
              <a:rPr lang="tr-TR" sz="4000" dirty="0" smtClean="0"/>
              <a:t>Hedef pazarın profili ortaya konulmasında veri temin yöntemi seçilmelidir. Örneğin, Türkmenistan’a ihracı düşünülen elma ile ilgili bilgiler FAO, TÜİK,  ve Türkmenistan’daki tarımla ilgili bakanlık ve diğer kuruluşların ikincil verilerinden yararlanılabilir.</a:t>
            </a:r>
          </a:p>
          <a:p>
            <a:pPr algn="just">
              <a:buNone/>
            </a:pPr>
            <a:r>
              <a:rPr lang="tr-TR" sz="4000" dirty="0" smtClean="0"/>
              <a:t>	</a:t>
            </a:r>
          </a:p>
          <a:p>
            <a:pPr algn="just">
              <a:buNone/>
            </a:pPr>
            <a:r>
              <a:rPr lang="tr-TR" sz="4000" dirty="0" smtClean="0"/>
              <a:t>     Örnekleme yöntemleri</a:t>
            </a:r>
          </a:p>
        </p:txBody>
      </p:sp>
      <p:graphicFrame>
        <p:nvGraphicFramePr>
          <p:cNvPr id="4" name="3 Tablo"/>
          <p:cNvGraphicFramePr>
            <a:graphicFrameLocks noGrp="1"/>
          </p:cNvGraphicFramePr>
          <p:nvPr/>
        </p:nvGraphicFramePr>
        <p:xfrm>
          <a:off x="395536" y="3500437"/>
          <a:ext cx="8424936" cy="3024905"/>
        </p:xfrm>
        <a:graphic>
          <a:graphicData uri="http://schemas.openxmlformats.org/drawingml/2006/table">
            <a:tbl>
              <a:tblPr/>
              <a:tblGrid>
                <a:gridCol w="4095918"/>
                <a:gridCol w="4329018"/>
              </a:tblGrid>
              <a:tr h="604981">
                <a:tc>
                  <a:txBody>
                    <a:bodyPr/>
                    <a:lstStyle/>
                    <a:p>
                      <a:pPr algn="ctr">
                        <a:spcAft>
                          <a:spcPts val="0"/>
                        </a:spcAft>
                      </a:pPr>
                      <a:r>
                        <a:rPr lang="tr-TR" sz="1800" b="1" dirty="0">
                          <a:solidFill>
                            <a:srgbClr val="000000"/>
                          </a:solidFill>
                          <a:latin typeface="Times New Roman"/>
                          <a:ea typeface="Times New Roman"/>
                          <a:cs typeface="Times New Roman"/>
                        </a:rPr>
                        <a:t>Tesadüfi Örnekleme Yöntemleri</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800" b="1" dirty="0">
                          <a:solidFill>
                            <a:srgbClr val="000000"/>
                          </a:solidFill>
                          <a:latin typeface="Times New Roman"/>
                          <a:ea typeface="Times New Roman"/>
                          <a:cs typeface="Times New Roman"/>
                        </a:rPr>
                        <a:t>Tesadüfi Olmayan Örnekleme Yöntemleri</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981">
                <a:tc>
                  <a:txBody>
                    <a:bodyPr/>
                    <a:lstStyle/>
                    <a:p>
                      <a:pPr algn="ctr">
                        <a:spcAft>
                          <a:spcPts val="0"/>
                        </a:spcAft>
                        <a:tabLst>
                          <a:tab pos="457200" algn="l"/>
                        </a:tabLst>
                      </a:pPr>
                      <a:r>
                        <a:rPr lang="tr-TR" sz="1800" dirty="0">
                          <a:solidFill>
                            <a:srgbClr val="000000"/>
                          </a:solidFill>
                          <a:latin typeface="Times New Roman"/>
                          <a:ea typeface="Times New Roman"/>
                          <a:cs typeface="Times New Roman"/>
                        </a:rPr>
                        <a:t>              Basit Tesadüfi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800" dirty="0">
                          <a:solidFill>
                            <a:srgbClr val="000000"/>
                          </a:solidFill>
                          <a:latin typeface="Times New Roman"/>
                          <a:ea typeface="Times New Roman"/>
                          <a:cs typeface="Times New Roman"/>
                        </a:rPr>
                        <a:t>Kolay Yoldan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981">
                <a:tc>
                  <a:txBody>
                    <a:bodyPr/>
                    <a:lstStyle/>
                    <a:p>
                      <a:pPr algn="ctr">
                        <a:spcAft>
                          <a:spcPts val="0"/>
                        </a:spcAft>
                        <a:tabLst>
                          <a:tab pos="457200" algn="l"/>
                        </a:tabLst>
                      </a:pPr>
                      <a:r>
                        <a:rPr lang="tr-TR" sz="1800" dirty="0">
                          <a:solidFill>
                            <a:srgbClr val="000000"/>
                          </a:solidFill>
                          <a:latin typeface="Times New Roman"/>
                          <a:ea typeface="Times New Roman"/>
                          <a:cs typeface="Times New Roman"/>
                        </a:rPr>
                        <a:t>  Zümrelere Göre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800" dirty="0">
                          <a:solidFill>
                            <a:srgbClr val="000000"/>
                          </a:solidFill>
                          <a:latin typeface="Times New Roman"/>
                          <a:ea typeface="Times New Roman"/>
                          <a:cs typeface="Times New Roman"/>
                        </a:rPr>
                        <a:t>                 Kararsal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981">
                <a:tc>
                  <a:txBody>
                    <a:bodyPr/>
                    <a:lstStyle/>
                    <a:p>
                      <a:pPr algn="ctr">
                        <a:spcAft>
                          <a:spcPts val="0"/>
                        </a:spcAft>
                        <a:tabLst>
                          <a:tab pos="457200" algn="l"/>
                        </a:tabLst>
                      </a:pPr>
                      <a:r>
                        <a:rPr lang="tr-TR" sz="1800">
                          <a:solidFill>
                            <a:srgbClr val="000000"/>
                          </a:solidFill>
                          <a:latin typeface="Times New Roman"/>
                          <a:ea typeface="Times New Roman"/>
                          <a:cs typeface="Times New Roman"/>
                        </a:rPr>
                        <a:t>Kümelere Göre Örnekleme</a:t>
                      </a:r>
                      <a:endParaRPr lang="tr-TR"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800" dirty="0">
                          <a:solidFill>
                            <a:srgbClr val="000000"/>
                          </a:solidFill>
                          <a:latin typeface="Times New Roman"/>
                          <a:ea typeface="Times New Roman"/>
                          <a:cs typeface="Times New Roman"/>
                        </a:rPr>
                        <a:t>                 Kontenjan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981">
                <a:tc>
                  <a:txBody>
                    <a:bodyPr/>
                    <a:lstStyle/>
                    <a:p>
                      <a:pPr algn="ctr">
                        <a:spcAft>
                          <a:spcPts val="0"/>
                        </a:spcAft>
                        <a:tabLst>
                          <a:tab pos="457200" algn="l"/>
                        </a:tabLst>
                      </a:pPr>
                      <a:r>
                        <a:rPr lang="tr-TR" sz="1800" dirty="0">
                          <a:solidFill>
                            <a:srgbClr val="000000"/>
                          </a:solidFill>
                          <a:latin typeface="Times New Roman"/>
                          <a:ea typeface="Times New Roman"/>
                          <a:cs typeface="Times New Roman"/>
                        </a:rPr>
                        <a:t>             Alanlara Göre Örnekleme</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tr-TR" sz="1800" dirty="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22152"/>
          </a:xfrm>
        </p:spPr>
        <p:txBody>
          <a:bodyPr/>
          <a:lstStyle/>
          <a:p>
            <a:pPr>
              <a:buNone/>
            </a:pPr>
            <a:r>
              <a:rPr lang="tr-TR" dirty="0" smtClean="0"/>
              <a:t>Veri Toplamada Kullanılan Yöntemler:</a:t>
            </a:r>
          </a:p>
          <a:p>
            <a:pPr>
              <a:buNone/>
            </a:pPr>
            <a:endParaRPr lang="tr-TR" dirty="0" smtClean="0"/>
          </a:p>
          <a:p>
            <a:pPr>
              <a:tabLst>
                <a:tab pos="449263" algn="l"/>
              </a:tabLst>
            </a:pPr>
            <a:r>
              <a:rPr lang="tr-TR" dirty="0" smtClean="0"/>
              <a:t>  Anket Yöntemi</a:t>
            </a:r>
          </a:p>
          <a:p>
            <a:pPr>
              <a:tabLst>
                <a:tab pos="449263" algn="l"/>
              </a:tabLst>
            </a:pPr>
            <a:r>
              <a:rPr lang="tr-TR" dirty="0" smtClean="0"/>
              <a:t>Gözlem Yöntemi</a:t>
            </a:r>
          </a:p>
          <a:p>
            <a:pPr>
              <a:tabLst>
                <a:tab pos="449263" algn="l"/>
              </a:tabLst>
            </a:pPr>
            <a:r>
              <a:rPr lang="tr-TR" dirty="0" smtClean="0"/>
              <a:t>Deney Yöntemi</a:t>
            </a:r>
          </a:p>
          <a:p>
            <a:pPr>
              <a:tabLst>
                <a:tab pos="449263" algn="l"/>
              </a:tabLst>
            </a:pPr>
            <a:r>
              <a:rPr lang="tr-TR" dirty="0" smtClean="0"/>
              <a:t>Projeksiyon Yöntemi</a:t>
            </a:r>
          </a:p>
          <a:p>
            <a:pPr>
              <a:tabLst>
                <a:tab pos="449263" algn="l"/>
              </a:tabLst>
            </a:pPr>
            <a:r>
              <a:rPr lang="tr-TR" dirty="0" smtClean="0"/>
              <a:t>Ölçekleme Yöntemi</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497210"/>
          </a:xfrm>
        </p:spPr>
        <p:txBody>
          <a:bodyPr>
            <a:noAutofit/>
          </a:bodyPr>
          <a:lstStyle/>
          <a:p>
            <a:pPr algn="l"/>
            <a:r>
              <a:rPr lang="tr-TR" sz="3200" b="1" dirty="0" smtClean="0"/>
              <a:t>GİRİŞ</a:t>
            </a:r>
            <a:endParaRPr lang="tr-TR" sz="3200" dirty="0"/>
          </a:p>
        </p:txBody>
      </p:sp>
      <p:sp>
        <p:nvSpPr>
          <p:cNvPr id="3" name="2 İçerik Yer Tutucusu"/>
          <p:cNvSpPr>
            <a:spLocks noGrp="1"/>
          </p:cNvSpPr>
          <p:nvPr>
            <p:ph idx="1"/>
          </p:nvPr>
        </p:nvSpPr>
        <p:spPr>
          <a:xfrm>
            <a:off x="323528" y="785794"/>
            <a:ext cx="8280920" cy="5669014"/>
          </a:xfrm>
        </p:spPr>
        <p:txBody>
          <a:bodyPr>
            <a:normAutofit fontScale="55000" lnSpcReduction="20000"/>
          </a:bodyPr>
          <a:lstStyle/>
          <a:p>
            <a:pPr algn="just"/>
            <a:r>
              <a:rPr lang="tr-TR" sz="3600" dirty="0" smtClean="0"/>
              <a:t>Pazarlama, ürünün alıcıyla buluşmasını sağlayan birçok faaliyeti ilgilendirmektedir.</a:t>
            </a:r>
          </a:p>
          <a:p>
            <a:pPr algn="just"/>
            <a:endParaRPr lang="tr-TR" sz="3600" dirty="0" smtClean="0"/>
          </a:p>
          <a:p>
            <a:pPr algn="just"/>
            <a:r>
              <a:rPr lang="tr-TR" sz="3600" dirty="0" smtClean="0"/>
              <a:t>Girişimcilerin İŞ PLANI’NDA Özet, İşi Tanımı Bölümü’nden sonra üçüncü olarak pazarlama Bölümü yer almaktadır. Bu bölümde, Pazarlama ve Analiz, Pazarlama Planı kısımları bulunmaktadır. </a:t>
            </a:r>
          </a:p>
          <a:p>
            <a:pPr marL="64008" indent="0">
              <a:buNone/>
            </a:pPr>
            <a:r>
              <a:rPr lang="tr-TR" sz="3500" dirty="0" smtClean="0"/>
              <a:t> </a:t>
            </a:r>
          </a:p>
          <a:p>
            <a:r>
              <a:rPr lang="tr-TR" sz="3500" b="1" dirty="0" smtClean="0"/>
              <a:t>İŞ PLANI</a:t>
            </a:r>
            <a:endParaRPr lang="tr-TR" sz="3500" dirty="0" smtClean="0"/>
          </a:p>
          <a:p>
            <a:pPr lvl="0"/>
            <a:r>
              <a:rPr lang="tr-TR" sz="3500" dirty="0" smtClean="0"/>
              <a:t>Özet</a:t>
            </a:r>
          </a:p>
          <a:p>
            <a:pPr lvl="0"/>
            <a:r>
              <a:rPr lang="tr-TR" sz="3500" dirty="0" smtClean="0"/>
              <a:t>İş tanımı</a:t>
            </a:r>
          </a:p>
          <a:p>
            <a:pPr lvl="0"/>
            <a:r>
              <a:rPr lang="tr-TR" sz="3500" dirty="0" smtClean="0"/>
              <a:t>Pazarlama Bölümü</a:t>
            </a:r>
          </a:p>
          <a:p>
            <a:pPr lvl="0"/>
            <a:r>
              <a:rPr lang="tr-TR" sz="3500" dirty="0" smtClean="0"/>
              <a:t>Araştırma, Dizayn ve Geliştirme Bölümü</a:t>
            </a:r>
          </a:p>
          <a:p>
            <a:pPr lvl="0"/>
            <a:r>
              <a:rPr lang="tr-TR" sz="3500" dirty="0" smtClean="0"/>
              <a:t>Üretim Bölümü</a:t>
            </a:r>
          </a:p>
          <a:p>
            <a:pPr lvl="0"/>
            <a:r>
              <a:rPr lang="tr-TR" sz="3500" dirty="0" smtClean="0"/>
              <a:t>Yönetim Bölümü</a:t>
            </a:r>
          </a:p>
          <a:p>
            <a:pPr lvl="0"/>
            <a:r>
              <a:rPr lang="tr-TR" sz="3500" dirty="0" smtClean="0"/>
              <a:t>Kritik Risk Bölümü</a:t>
            </a:r>
          </a:p>
          <a:p>
            <a:pPr lvl="0"/>
            <a:r>
              <a:rPr lang="tr-TR" sz="3500" dirty="0" smtClean="0"/>
              <a:t>Finansal Bölüm</a:t>
            </a:r>
          </a:p>
          <a:p>
            <a:pPr lvl="0"/>
            <a:r>
              <a:rPr lang="tr-TR" sz="3500" dirty="0" smtClean="0"/>
              <a:t>Zamanlama</a:t>
            </a:r>
          </a:p>
          <a:p>
            <a:pPr lvl="0"/>
            <a:r>
              <a:rPr lang="tr-TR" sz="3500" dirty="0" smtClean="0"/>
              <a:t>Ekler ve bibliyografya</a:t>
            </a:r>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929258"/>
          </a:xfrm>
        </p:spPr>
        <p:txBody>
          <a:bodyPr>
            <a:normAutofit fontScale="90000"/>
          </a:bodyPr>
          <a:lstStyle/>
          <a:p>
            <a:r>
              <a:rPr lang="tr-TR" sz="2800" b="1" dirty="0" smtClean="0"/>
              <a:t/>
            </a:r>
            <a:br>
              <a:rPr lang="tr-TR" sz="2800" b="1" dirty="0" smtClean="0"/>
            </a:br>
            <a:r>
              <a:rPr lang="tr-TR" sz="2800" b="1" dirty="0" smtClean="0"/>
              <a:t>4. VERİ TOPLAMA</a:t>
            </a:r>
            <a:r>
              <a:rPr lang="tr-TR" sz="2800" dirty="0" smtClean="0"/>
              <a:t/>
            </a:r>
            <a:br>
              <a:rPr lang="tr-TR" sz="2800" dirty="0" smtClean="0"/>
            </a:br>
            <a:endParaRPr lang="tr-TR" sz="2800" dirty="0"/>
          </a:p>
        </p:txBody>
      </p:sp>
      <p:sp>
        <p:nvSpPr>
          <p:cNvPr id="3" name="2 İçerik Yer Tutucusu"/>
          <p:cNvSpPr>
            <a:spLocks noGrp="1"/>
          </p:cNvSpPr>
          <p:nvPr>
            <p:ph idx="1"/>
          </p:nvPr>
        </p:nvSpPr>
        <p:spPr>
          <a:xfrm>
            <a:off x="457200" y="1628800"/>
            <a:ext cx="8229600" cy="2592288"/>
          </a:xfrm>
        </p:spPr>
        <p:txBody>
          <a:bodyPr/>
          <a:lstStyle/>
          <a:p>
            <a:pPr marL="90488" indent="-25400">
              <a:buNone/>
            </a:pPr>
            <a:endParaRPr lang="tr-TR" dirty="0" smtClean="0"/>
          </a:p>
          <a:p>
            <a:pPr marL="90488" indent="-25400">
              <a:buNone/>
            </a:pPr>
            <a:r>
              <a:rPr lang="tr-TR" dirty="0" smtClean="0"/>
              <a:t>Veri toplama yöntemi seçildikten sonra uygulamaya geçilir ve gereksinim duyulan bilgilere ulaşılmaya çalışılır.</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785242"/>
          </a:xfrm>
        </p:spPr>
        <p:txBody>
          <a:bodyPr>
            <a:normAutofit/>
          </a:bodyPr>
          <a:lstStyle/>
          <a:p>
            <a:r>
              <a:rPr lang="tr-TR" sz="2800" b="1" dirty="0" smtClean="0"/>
              <a:t>5. Analiz ve Yorumlama</a:t>
            </a:r>
            <a:endParaRPr lang="tr-TR" sz="2800" b="1" dirty="0"/>
          </a:p>
        </p:txBody>
      </p:sp>
      <p:sp>
        <p:nvSpPr>
          <p:cNvPr id="3" name="2 İçerik Yer Tutucusu"/>
          <p:cNvSpPr>
            <a:spLocks noGrp="1"/>
          </p:cNvSpPr>
          <p:nvPr>
            <p:ph idx="1"/>
          </p:nvPr>
        </p:nvSpPr>
        <p:spPr>
          <a:xfrm>
            <a:off x="457200" y="908720"/>
            <a:ext cx="8229600" cy="5546088"/>
          </a:xfrm>
        </p:spPr>
        <p:txBody>
          <a:bodyPr/>
          <a:lstStyle/>
          <a:p>
            <a:pPr marL="90488" indent="-25400">
              <a:buNone/>
            </a:pPr>
            <a:r>
              <a:rPr lang="tr-TR" dirty="0" smtClean="0"/>
              <a:t>Veriler bir araya getirildikten sonra Türkmenistan ve elma pazarı hakkındaki veriler istatistiki yöntemlerle analiz edilip sonuçlara belirlenir ve yorumlanarak kullanıma sunulur. Bulgulara göre, pazara girme yada girmeme kararı alınır.</a:t>
            </a:r>
          </a:p>
          <a:p>
            <a:endParaRPr lang="tr-TR" dirty="0" smtClean="0"/>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929258"/>
          </a:xfrm>
        </p:spPr>
        <p:txBody>
          <a:bodyPr>
            <a:normAutofit fontScale="90000"/>
          </a:bodyPr>
          <a:lstStyle/>
          <a:p>
            <a:r>
              <a:rPr lang="tr-TR" sz="2400" b="1" dirty="0" smtClean="0"/>
              <a:t>BÖLÜM III. PAZARLAMA PLANLAMASI</a:t>
            </a:r>
            <a:r>
              <a:rPr lang="tr-TR" sz="2400" dirty="0" smtClean="0"/>
              <a:t/>
            </a:r>
            <a:br>
              <a:rPr lang="tr-TR" sz="2400" dirty="0" smtClean="0"/>
            </a:br>
            <a:r>
              <a:rPr lang="tr-TR" sz="2400" b="1" dirty="0" smtClean="0"/>
              <a:t>6.1. PAZARLAMA PLANLAMASININ AMACI </a:t>
            </a:r>
            <a:r>
              <a:rPr lang="tr-TR" sz="2400" dirty="0" smtClean="0"/>
              <a:t/>
            </a:r>
            <a:br>
              <a:rPr lang="tr-TR" sz="2400" dirty="0" smtClean="0"/>
            </a:br>
            <a:endParaRPr lang="tr-TR" sz="2400" dirty="0"/>
          </a:p>
        </p:txBody>
      </p:sp>
      <p:sp>
        <p:nvSpPr>
          <p:cNvPr id="3" name="2 İçerik Yer Tutucusu"/>
          <p:cNvSpPr>
            <a:spLocks noGrp="1"/>
          </p:cNvSpPr>
          <p:nvPr>
            <p:ph idx="1"/>
          </p:nvPr>
        </p:nvSpPr>
        <p:spPr>
          <a:xfrm>
            <a:off x="457200" y="1052736"/>
            <a:ext cx="8229600" cy="5402072"/>
          </a:xfrm>
        </p:spPr>
        <p:txBody>
          <a:bodyPr>
            <a:normAutofit fontScale="92500" lnSpcReduction="10000"/>
          </a:bodyPr>
          <a:lstStyle/>
          <a:p>
            <a:pPr algn="just"/>
            <a:r>
              <a:rPr lang="tr-TR" dirty="0" smtClean="0"/>
              <a:t>Pazarlama planı, girişimcinin faaliyetlerini ve geleceğini izleme ve kontrol etmesinin gösteren bir haritadır. Girişimcinin iş planında yer alan amaç, strateji ve faaliyetlerini ifade eden yazılı bir doküman olarak </a:t>
            </a:r>
            <a:r>
              <a:rPr lang="tr-TR" smtClean="0"/>
              <a:t>ta tanımlanmaktadır ( </a:t>
            </a:r>
            <a:r>
              <a:rPr lang="tr-TR" dirty="0" smtClean="0"/>
              <a:t>Güney,2004).</a:t>
            </a:r>
          </a:p>
          <a:p>
            <a:r>
              <a:rPr lang="tr-TR" dirty="0" smtClean="0"/>
              <a:t>Pazarlama Planının girişimci açısından amacı aşağıdaki sorulara yanıt bulabilmenin sistematik sürecinin göstermektir:</a:t>
            </a:r>
          </a:p>
          <a:p>
            <a:pPr lvl="0"/>
            <a:r>
              <a:rPr lang="tr-TR" dirty="0" smtClean="0"/>
              <a:t>Neredeyiz?</a:t>
            </a:r>
          </a:p>
          <a:p>
            <a:pPr lvl="0"/>
            <a:r>
              <a:rPr lang="tr-TR" dirty="0" smtClean="0"/>
              <a:t>Nereye gidilmek isteniyor?</a:t>
            </a:r>
          </a:p>
          <a:p>
            <a:pPr lvl="0"/>
            <a:r>
              <a:rPr lang="tr-TR" dirty="0" smtClean="0"/>
              <a:t>Amaca nasıl ulaşılacaktır?</a:t>
            </a:r>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641226"/>
          </a:xfrm>
        </p:spPr>
        <p:txBody>
          <a:bodyPr>
            <a:normAutofit/>
          </a:bodyPr>
          <a:lstStyle/>
          <a:p>
            <a:r>
              <a:rPr lang="tr-TR" sz="2800" b="1" dirty="0"/>
              <a:t>6.1. PAZARLAMA PLANLAMASININ AMACI</a:t>
            </a:r>
            <a:endParaRPr lang="tr-TR" sz="2800" dirty="0"/>
          </a:p>
        </p:txBody>
      </p:sp>
      <p:sp>
        <p:nvSpPr>
          <p:cNvPr id="3" name="İçerik Yer Tutucusu 2"/>
          <p:cNvSpPr>
            <a:spLocks noGrp="1"/>
          </p:cNvSpPr>
          <p:nvPr>
            <p:ph idx="1"/>
          </p:nvPr>
        </p:nvSpPr>
        <p:spPr>
          <a:xfrm>
            <a:off x="457200" y="1052736"/>
            <a:ext cx="8229600" cy="5402072"/>
          </a:xfrm>
        </p:spPr>
        <p:txBody>
          <a:bodyPr>
            <a:normAutofit fontScale="92500"/>
          </a:bodyPr>
          <a:lstStyle/>
          <a:p>
            <a:r>
              <a:rPr lang="tr-TR" dirty="0"/>
              <a:t>Girişimcinin Pazarlama Planı olmadan faaliyete geçmesi doğru olmayıp, bu durum başarısızlığı da beraberinde getirecektir. Yapılacakları sistematik şekle dönüştürerek ortaya koymak ve izlemek için Pazarlama Planı gereklidir. Pazarlama Planı, girişimcinin faaliyetlerini el yordamı ile yönetmesi yerine, daha sistematik bir şekilde yol haritasını belirlemesine yardımcı olacaktır.</a:t>
            </a:r>
          </a:p>
          <a:p>
            <a:r>
              <a:rPr lang="tr-TR" dirty="0"/>
              <a:t>Planın uygulanmasında her faaliyetle ilgili birinin olması sorumluluğun paylaşılmasına da yardımcı olacaktır.</a:t>
            </a:r>
          </a:p>
          <a:p>
            <a:endParaRPr lang="tr-TR" dirty="0"/>
          </a:p>
        </p:txBody>
      </p:sp>
    </p:spTree>
    <p:extLst>
      <p:ext uri="{BB962C8B-B14F-4D97-AF65-F5344CB8AC3E}">
        <p14:creationId xmlns:p14="http://schemas.microsoft.com/office/powerpoint/2010/main" val="40229734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69218"/>
          </a:xfrm>
        </p:spPr>
        <p:txBody>
          <a:bodyPr>
            <a:noAutofit/>
          </a:bodyPr>
          <a:lstStyle/>
          <a:p>
            <a:r>
              <a:rPr lang="tr-TR" sz="2800" b="1" dirty="0" smtClean="0"/>
              <a:t/>
            </a:r>
            <a:br>
              <a:rPr lang="tr-TR" sz="2800" b="1" dirty="0" smtClean="0"/>
            </a:br>
            <a:r>
              <a:rPr lang="tr-TR" sz="2800" b="1" dirty="0" smtClean="0"/>
              <a:t>6.2. PAZARLAMA PLANLAMASININ SÜRECİ</a:t>
            </a:r>
            <a:r>
              <a:rPr lang="tr-TR" sz="2800" dirty="0" smtClean="0"/>
              <a:t/>
            </a:r>
            <a:br>
              <a:rPr lang="tr-TR" sz="2800" dirty="0" smtClean="0"/>
            </a:br>
            <a:endParaRPr lang="tr-TR" sz="2800" dirty="0"/>
          </a:p>
        </p:txBody>
      </p:sp>
      <p:sp>
        <p:nvSpPr>
          <p:cNvPr id="3" name="2 İçerik Yer Tutucusu"/>
          <p:cNvSpPr>
            <a:spLocks noGrp="1"/>
          </p:cNvSpPr>
          <p:nvPr>
            <p:ph idx="1"/>
          </p:nvPr>
        </p:nvSpPr>
        <p:spPr>
          <a:xfrm>
            <a:off x="179512" y="980728"/>
            <a:ext cx="8784976" cy="5474080"/>
          </a:xfrm>
        </p:spPr>
        <p:txBody>
          <a:bodyPr>
            <a:normAutofit fontScale="70000" lnSpcReduction="20000"/>
          </a:bodyPr>
          <a:lstStyle/>
          <a:p>
            <a:pPr>
              <a:buNone/>
            </a:pPr>
            <a:r>
              <a:rPr lang="tr-TR" dirty="0" smtClean="0"/>
              <a:t>Pazarlama Planlamasının aşamaları aşağıda sunulmuştur: (Odabaşı, 2001):</a:t>
            </a:r>
          </a:p>
          <a:p>
            <a:pPr>
              <a:buNone/>
            </a:pPr>
            <a:endParaRPr lang="tr-TR" dirty="0" smtClean="0"/>
          </a:p>
          <a:p>
            <a:pPr>
              <a:buNone/>
            </a:pPr>
            <a:r>
              <a:rPr lang="tr-TR" dirty="0" smtClean="0"/>
              <a:t>1. Durum Analizi                                Neredeyiz?(SWOT)</a:t>
            </a:r>
          </a:p>
          <a:p>
            <a:pPr marL="4841875" indent="-4751388">
              <a:buNone/>
            </a:pPr>
            <a:r>
              <a:rPr lang="tr-TR" dirty="0" smtClean="0"/>
              <a:t>2. Amaç ve stratejiler                        Nereye varılmak isteniyor     ve nasıl varılacaktır?</a:t>
            </a:r>
          </a:p>
          <a:p>
            <a:pPr>
              <a:buNone/>
            </a:pPr>
            <a:r>
              <a:rPr lang="tr-TR" dirty="0" smtClean="0"/>
              <a:t>3. Pazarlama eylem programları               Neler yapılmalıdır?</a:t>
            </a:r>
          </a:p>
          <a:p>
            <a:pPr marL="4122738" indent="-4057650">
              <a:buNone/>
            </a:pPr>
            <a:r>
              <a:rPr lang="tr-TR" dirty="0" smtClean="0"/>
              <a:t>4. Planın uygulanması                     Nasıl, ne zaman ve kiminle gerçekleştirilecektir?</a:t>
            </a:r>
          </a:p>
          <a:p>
            <a:pPr marL="5651500" indent="-5586413" defTabSz="255588">
              <a:buNone/>
              <a:tabLst>
                <a:tab pos="5651500" algn="l"/>
              </a:tabLst>
            </a:pPr>
            <a:r>
              <a:rPr lang="tr-TR" dirty="0" smtClean="0"/>
              <a:t>5. Ölçme, değerlendirme ve düzeltme                     Performans-gelişim faaliyetleri nasıl ölçülecek, nerede değişiklik yapılacaktır? (kar, satışlar,müşteri hizmeti, maliyetler) </a:t>
            </a:r>
          </a:p>
          <a:p>
            <a:pPr>
              <a:buNone/>
              <a:tabLst>
                <a:tab pos="5651500" algn="l"/>
              </a:tabLst>
            </a:pPr>
            <a:r>
              <a:rPr lang="tr-TR" dirty="0" smtClean="0"/>
              <a:t> Plan uygulanırken, mevcut durum/</a:t>
            </a:r>
            <a:r>
              <a:rPr lang="tr-TR" dirty="0" err="1" smtClean="0"/>
              <a:t>lara</a:t>
            </a:r>
            <a:r>
              <a:rPr lang="tr-TR" dirty="0" smtClean="0"/>
              <a:t> göre, sürekli güncelleme yapılması önerilebilir.</a:t>
            </a:r>
            <a:endParaRPr lang="tr-TR" dirty="0"/>
          </a:p>
        </p:txBody>
      </p:sp>
      <p:sp>
        <p:nvSpPr>
          <p:cNvPr id="4" name="3 Sağ Ok"/>
          <p:cNvSpPr/>
          <p:nvPr/>
        </p:nvSpPr>
        <p:spPr>
          <a:xfrm>
            <a:off x="2307940" y="1772816"/>
            <a:ext cx="172819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Sağ Ok"/>
          <p:cNvSpPr/>
          <p:nvPr/>
        </p:nvSpPr>
        <p:spPr>
          <a:xfrm flipV="1">
            <a:off x="2773820" y="2132856"/>
            <a:ext cx="137653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3995936" y="2708920"/>
            <a:ext cx="5760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2951820" y="3068960"/>
            <a:ext cx="79208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Sağ Ok"/>
          <p:cNvSpPr/>
          <p:nvPr/>
        </p:nvSpPr>
        <p:spPr>
          <a:xfrm>
            <a:off x="4716016" y="3645024"/>
            <a:ext cx="72008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964488" cy="6194160"/>
          </a:xfrm>
        </p:spPr>
        <p:txBody>
          <a:bodyPr>
            <a:normAutofit/>
          </a:bodyPr>
          <a:lstStyle/>
          <a:p>
            <a:pPr lvl="2">
              <a:buNone/>
            </a:pPr>
            <a:r>
              <a:rPr lang="tr-TR" b="1" dirty="0" smtClean="0"/>
              <a:t>6.2.1. PAZARLAMA AMAÇLARININ BELİRLENMESİ</a:t>
            </a:r>
            <a:endParaRPr lang="tr-TR" dirty="0" smtClean="0"/>
          </a:p>
          <a:p>
            <a:pPr marL="90488" indent="-25400">
              <a:buNone/>
            </a:pPr>
            <a:r>
              <a:rPr lang="tr-TR" sz="2400" dirty="0" smtClean="0"/>
              <a:t>Girişimcinin hedeflerine yönelik amaçlarını net olarak belirlenmesidir. Örneğin pazarda öncü olmak, pazar payı açısından net hedefi olabilir (%3-5 gibi).</a:t>
            </a:r>
          </a:p>
          <a:p>
            <a:endParaRPr lang="tr-TR" sz="2400" dirty="0" smtClean="0"/>
          </a:p>
          <a:p>
            <a:pPr>
              <a:buNone/>
            </a:pPr>
            <a:endParaRPr lang="tr-TR" sz="2000" b="1" dirty="0" smtClean="0"/>
          </a:p>
          <a:p>
            <a:pPr>
              <a:buNone/>
            </a:pPr>
            <a:r>
              <a:rPr lang="tr-TR" sz="2000" b="1" dirty="0" smtClean="0"/>
              <a:t>6.2.2. ALTERNATİF STRATEJİ BELİRLENMESİ VE EN UYGUN OLANIN SEÇİMİ</a:t>
            </a:r>
          </a:p>
          <a:p>
            <a:pPr>
              <a:buNone/>
            </a:pPr>
            <a:r>
              <a:rPr lang="tr-TR" sz="2400" dirty="0" smtClean="0"/>
              <a:t>Amaçlarına yönelik pazarlama stratejileri sıralanmalıdır.</a:t>
            </a:r>
            <a:endParaRPr lang="tr-TR"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7494"/>
            <a:ext cx="9144000" cy="641226"/>
          </a:xfrm>
        </p:spPr>
        <p:txBody>
          <a:bodyPr>
            <a:normAutofit/>
          </a:bodyPr>
          <a:lstStyle/>
          <a:p>
            <a:pPr marL="449263" indent="90488"/>
            <a:r>
              <a:rPr lang="tr-TR" sz="2400" b="1" dirty="0" smtClean="0"/>
              <a:t>6.2.3.PAZAR BÖLÜMLENDİRMESİ VE HEDEF PAZAR SEÇİMİ</a:t>
            </a:r>
            <a:endParaRPr lang="tr-TR" sz="2400" dirty="0"/>
          </a:p>
        </p:txBody>
      </p:sp>
      <p:sp>
        <p:nvSpPr>
          <p:cNvPr id="3" name="2 İçerik Yer Tutucusu"/>
          <p:cNvSpPr>
            <a:spLocks noGrp="1"/>
          </p:cNvSpPr>
          <p:nvPr>
            <p:ph idx="1"/>
          </p:nvPr>
        </p:nvSpPr>
        <p:spPr>
          <a:xfrm>
            <a:off x="0" y="908720"/>
            <a:ext cx="9144000" cy="5546088"/>
          </a:xfrm>
        </p:spPr>
        <p:txBody>
          <a:bodyPr>
            <a:normAutofit/>
          </a:bodyPr>
          <a:lstStyle/>
          <a:p>
            <a:pPr marL="90488" indent="-25400" algn="just">
              <a:buNone/>
            </a:pPr>
            <a:r>
              <a:rPr lang="tr-TR" sz="2400" dirty="0" smtClean="0"/>
              <a:t>Pazarı aynı özelliklere sahip alt gruplara ayırarak kümelendirmektir. Pazar bölümlendirmesi ile </a:t>
            </a:r>
            <a:r>
              <a:rPr lang="tr-TR" sz="2400" dirty="0" err="1" smtClean="0"/>
              <a:t>homogen</a:t>
            </a:r>
            <a:r>
              <a:rPr lang="tr-TR" sz="2400" dirty="0" smtClean="0"/>
              <a:t> bir pazarda tüketici istekleri daha iyi izlenir, pazarda yoğunlaşma sağlanır, rekabet iyi izlenir, kaynaklar verimli kullanılır.</a:t>
            </a:r>
          </a:p>
          <a:p>
            <a:pPr marL="90488" indent="-25400" algn="just"/>
            <a:endParaRPr lang="tr-TR" sz="2400" dirty="0" smtClean="0"/>
          </a:p>
          <a:p>
            <a:pPr marL="90488" indent="-25400" algn="just">
              <a:buNone/>
            </a:pPr>
            <a:r>
              <a:rPr lang="tr-TR" sz="2400" dirty="0" smtClean="0"/>
              <a:t>Tüketici pazarlarının bölümlendirilmesi belli değişken/ değişkenlere göre bölümlere ayırmaktır. Pazarın bölümlendirilmesinde coğrafik, demografik, psikolojik ve davranışsal çeşitli kriterler esas </a:t>
            </a:r>
            <a:r>
              <a:rPr lang="tr-TR" sz="2400" dirty="0" smtClean="0"/>
              <a:t>alınmaktadır (Şekil 1).</a:t>
            </a:r>
            <a:endParaRPr lang="tr-TR" sz="2400" dirty="0" smtClean="0"/>
          </a:p>
          <a:p>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67494"/>
            <a:ext cx="8892480" cy="785242"/>
          </a:xfrm>
        </p:spPr>
        <p:txBody>
          <a:bodyPr>
            <a:normAutofit/>
          </a:bodyPr>
          <a:lstStyle/>
          <a:p>
            <a:r>
              <a:rPr lang="tr-TR" sz="2000" dirty="0" smtClean="0"/>
              <a:t>Şekil </a:t>
            </a:r>
            <a:r>
              <a:rPr lang="tr-TR" sz="2000" dirty="0" smtClean="0"/>
              <a:t>1. </a:t>
            </a:r>
            <a:r>
              <a:rPr lang="tr-TR" sz="2000" dirty="0" smtClean="0"/>
              <a:t>Tüketici Pazar Bölümlendirmesindeki kriterler (Yurdakul,1997)</a:t>
            </a:r>
            <a:br>
              <a:rPr lang="tr-TR" sz="2000" dirty="0" smtClean="0"/>
            </a:br>
            <a:endParaRPr lang="tr-TR" sz="2000" dirty="0"/>
          </a:p>
        </p:txBody>
      </p:sp>
      <p:pic>
        <p:nvPicPr>
          <p:cNvPr id="4" name="3 Resim"/>
          <p:cNvPicPr/>
          <p:nvPr/>
        </p:nvPicPr>
        <p:blipFill>
          <a:blip r:embed="rId2" cstate="print"/>
          <a:srcRect/>
          <a:stretch>
            <a:fillRect/>
          </a:stretch>
        </p:blipFill>
        <p:spPr bwMode="auto">
          <a:xfrm>
            <a:off x="251520" y="764704"/>
            <a:ext cx="8546132" cy="59046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0"/>
            <a:ext cx="8892480" cy="6454808"/>
          </a:xfrm>
        </p:spPr>
        <p:txBody>
          <a:bodyPr>
            <a:noAutofit/>
          </a:bodyPr>
          <a:lstStyle/>
          <a:p>
            <a:pPr>
              <a:buNone/>
            </a:pPr>
            <a:r>
              <a:rPr lang="tr-TR" sz="1600" dirty="0" smtClean="0"/>
              <a:t>Doğru bir Pazar bölümünün özellikleri şunlardır  (Yurdakul,1996 ):</a:t>
            </a:r>
          </a:p>
          <a:p>
            <a:pPr marL="269875" lvl="0" indent="-269875"/>
            <a:r>
              <a:rPr lang="tr-TR" sz="1600" dirty="0" smtClean="0"/>
              <a:t>Ölçülebilirlik: Pazar bölümünün ve tüketicilerin satın alma gücünün ölçülebilir olmasıdır.</a:t>
            </a:r>
          </a:p>
          <a:p>
            <a:pPr marL="269875" lvl="0" indent="-269875"/>
            <a:r>
              <a:rPr lang="tr-TR" sz="1600" dirty="0" smtClean="0"/>
              <a:t>Tutarlılık: Pazar bölümünün yeter büyüklük ve karlılıkta olmasıdır.</a:t>
            </a:r>
          </a:p>
          <a:p>
            <a:pPr marL="269875" lvl="0" indent="-269875"/>
            <a:r>
              <a:rPr lang="tr-TR" sz="1600" dirty="0" smtClean="0"/>
              <a:t>Erişilebilirlik: Pazar bölümüne hizmet edilebilme düzeyidir.</a:t>
            </a:r>
          </a:p>
          <a:p>
            <a:pPr marL="269875" lvl="0" indent="-269875"/>
            <a:r>
              <a:rPr lang="tr-TR" sz="1600" dirty="0" smtClean="0"/>
              <a:t>Faaliyet gösterebilirlik: Etkin pazarlama  programı formüle edebilirlik düzeyidir.</a:t>
            </a:r>
          </a:p>
          <a:p>
            <a:pPr marL="269875" indent="-269875">
              <a:buNone/>
            </a:pPr>
            <a:r>
              <a:rPr lang="tr-TR" sz="1600" dirty="0" smtClean="0"/>
              <a:t> </a:t>
            </a:r>
          </a:p>
          <a:p>
            <a:pPr marL="269875" indent="-269875">
              <a:buNone/>
            </a:pPr>
            <a:r>
              <a:rPr lang="tr-TR" sz="1600" b="1" dirty="0" smtClean="0"/>
              <a:t> </a:t>
            </a:r>
            <a:r>
              <a:rPr lang="tr-TR" sz="1600" dirty="0" smtClean="0"/>
              <a:t>Tüketici Pazar bölümlendirmesinin ilkeleri:</a:t>
            </a:r>
          </a:p>
          <a:p>
            <a:pPr marL="269875" lvl="0" indent="-269875"/>
            <a:r>
              <a:rPr lang="tr-TR" sz="1600" dirty="0" smtClean="0"/>
              <a:t>Pazar </a:t>
            </a:r>
            <a:r>
              <a:rPr lang="tr-TR" sz="1600" dirty="0" err="1" smtClean="0"/>
              <a:t>homogen</a:t>
            </a:r>
            <a:r>
              <a:rPr lang="tr-TR" sz="1600" dirty="0" smtClean="0"/>
              <a:t> ise bölümleme şart değildir.</a:t>
            </a:r>
          </a:p>
          <a:p>
            <a:pPr marL="269875" lvl="0" indent="-269875"/>
            <a:r>
              <a:rPr lang="tr-TR" sz="1600" dirty="0" smtClean="0"/>
              <a:t>Pazar bölümünün ihtiyaçları belirlenmelidir.</a:t>
            </a:r>
          </a:p>
          <a:p>
            <a:pPr marL="269875" lvl="0" indent="-269875"/>
            <a:r>
              <a:rPr lang="tr-TR" sz="1600" dirty="0" smtClean="0"/>
              <a:t>Pazar bölümü ölçülebilir olmalıdır.</a:t>
            </a:r>
          </a:p>
          <a:p>
            <a:pPr marL="269875" lvl="0" indent="-269875"/>
            <a:r>
              <a:rPr lang="tr-TR" sz="1600" dirty="0" smtClean="0"/>
              <a:t>Pazar bölümü yeter karlılıkta olmalıdır.</a:t>
            </a:r>
          </a:p>
          <a:p>
            <a:pPr marL="269875" lvl="0" indent="-269875"/>
            <a:r>
              <a:rPr lang="tr-TR" sz="1600" dirty="0" smtClean="0"/>
              <a:t>Pazar bölümü erişilebilir olmasıdır.</a:t>
            </a:r>
          </a:p>
          <a:p>
            <a:pPr marL="269875" lvl="0" indent="-269875"/>
            <a:r>
              <a:rPr lang="tr-TR" sz="1600" dirty="0" smtClean="0"/>
              <a:t>Pazar bölümünde yasal ve sosyal engeller olmamalıdır.</a:t>
            </a:r>
          </a:p>
          <a:p>
            <a:pPr marL="269875" lvl="0" indent="-269875"/>
            <a:r>
              <a:rPr lang="tr-TR" sz="1600" dirty="0" smtClean="0"/>
              <a:t>Pazar bölümünde mevcut ve geleceğe yönelik etkenler ve olanaklar bilinmelidir.</a:t>
            </a:r>
          </a:p>
          <a:p>
            <a:pPr marL="269875" indent="-269875">
              <a:buNone/>
            </a:pPr>
            <a:r>
              <a:rPr lang="tr-TR" sz="1600" b="1" dirty="0" smtClean="0"/>
              <a:t> </a:t>
            </a:r>
            <a:endParaRPr lang="tr-TR" sz="1600" dirty="0" smtClean="0"/>
          </a:p>
          <a:p>
            <a:pPr marL="269875" indent="-269875">
              <a:buNone/>
            </a:pPr>
            <a:r>
              <a:rPr lang="tr-TR" sz="1600" dirty="0" smtClean="0"/>
              <a:t>Tüketici Pazar bölümlendirmesinin yararları:</a:t>
            </a:r>
          </a:p>
          <a:p>
            <a:pPr marL="269875" lvl="0" indent="-269875"/>
            <a:r>
              <a:rPr lang="tr-TR" sz="1600" dirty="0" smtClean="0"/>
              <a:t>Yeni pazar fırsatları sağlanır.</a:t>
            </a:r>
          </a:p>
          <a:p>
            <a:pPr marL="269875" lvl="0" indent="-269875"/>
            <a:r>
              <a:rPr lang="tr-TR" sz="1600" dirty="0" smtClean="0"/>
              <a:t>Pazar bölümünün istek ve gereksinimleri doğru belirlenir.</a:t>
            </a:r>
          </a:p>
          <a:p>
            <a:pPr marL="269875" lvl="0" indent="-269875"/>
            <a:r>
              <a:rPr lang="tr-TR" sz="1600" dirty="0" smtClean="0"/>
              <a:t>Pazarlama stratejilerinde yoğunlaşma sağlanır.</a:t>
            </a:r>
          </a:p>
          <a:p>
            <a:pPr marL="269875" lvl="0" indent="-269875"/>
            <a:r>
              <a:rPr lang="tr-TR" sz="1600" dirty="0" smtClean="0"/>
              <a:t>Kaynaklar iyi değerlendirilir.</a:t>
            </a:r>
          </a:p>
          <a:p>
            <a:pPr lvl="0"/>
            <a:r>
              <a:rPr lang="tr-TR" sz="1600" dirty="0" smtClean="0"/>
              <a:t>Hedef kitle, rakipler hakkında odaklanma sağlanır.</a:t>
            </a:r>
          </a:p>
          <a:p>
            <a:endParaRPr lang="tr-TR" sz="1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60648"/>
            <a:ext cx="8748464" cy="1368152"/>
          </a:xfrm>
        </p:spPr>
        <p:txBody>
          <a:bodyPr>
            <a:normAutofit fontScale="90000"/>
          </a:bodyPr>
          <a:lstStyle/>
          <a:p>
            <a:pPr marL="0"/>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HEDEF PAZAR SEÇİM MODELLERİ</a:t>
            </a:r>
            <a:br>
              <a:rPr lang="tr-TR" sz="3100" b="1" dirty="0" smtClean="0">
                <a:latin typeface="Calibri"/>
                <a:ea typeface="Calibri"/>
                <a:cs typeface="Calibri"/>
              </a:rPr>
            </a:br>
            <a:r>
              <a:rPr lang="tr-TR" sz="2200" dirty="0" smtClean="0">
                <a:solidFill>
                  <a:schemeClr val="tx1"/>
                </a:solidFill>
              </a:rPr>
              <a:t>Girişimci pazar bölümünü belirledikten sonra, buna göre Pazarlama </a:t>
            </a:r>
            <a:r>
              <a:rPr lang="tr-TR" sz="2200" dirty="0" err="1" smtClean="0">
                <a:solidFill>
                  <a:schemeClr val="tx1"/>
                </a:solidFill>
              </a:rPr>
              <a:t>Planınını</a:t>
            </a:r>
            <a:r>
              <a:rPr lang="tr-TR" sz="2200" dirty="0" smtClean="0">
                <a:solidFill>
                  <a:schemeClr val="tx1"/>
                </a:solidFill>
              </a:rPr>
              <a:t> geliştirmesi gerekmektedir.</a:t>
            </a:r>
            <a:r>
              <a:rPr lang="tr-TR" sz="2200" dirty="0" smtClean="0"/>
              <a:t/>
            </a:r>
            <a:br>
              <a:rPr lang="tr-TR" sz="2200" dirty="0" smtClean="0"/>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3100" b="1" dirty="0" smtClean="0">
                <a:latin typeface="Calibri"/>
                <a:ea typeface="Calibri"/>
                <a:cs typeface="Calibri"/>
              </a:rPr>
              <a:t/>
            </a:r>
            <a:br>
              <a:rPr lang="tr-TR" sz="3100" b="1" dirty="0" smtClean="0">
                <a:latin typeface="Calibri"/>
                <a:ea typeface="Calibri"/>
                <a:cs typeface="Calibri"/>
              </a:rPr>
            </a:br>
            <a:r>
              <a:rPr lang="tr-TR" sz="4800" dirty="0" smtClean="0">
                <a:latin typeface="Calibri"/>
                <a:ea typeface="Calibri"/>
                <a:cs typeface="Times New Roman"/>
              </a:rPr>
              <a:t/>
            </a:r>
            <a:br>
              <a:rPr lang="tr-TR" sz="4800" dirty="0" smtClean="0">
                <a:latin typeface="Calibri"/>
                <a:ea typeface="Calibri"/>
                <a:cs typeface="Times New Roman"/>
              </a:rPr>
            </a:br>
            <a:endParaRPr lang="tr-TR" dirty="0"/>
          </a:p>
        </p:txBody>
      </p:sp>
      <p:graphicFrame>
        <p:nvGraphicFramePr>
          <p:cNvPr id="4" name="3 Tablo"/>
          <p:cNvGraphicFramePr>
            <a:graphicFrameLocks noGrp="1"/>
          </p:cNvGraphicFramePr>
          <p:nvPr/>
        </p:nvGraphicFramePr>
        <p:xfrm>
          <a:off x="395537" y="1844824"/>
          <a:ext cx="8496940" cy="4752528"/>
        </p:xfrm>
        <a:graphic>
          <a:graphicData uri="http://schemas.openxmlformats.org/drawingml/2006/table">
            <a:tbl>
              <a:tblPr/>
              <a:tblGrid>
                <a:gridCol w="548883"/>
                <a:gridCol w="501196"/>
                <a:gridCol w="524571"/>
                <a:gridCol w="635844"/>
                <a:gridCol w="328208"/>
                <a:gridCol w="370286"/>
                <a:gridCol w="518961"/>
                <a:gridCol w="498391"/>
                <a:gridCol w="498391"/>
                <a:gridCol w="499324"/>
                <a:gridCol w="370286"/>
                <a:gridCol w="359999"/>
                <a:gridCol w="374028"/>
                <a:gridCol w="430130"/>
                <a:gridCol w="2038442"/>
              </a:tblGrid>
              <a:tr h="432048">
                <a:tc>
                  <a:txBody>
                    <a:bodyPr/>
                    <a:lstStyle/>
                    <a:p>
                      <a:pPr>
                        <a:lnSpc>
                          <a:spcPct val="200000"/>
                        </a:lnSpc>
                        <a:spcAft>
                          <a:spcPts val="0"/>
                        </a:spcAft>
                      </a:pPr>
                      <a:r>
                        <a:rPr lang="tr-TR" sz="1200" b="1" dirty="0">
                          <a:latin typeface="Calibri"/>
                          <a:ea typeface="Calibri"/>
                          <a:cs typeface="Calibri"/>
                        </a:rPr>
                        <a:t> </a:t>
                      </a:r>
                      <a:endParaRPr lang="tr-TR" sz="1200" dirty="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P1</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P2</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P3</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P1</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P2</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P3</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P1</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P2</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P3</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Ü1</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Ü1</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dirty="0">
                          <a:latin typeface="Calibri"/>
                          <a:ea typeface="Calibri"/>
                          <a:cs typeface="Calibri"/>
                        </a:rPr>
                        <a:t> </a:t>
                      </a:r>
                      <a:endParaRPr lang="tr-TR" sz="1200" dirty="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Ü1</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dirty="0">
                          <a:latin typeface="Calibri"/>
                          <a:ea typeface="Calibri"/>
                          <a:cs typeface="Calibri"/>
                        </a:rPr>
                        <a:t> </a:t>
                      </a:r>
                      <a:endParaRPr lang="tr-TR" sz="1200" dirty="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Ü2</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Ü2</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Ü2</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Ü3</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Ü3</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dirty="0">
                          <a:latin typeface="Calibri"/>
                          <a:ea typeface="Calibri"/>
                          <a:cs typeface="Calibri"/>
                        </a:rPr>
                        <a:t>x</a:t>
                      </a:r>
                      <a:endParaRPr lang="tr-TR" sz="1200" dirty="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Ü3</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32048">
                <a:tc gridSpan="5">
                  <a:txBody>
                    <a:bodyPr/>
                    <a:lstStyle/>
                    <a:p>
                      <a:pPr>
                        <a:lnSpc>
                          <a:spcPct val="200000"/>
                        </a:lnSpc>
                        <a:spcAft>
                          <a:spcPts val="0"/>
                        </a:spcAft>
                      </a:pPr>
                      <a:r>
                        <a:rPr lang="tr-TR" sz="1200" b="1">
                          <a:latin typeface="Calibri"/>
                          <a:ea typeface="Calibri"/>
                          <a:cs typeface="Calibri"/>
                        </a:rPr>
                        <a:t>Tek bölümde yoğunlaşma</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5">
                  <a:txBody>
                    <a:bodyPr/>
                    <a:lstStyle/>
                    <a:p>
                      <a:pPr>
                        <a:lnSpc>
                          <a:spcPct val="200000"/>
                        </a:lnSpc>
                        <a:spcAft>
                          <a:spcPts val="0"/>
                        </a:spcAft>
                      </a:pPr>
                      <a:r>
                        <a:rPr lang="tr-TR" sz="1200" b="1">
                          <a:latin typeface="Calibri"/>
                          <a:ea typeface="Calibri"/>
                          <a:cs typeface="Calibri"/>
                        </a:rPr>
                        <a:t>seçici uzmanlaşma</a:t>
                      </a:r>
                      <a:endParaRPr lang="tr-TR" sz="1200">
                        <a:latin typeface="Calibri"/>
                        <a:ea typeface="Calibri"/>
                        <a:cs typeface="Times New Roman"/>
                      </a:endParaRPr>
                    </a:p>
                  </a:txBody>
                  <a:tcPr marL="39249" marR="39249" marT="0" marB="0" anchor="b">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5">
                  <a:txBody>
                    <a:bodyPr/>
                    <a:lstStyle/>
                    <a:p>
                      <a:pPr>
                        <a:lnSpc>
                          <a:spcPct val="200000"/>
                        </a:lnSpc>
                        <a:spcAft>
                          <a:spcPts val="0"/>
                        </a:spcAft>
                      </a:pPr>
                      <a:r>
                        <a:rPr lang="tr-TR" sz="1200" b="1" dirty="0">
                          <a:latin typeface="Calibri"/>
                          <a:ea typeface="Calibri"/>
                          <a:cs typeface="Calibri"/>
                        </a:rPr>
                        <a:t>pazarda uzmanlaşma</a:t>
                      </a:r>
                      <a:endParaRPr lang="tr-TR" sz="1200" dirty="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32048">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dirty="0">
                          <a:latin typeface="Calibri"/>
                          <a:ea typeface="Calibri"/>
                          <a:cs typeface="Calibri"/>
                        </a:rPr>
                        <a:t> </a:t>
                      </a:r>
                      <a:endParaRPr lang="tr-TR" sz="1200" dirty="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dirty="0">
                          <a:latin typeface="Calibri"/>
                          <a:ea typeface="Calibri"/>
                          <a:cs typeface="Calibri"/>
                        </a:rPr>
                        <a:t> </a:t>
                      </a:r>
                      <a:endParaRPr lang="tr-TR" sz="1200" dirty="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r>
                        <a:rPr lang="tr-TR" sz="1200" b="1">
                          <a:latin typeface="Calibri"/>
                          <a:ea typeface="Calibri"/>
                          <a:cs typeface="Calibri"/>
                        </a:rPr>
                        <a:t>P1</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P2</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P3</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P1</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P2</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P3</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dirty="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Ü1</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Ü1</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Ü2</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Ü2</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a:txBody>
                    <a:bodyPr/>
                    <a:lstStyle/>
                    <a:p>
                      <a:pPr>
                        <a:lnSpc>
                          <a:spcPct val="200000"/>
                        </a:lnSpc>
                        <a:spcAft>
                          <a:spcPts val="0"/>
                        </a:spcAft>
                      </a:pPr>
                      <a:r>
                        <a:rPr lang="tr-TR" sz="1200" b="1">
                          <a:latin typeface="Calibri"/>
                          <a:ea typeface="Calibri"/>
                          <a:cs typeface="Calibri"/>
                        </a:rPr>
                        <a:t>Ü3</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dirty="0">
                          <a:latin typeface="Calibri"/>
                          <a:ea typeface="Calibri"/>
                          <a:cs typeface="Calibri"/>
                        </a:rPr>
                        <a:t>Ü3</a:t>
                      </a:r>
                      <a:endParaRPr lang="tr-TR" sz="1200" dirty="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tr-TR" sz="1200" b="1">
                          <a:latin typeface="Calibri"/>
                          <a:ea typeface="Calibri"/>
                          <a:cs typeface="Calibri"/>
                        </a:rPr>
                        <a:t>x</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endParaRPr lang="tr-TR" sz="1200">
                        <a:latin typeface="Calibri"/>
                        <a:ea typeface="Calibri"/>
                        <a:cs typeface="Times New Roman"/>
                      </a:endParaRPr>
                    </a:p>
                  </a:txBody>
                  <a:tcPr marL="39249" marR="39249" marT="0" marB="0" anchor="b">
                    <a:lnL>
                      <a:noFill/>
                    </a:lnL>
                    <a:lnR>
                      <a:noFill/>
                    </a:lnR>
                    <a:lnT>
                      <a:noFill/>
                    </a:lnT>
                    <a:lnB>
                      <a:noFill/>
                    </a:lnB>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a:noFill/>
                    </a:lnB>
                  </a:tcPr>
                </a:tc>
              </a:tr>
              <a:tr h="432048">
                <a:tc gridSpan="5">
                  <a:txBody>
                    <a:bodyPr/>
                    <a:lstStyle/>
                    <a:p>
                      <a:pPr>
                        <a:lnSpc>
                          <a:spcPct val="200000"/>
                        </a:lnSpc>
                        <a:spcAft>
                          <a:spcPts val="0"/>
                        </a:spcAft>
                      </a:pPr>
                      <a:r>
                        <a:rPr lang="tr-TR" sz="1200" b="1">
                          <a:latin typeface="Calibri"/>
                          <a:ea typeface="Calibri"/>
                          <a:cs typeface="Calibri"/>
                        </a:rPr>
                        <a:t>üründe uzmanlaşma</a:t>
                      </a:r>
                      <a:endParaRPr lang="tr-TR" sz="1200">
                        <a:latin typeface="Calibri"/>
                        <a:ea typeface="Calibri"/>
                        <a:cs typeface="Times New Roman"/>
                      </a:endParaRPr>
                    </a:p>
                  </a:txBody>
                  <a:tcPr marL="39249" marR="39249"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nSpc>
                          <a:spcPct val="200000"/>
                        </a:lnSpc>
                        <a:spcAft>
                          <a:spcPts val="0"/>
                        </a:spcAft>
                      </a:pPr>
                      <a:r>
                        <a:rPr lang="tr-TR" sz="1200" b="1">
                          <a:latin typeface="Calibri"/>
                          <a:ea typeface="Calibri"/>
                          <a:cs typeface="Calibri"/>
                        </a:rPr>
                        <a:t> </a:t>
                      </a:r>
                      <a:endParaRPr lang="tr-TR" sz="1200">
                        <a:latin typeface="Calibri"/>
                        <a:ea typeface="Calibri"/>
                        <a:cs typeface="Times New Roman"/>
                      </a:endParaRPr>
                    </a:p>
                  </a:txBody>
                  <a:tcPr marL="39249" marR="39249" marT="0" marB="0" anchor="b">
                    <a:lnL>
                      <a:noFill/>
                    </a:lnL>
                    <a:lnR>
                      <a:noFill/>
                    </a:lnR>
                    <a:lnT>
                      <a:noFill/>
                    </a:lnT>
                    <a:lnB w="12700" cap="flat" cmpd="sng" algn="ctr">
                      <a:solidFill>
                        <a:srgbClr val="000000"/>
                      </a:solidFill>
                      <a:prstDash val="solid"/>
                      <a:round/>
                      <a:headEnd type="none" w="med" len="med"/>
                      <a:tailEnd type="none" w="med" len="med"/>
                    </a:lnB>
                  </a:tcPr>
                </a:tc>
                <a:tc gridSpan="9">
                  <a:txBody>
                    <a:bodyPr/>
                    <a:lstStyle/>
                    <a:p>
                      <a:pPr>
                        <a:lnSpc>
                          <a:spcPct val="200000"/>
                        </a:lnSpc>
                        <a:spcAft>
                          <a:spcPts val="0"/>
                        </a:spcAft>
                      </a:pPr>
                      <a:r>
                        <a:rPr lang="tr-TR" sz="1200" b="1" dirty="0">
                          <a:latin typeface="Calibri"/>
                          <a:ea typeface="Calibri"/>
                          <a:cs typeface="Calibri"/>
                        </a:rPr>
                        <a:t>tüm ürünlerle tüm pazarlara girmek</a:t>
                      </a:r>
                      <a:endParaRPr lang="tr-TR" sz="1200" dirty="0">
                        <a:latin typeface="Calibri"/>
                        <a:ea typeface="Calibri"/>
                        <a:cs typeface="Times New Roman"/>
                      </a:endParaRPr>
                    </a:p>
                  </a:txBody>
                  <a:tcPr marL="39249" marR="39249"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7494"/>
            <a:ext cx="9144000" cy="732614"/>
          </a:xfrm>
        </p:spPr>
        <p:txBody>
          <a:bodyPr>
            <a:normAutofit/>
          </a:bodyPr>
          <a:lstStyle/>
          <a:p>
            <a:pPr lvl="0"/>
            <a:r>
              <a:rPr lang="tr-TR" sz="2400" b="1" dirty="0" smtClean="0"/>
              <a:t>1. PAZARLAMA VE PAZARLAMA ANLAYIŞINDAKİ GELİŞMELER</a:t>
            </a:r>
            <a:endParaRPr lang="tr-TR" sz="2400" dirty="0" smtClean="0"/>
          </a:p>
        </p:txBody>
      </p:sp>
      <p:sp>
        <p:nvSpPr>
          <p:cNvPr id="3" name="2 İçerik Yer Tutucusu"/>
          <p:cNvSpPr>
            <a:spLocks noGrp="1"/>
          </p:cNvSpPr>
          <p:nvPr>
            <p:ph idx="1"/>
          </p:nvPr>
        </p:nvSpPr>
        <p:spPr>
          <a:xfrm>
            <a:off x="457200" y="1484784"/>
            <a:ext cx="8075240" cy="4970024"/>
          </a:xfrm>
        </p:spPr>
        <p:txBody>
          <a:bodyPr>
            <a:normAutofit/>
          </a:bodyPr>
          <a:lstStyle/>
          <a:p>
            <a:pPr algn="just"/>
            <a:r>
              <a:rPr lang="tr-TR" sz="2800" dirty="0" smtClean="0"/>
              <a:t>Pazarlama, tüketicilerin istek ve gereksinimlerini karşılamak üzere, üreticiden tüketiciye uzanan zincirde yapılan işletmecilik faaliyetleridir. </a:t>
            </a:r>
          </a:p>
          <a:p>
            <a:pPr algn="just"/>
            <a:r>
              <a:rPr lang="tr-TR" sz="2800" dirty="0" smtClean="0"/>
              <a:t>Pazarlama faaliyetleri üretimden önce pazar araştırmaları ile başlayıp, satış ve satış sonrası hizmetleri de kapsamaktadır. </a:t>
            </a:r>
          </a:p>
          <a:p>
            <a:pPr algn="just"/>
            <a:r>
              <a:rPr lang="tr-TR" sz="2800" dirty="0" smtClean="0"/>
              <a:t>Ürüne ve işlenip işlenmediğine göre üretici ve tüketici arasındaki mesafe olan pazarlama kanalının uzun ya da kısa olması değişmektedir.</a:t>
            </a:r>
          </a:p>
          <a:p>
            <a:endParaRPr lang="tr-TR"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454808"/>
          </a:xfrm>
        </p:spPr>
        <p:txBody>
          <a:bodyPr>
            <a:normAutofit fontScale="70000" lnSpcReduction="20000"/>
          </a:bodyPr>
          <a:lstStyle/>
          <a:p>
            <a:pPr>
              <a:buNone/>
            </a:pPr>
            <a:r>
              <a:rPr lang="tr-TR" sz="2900" b="1" dirty="0" smtClean="0">
                <a:solidFill>
                  <a:schemeClr val="accent2">
                    <a:lumMod val="60000"/>
                    <a:lumOff val="40000"/>
                  </a:schemeClr>
                </a:solidFill>
              </a:rPr>
              <a:t>6.2.4. PAZARLAMA KARMASININ PLANLANMASI</a:t>
            </a:r>
            <a:endParaRPr lang="tr-TR" sz="2900" dirty="0" smtClean="0">
              <a:solidFill>
                <a:schemeClr val="accent2">
                  <a:lumMod val="60000"/>
                  <a:lumOff val="40000"/>
                </a:schemeClr>
              </a:solidFill>
            </a:endParaRPr>
          </a:p>
          <a:p>
            <a:pPr>
              <a:buNone/>
            </a:pPr>
            <a:r>
              <a:rPr lang="tr-TR" sz="2400" dirty="0" smtClean="0"/>
              <a:t>Ürün, yer, fiyat ve promosyonla ilgili stratejilerini belirlemesi gerekir.</a:t>
            </a:r>
          </a:p>
          <a:p>
            <a:pPr>
              <a:buNone/>
            </a:pPr>
            <a:endParaRPr lang="tr-TR" sz="2400" dirty="0" smtClean="0"/>
          </a:p>
          <a:p>
            <a:pPr>
              <a:buNone/>
            </a:pPr>
            <a:endParaRPr lang="tr-TR" sz="2400" dirty="0" smtClean="0"/>
          </a:p>
          <a:p>
            <a:pPr>
              <a:buNone/>
            </a:pPr>
            <a:r>
              <a:rPr lang="tr-TR" sz="3200" b="1" dirty="0" smtClean="0">
                <a:solidFill>
                  <a:schemeClr val="accent2">
                    <a:lumMod val="60000"/>
                    <a:lumOff val="40000"/>
                  </a:schemeClr>
                </a:solidFill>
              </a:rPr>
              <a:t>6.2.5. PROGRAMLARIN KOORDİNASYONU</a:t>
            </a:r>
            <a:endParaRPr lang="tr-TR" sz="2400" dirty="0" smtClean="0">
              <a:solidFill>
                <a:schemeClr val="accent2">
                  <a:lumMod val="60000"/>
                  <a:lumOff val="40000"/>
                </a:schemeClr>
              </a:solidFill>
            </a:endParaRPr>
          </a:p>
          <a:p>
            <a:pPr>
              <a:buNone/>
            </a:pPr>
            <a:r>
              <a:rPr lang="tr-TR" sz="3200" dirty="0" smtClean="0"/>
              <a:t>Pazarlama planında yer alan faaliyetlerin birbiriyle uyumlu ve destekler nitelikte koordinasyonu sağlanmalıdır.</a:t>
            </a:r>
          </a:p>
          <a:p>
            <a:pPr>
              <a:buNone/>
            </a:pPr>
            <a:endParaRPr lang="tr-TR" sz="2400" dirty="0" smtClean="0"/>
          </a:p>
          <a:p>
            <a:pPr>
              <a:buNone/>
            </a:pPr>
            <a:r>
              <a:rPr lang="tr-TR" sz="3200" b="1" dirty="0" smtClean="0">
                <a:solidFill>
                  <a:schemeClr val="accent2">
                    <a:lumMod val="60000"/>
                    <a:lumOff val="40000"/>
                  </a:schemeClr>
                </a:solidFill>
              </a:rPr>
              <a:t>6.2.6.PAZARLAMA PLANI</a:t>
            </a:r>
            <a:endParaRPr lang="tr-TR" sz="3200" dirty="0" smtClean="0">
              <a:solidFill>
                <a:schemeClr val="accent2">
                  <a:lumMod val="60000"/>
                  <a:lumOff val="40000"/>
                </a:schemeClr>
              </a:solidFill>
            </a:endParaRPr>
          </a:p>
          <a:p>
            <a:pPr>
              <a:buNone/>
            </a:pPr>
            <a:r>
              <a:rPr lang="tr-TR" sz="3200" dirty="0" smtClean="0"/>
              <a:t>Girişimcinin amaçları ve pazarı inceledikten sonra, faaliyetlerini kurgulamasıdır.</a:t>
            </a:r>
            <a:endParaRPr lang="tr-TR" sz="2400" dirty="0" smtClean="0"/>
          </a:p>
          <a:p>
            <a:pPr>
              <a:buNone/>
            </a:pPr>
            <a:endParaRPr lang="tr-TR" sz="3200" b="1" dirty="0" smtClean="0"/>
          </a:p>
          <a:p>
            <a:pPr>
              <a:buNone/>
            </a:pPr>
            <a:r>
              <a:rPr lang="tr-TR" sz="3200" b="1" dirty="0" smtClean="0">
                <a:solidFill>
                  <a:schemeClr val="accent2">
                    <a:lumMod val="60000"/>
                    <a:lumOff val="40000"/>
                  </a:schemeClr>
                </a:solidFill>
              </a:rPr>
              <a:t>6.2.7. DENETİM </a:t>
            </a:r>
            <a:endParaRPr lang="tr-TR" sz="3200" dirty="0" smtClean="0">
              <a:solidFill>
                <a:schemeClr val="accent2">
                  <a:lumMod val="60000"/>
                  <a:lumOff val="40000"/>
                </a:schemeClr>
              </a:solidFill>
            </a:endParaRPr>
          </a:p>
          <a:p>
            <a:pPr marL="90488" indent="-25400">
              <a:buNone/>
            </a:pPr>
            <a:r>
              <a:rPr lang="tr-TR" sz="3200" dirty="0" smtClean="0"/>
              <a:t>Pazarlama Planının uygulama ve kontrolünde tahmini maliyetleri gösteren bütçenin hazırlanması, beklenen satış/karın sağlanıp sağlanamayacağını belirlenmesi ve bu mümkün değilse performans sonuçlarının gözden geçirilmesi sağlanmalıdır. </a:t>
            </a:r>
            <a:endParaRPr lang="tr-TR" sz="2400" dirty="0" smtClean="0"/>
          </a:p>
          <a:p>
            <a:pPr>
              <a:buNone/>
            </a:pPr>
            <a:endParaRPr lang="tr-TR" sz="3200" dirty="0" smtClean="0"/>
          </a:p>
          <a:p>
            <a:pPr>
              <a:buNone/>
            </a:pPr>
            <a:r>
              <a:rPr lang="tr-TR" sz="3200" dirty="0" smtClean="0"/>
              <a:t> </a:t>
            </a:r>
            <a:endParaRPr lang="tr-TR" sz="2400" dirty="0" smtClean="0"/>
          </a:p>
          <a:p>
            <a:pPr marL="90488" indent="-25400">
              <a:buNone/>
            </a:pPr>
            <a:r>
              <a:rPr lang="tr-TR" sz="3200" dirty="0" smtClean="0"/>
              <a:t>Bütçe hazırlamada satışların yüzdesi, rekabet göstergesi, amaç ve görev yönteminden birine karar verilmelidir (Marangoz, 2012).</a:t>
            </a:r>
            <a:endParaRPr lang="tr-TR" sz="2400" dirty="0" smtClean="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954766"/>
          </a:xfrm>
        </p:spPr>
        <p:txBody>
          <a:bodyPr>
            <a:normAutofit/>
          </a:bodyPr>
          <a:lstStyle/>
          <a:p>
            <a:pPr algn="just"/>
            <a:endParaRPr lang="tr-TR" sz="2800" dirty="0" smtClean="0"/>
          </a:p>
          <a:p>
            <a:pPr algn="just"/>
            <a:r>
              <a:rPr lang="tr-TR" sz="2800" dirty="0" smtClean="0"/>
              <a:t>Pazarlama kavramı, pazarlama anlayışındaki değişime bağlı olarak zaman içinde farklılaşmıştır. </a:t>
            </a:r>
          </a:p>
          <a:p>
            <a:pPr algn="just"/>
            <a:endParaRPr lang="tr-TR" sz="2800" dirty="0" smtClean="0"/>
          </a:p>
          <a:p>
            <a:pPr algn="just"/>
            <a:r>
              <a:rPr lang="tr-TR" sz="2800" dirty="0" err="1" smtClean="0"/>
              <a:t>Kotler</a:t>
            </a:r>
            <a:r>
              <a:rPr lang="tr-TR" sz="2800" dirty="0" smtClean="0"/>
              <a:t> et </a:t>
            </a:r>
            <a:r>
              <a:rPr lang="tr-TR" sz="2800" dirty="0" err="1" smtClean="0"/>
              <a:t>al’a</a:t>
            </a:r>
            <a:r>
              <a:rPr lang="tr-TR" sz="2800" dirty="0" smtClean="0"/>
              <a:t> (2010) göre pazarlama, Pazarlama 1.0, Pazarlama 2.0 ve Pazarlama 3.0 olarak adlandırdıkları üç aşamadan oluşmaktadır. </a:t>
            </a:r>
          </a:p>
          <a:p>
            <a:pPr algn="just"/>
            <a:endParaRPr lang="tr-TR" dirty="0" smtClean="0"/>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97642"/>
          </a:xfrm>
        </p:spPr>
        <p:txBody>
          <a:bodyPr>
            <a:normAutofit/>
          </a:bodyPr>
          <a:lstStyle/>
          <a:p>
            <a:endParaRPr lang="tr-TR" dirty="0" smtClean="0"/>
          </a:p>
          <a:p>
            <a:pPr algn="just"/>
            <a:r>
              <a:rPr lang="tr-TR" dirty="0" smtClean="0"/>
              <a:t>Sanayi devrimi sırasında ve teknolojik yeniliklerin odağında sanayide kullanılacak makinelerin üretimine odaklanılmıştır. Bu dönemde üretimi artırmak ve böylece de maliyetleri düşürecek yolları aramak üzerinde durulmuştur. Bu dönemdeki anlayış olan Pazarlama 1.0, ürün merkezlidir.</a:t>
            </a:r>
          </a:p>
          <a:p>
            <a:pPr marL="64008" indent="0">
              <a:buNone/>
            </a:pPr>
            <a:endParaRPr 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89738"/>
          </a:xfrm>
        </p:spPr>
        <p:txBody>
          <a:bodyPr>
            <a:normAutofit fontScale="90000"/>
          </a:bodyPr>
          <a:lstStyle/>
          <a:p>
            <a:r>
              <a:rPr lang="tr-TR" sz="2700" b="1" dirty="0" smtClean="0"/>
              <a:t>2.PAZARLAMAYI ETKİLEYEN ÇEVRESEL FAKTÖRLER</a:t>
            </a:r>
            <a:r>
              <a:rPr lang="tr-TR" dirty="0" smtClean="0"/>
              <a:t/>
            </a:r>
            <a:br>
              <a:rPr lang="tr-TR" dirty="0" smtClean="0"/>
            </a:br>
            <a:endParaRPr lang="tr-TR" dirty="0"/>
          </a:p>
        </p:txBody>
      </p:sp>
      <p:sp>
        <p:nvSpPr>
          <p:cNvPr id="3" name="2 İçerik Yer Tutucusu"/>
          <p:cNvSpPr>
            <a:spLocks noGrp="1"/>
          </p:cNvSpPr>
          <p:nvPr>
            <p:ph idx="1"/>
          </p:nvPr>
        </p:nvSpPr>
        <p:spPr>
          <a:xfrm>
            <a:off x="457200" y="571480"/>
            <a:ext cx="8229600" cy="5883328"/>
          </a:xfrm>
        </p:spPr>
        <p:txBody>
          <a:bodyPr>
            <a:normAutofit fontScale="85000" lnSpcReduction="20000"/>
          </a:bodyPr>
          <a:lstStyle/>
          <a:p>
            <a:pPr marL="93663" indent="-28575" algn="just">
              <a:buNone/>
            </a:pPr>
            <a:r>
              <a:rPr lang="tr-TR" sz="3100" dirty="0" smtClean="0"/>
              <a:t>Pazarlamada bir sürece gereksinimi olan işletmecilik faaliyetleri çevresel etkilere maruz kalmaktadır. Herhangi bir varlığın dış ilişkilerinin geliştiği ortam olarak tanımlanan çevrede (Korkmaz vb 2009), makro ve mikro işletme çevreleri bulunmaktadır. </a:t>
            </a:r>
            <a:r>
              <a:rPr lang="tr-TR" sz="3100" dirty="0" err="1" smtClean="0"/>
              <a:t>Korkmaz’a</a:t>
            </a:r>
            <a:r>
              <a:rPr lang="tr-TR" sz="3100" dirty="0" smtClean="0"/>
              <a:t> göre:</a:t>
            </a:r>
          </a:p>
          <a:p>
            <a:endParaRPr lang="tr-TR" dirty="0" smtClean="0"/>
          </a:p>
          <a:p>
            <a:r>
              <a:rPr lang="tr-TR" b="1" dirty="0" smtClean="0"/>
              <a:t>1. Mikro işletme çevreleri:</a:t>
            </a:r>
            <a:endParaRPr lang="tr-TR" dirty="0" smtClean="0"/>
          </a:p>
          <a:p>
            <a:pPr lvl="0"/>
            <a:r>
              <a:rPr lang="tr-TR" dirty="0" smtClean="0"/>
              <a:t>Örgüt (işletme içi grupların uyumu)</a:t>
            </a:r>
          </a:p>
          <a:p>
            <a:pPr lvl="0"/>
            <a:r>
              <a:rPr lang="tr-TR" dirty="0" smtClean="0"/>
              <a:t>Tedarikçiler (işletmeye girdi sağlayanlarla uyum)</a:t>
            </a:r>
          </a:p>
          <a:p>
            <a:pPr lvl="0"/>
            <a:r>
              <a:rPr lang="tr-TR" dirty="0" smtClean="0"/>
              <a:t>Pazarlama aracıları (işletme ürünlerini pazarlayan toptancı, perakendeci vb aracılar)</a:t>
            </a:r>
          </a:p>
          <a:p>
            <a:pPr lvl="0"/>
            <a:r>
              <a:rPr lang="tr-TR" dirty="0" smtClean="0"/>
              <a:t>Müşteriler</a:t>
            </a:r>
          </a:p>
          <a:p>
            <a:pPr lvl="0"/>
            <a:r>
              <a:rPr lang="tr-TR" dirty="0" smtClean="0"/>
              <a:t>Rakipler</a:t>
            </a:r>
          </a:p>
          <a:p>
            <a:pPr lvl="0"/>
            <a:r>
              <a:rPr lang="tr-TR" dirty="0" smtClean="0"/>
              <a:t>Kamuoyu grupları (finansal gruplar, kamu, medya, resmi, tüketici örgütleri, yerel gruplar vb)</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732614"/>
          </a:xfrm>
        </p:spPr>
        <p:txBody>
          <a:bodyPr>
            <a:normAutofit fontScale="90000"/>
          </a:bodyPr>
          <a:lstStyle/>
          <a:p>
            <a:r>
              <a:rPr lang="tr-TR" sz="2400" b="1" dirty="0" smtClean="0"/>
              <a:t>2. Makro işletme çevreleri:</a:t>
            </a:r>
            <a:r>
              <a:rPr lang="tr-TR" sz="2400" dirty="0" smtClean="0"/>
              <a:t/>
            </a:r>
            <a:br>
              <a:rPr lang="tr-TR" sz="2400" dirty="0" smtClean="0"/>
            </a:br>
            <a:endParaRPr lang="tr-TR" sz="2400" dirty="0"/>
          </a:p>
        </p:txBody>
      </p:sp>
      <p:sp>
        <p:nvSpPr>
          <p:cNvPr id="3" name="2 İçerik Yer Tutucusu"/>
          <p:cNvSpPr>
            <a:spLocks noGrp="1"/>
          </p:cNvSpPr>
          <p:nvPr>
            <p:ph idx="1"/>
          </p:nvPr>
        </p:nvSpPr>
        <p:spPr>
          <a:xfrm>
            <a:off x="457200" y="785794"/>
            <a:ext cx="8229600" cy="5669014"/>
          </a:xfrm>
        </p:spPr>
        <p:txBody>
          <a:bodyPr>
            <a:normAutofit fontScale="85000" lnSpcReduction="10000"/>
          </a:bodyPr>
          <a:lstStyle/>
          <a:p>
            <a:pPr lvl="0"/>
            <a:r>
              <a:rPr lang="tr-TR" dirty="0" smtClean="0"/>
              <a:t>Demografik çevre (nüfus ve yoğunluk, yaş,cinsiyet,meslek,ırk,yerleşim yeri ve büyüklük)</a:t>
            </a:r>
          </a:p>
          <a:p>
            <a:pPr lvl="0"/>
            <a:r>
              <a:rPr lang="tr-TR" dirty="0" smtClean="0"/>
              <a:t>Ekonomik çevre (satın alma gücü, gelir dağılımı, enflasyon vb)</a:t>
            </a:r>
          </a:p>
          <a:p>
            <a:pPr lvl="0"/>
            <a:r>
              <a:rPr lang="tr-TR" dirty="0" smtClean="0"/>
              <a:t>Doğal çevre (doğal çevre ve değişimleri)</a:t>
            </a:r>
          </a:p>
          <a:p>
            <a:pPr lvl="0"/>
            <a:r>
              <a:rPr lang="tr-TR" dirty="0" smtClean="0"/>
              <a:t>Teknolojik çevre (teknolojik gelişmeler, fırsat,tehdit ve mevzuat boyutu)</a:t>
            </a:r>
          </a:p>
          <a:p>
            <a:pPr lvl="0"/>
            <a:r>
              <a:rPr lang="tr-TR" dirty="0" smtClean="0"/>
              <a:t>Politik ve yasal çevre (işletmelerin rekabeti, tüketicileri koruma, toplum çıkarı açısından mevzuat)</a:t>
            </a:r>
          </a:p>
          <a:p>
            <a:pPr lvl="0"/>
            <a:r>
              <a:rPr lang="tr-TR" dirty="0" err="1" smtClean="0"/>
              <a:t>Sosyo</a:t>
            </a:r>
            <a:r>
              <a:rPr lang="tr-TR" dirty="0" smtClean="0"/>
              <a:t>-kültürel çevre (toplumsal değerler, alışkanlıklar, çevre korunması kaygısı, ailede rollerin değişimi (kadının iş hayatında daha fazla yer almaya  başlaması vb)</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26204"/>
          </a:xfrm>
        </p:spPr>
        <p:txBody>
          <a:bodyPr>
            <a:normAutofit fontScale="85000" lnSpcReduction="20000"/>
          </a:bodyPr>
          <a:lstStyle/>
          <a:p>
            <a:r>
              <a:rPr lang="tr-TR" dirty="0" err="1" smtClean="0"/>
              <a:t>Tokol’a</a:t>
            </a:r>
            <a:r>
              <a:rPr lang="tr-TR" dirty="0" smtClean="0"/>
              <a:t> (2007) göre, pazarlama kararlarında etkili olabilecek işletme içi ve dışı çevresel etkenler bulunmaktadır. Bunlar:</a:t>
            </a:r>
          </a:p>
          <a:p>
            <a:pPr lvl="0"/>
            <a:r>
              <a:rPr lang="tr-TR" dirty="0" smtClean="0"/>
              <a:t>Ekonomik etkenler (tüketici gelirindeki değişimler, harcama modeli, faiz oranları, enflasyon, gelir dağılımı, ekonomik kriz vs)</a:t>
            </a:r>
          </a:p>
          <a:p>
            <a:pPr lvl="0"/>
            <a:r>
              <a:rPr lang="tr-TR" dirty="0" smtClean="0"/>
              <a:t>Rekabet (piyasa şekli, ikame ürün varlığı, fiyat-maliyet-satış-dağıtım-kampanya farklılıkları vs)</a:t>
            </a:r>
          </a:p>
          <a:p>
            <a:pPr lvl="0"/>
            <a:r>
              <a:rPr lang="tr-TR" dirty="0" smtClean="0"/>
              <a:t>Politik ve yasal düzenlemeler (tüketici koruma, rekabet, haksız kazanç, markalaşma, vergi politikaları vs)</a:t>
            </a:r>
          </a:p>
          <a:p>
            <a:pPr lvl="0"/>
            <a:r>
              <a:rPr lang="tr-TR" dirty="0" err="1" smtClean="0"/>
              <a:t>Sosyo</a:t>
            </a:r>
            <a:r>
              <a:rPr lang="tr-TR" dirty="0" smtClean="0"/>
              <a:t>-kültürel etkenler (</a:t>
            </a:r>
            <a:r>
              <a:rPr lang="tr-TR" dirty="0" err="1" smtClean="0"/>
              <a:t>Sosyo</a:t>
            </a:r>
            <a:r>
              <a:rPr lang="tr-TR" dirty="0" smtClean="0"/>
              <a:t>-kültürel değerler, yaşam tarzı, alışkanlık, tutum ve davranışlar, kadınların çalışma hayatında daha fazla yer alması gibi)</a:t>
            </a:r>
          </a:p>
          <a:p>
            <a:pPr lvl="0"/>
            <a:r>
              <a:rPr lang="tr-TR" dirty="0" smtClean="0"/>
              <a:t>Bilimsel ve teknolojik gelişmeler (firmaların teknolojik yeniliklere uyum sağlama durumu)</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1006</TotalTime>
  <Words>2418</Words>
  <Application>Microsoft Office PowerPoint</Application>
  <PresentationFormat>Ekran Gösterisi (4:3)</PresentationFormat>
  <Paragraphs>366</Paragraphs>
  <Slides>40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Calibri</vt:lpstr>
      <vt:lpstr>Tahoma</vt:lpstr>
      <vt:lpstr>Times New Roman</vt:lpstr>
      <vt:lpstr>Ofis Teması</vt:lpstr>
      <vt:lpstr>GİRİŞİMCİLİKTE PAZARLAMA PLANLAMASI</vt:lpstr>
      <vt:lpstr>KAYNAKLAR </vt:lpstr>
      <vt:lpstr>GİRİŞ</vt:lpstr>
      <vt:lpstr>1. PAZARLAMA VE PAZARLAMA ANLAYIŞINDAKİ GELİŞMELER</vt:lpstr>
      <vt:lpstr>PowerPoint Sunusu</vt:lpstr>
      <vt:lpstr>PowerPoint Sunusu</vt:lpstr>
      <vt:lpstr>2.PAZARLAMAYI ETKİLEYEN ÇEVRESEL FAKTÖRLER </vt:lpstr>
      <vt:lpstr>2. Makro işletme çevreleri: </vt:lpstr>
      <vt:lpstr>PowerPoint Sunusu</vt:lpstr>
      <vt:lpstr>3. PAZARLAMA ETİĞİ</vt:lpstr>
      <vt:lpstr>3.2. PAZARLAMA KARMASI AÇISINDAN ETİKSEL BOYUTLAR </vt:lpstr>
      <vt:lpstr>4. PAZARLAMA KARMASI</vt:lpstr>
      <vt:lpstr>BÖLÜM II. PAZAR BİLGİ SİSTEMLERİ, PAZAR VE PAZARLAMA ARAŞTIRMASI  5.1. PAZAR BİLGİ SİSTEMLERİ </vt:lpstr>
      <vt:lpstr>PowerPoint Sunusu</vt:lpstr>
      <vt:lpstr>5.2. PAZAR  VE PAZARLAMA ARAŞTIRMASI </vt:lpstr>
      <vt:lpstr>Pazar araştırması konuları şunlardır (Güneş 1996): </vt:lpstr>
      <vt:lpstr>PowerPoint Sunusu</vt:lpstr>
      <vt:lpstr>PowerPoint Sunusu</vt:lpstr>
      <vt:lpstr>PowerPoint Sunusu</vt:lpstr>
      <vt:lpstr>PowerPoint Sunusu</vt:lpstr>
      <vt:lpstr> Pazarlama araştırması:  </vt:lpstr>
      <vt:lpstr>Pazarlama araştırmalarının  konuları: </vt:lpstr>
      <vt:lpstr>5.2.1. PAZAR VE PAZARLAMA ARAŞTIRMA SÜREÇLERİ</vt:lpstr>
      <vt:lpstr> 5.3. ÖRNEK ÇALIŞMA </vt:lpstr>
      <vt:lpstr>2. DURUM ANALİZİ-1</vt:lpstr>
      <vt:lpstr>Durum analizi-2</vt:lpstr>
      <vt:lpstr>2.DURUM ANALİZİ-3</vt:lpstr>
      <vt:lpstr> 3. YÖNTEM SEÇİMİ </vt:lpstr>
      <vt:lpstr>PowerPoint Sunusu</vt:lpstr>
      <vt:lpstr> 4. VERİ TOPLAMA </vt:lpstr>
      <vt:lpstr>5. Analiz ve Yorumlama</vt:lpstr>
      <vt:lpstr>BÖLÜM III. PAZARLAMA PLANLAMASI 6.1. PAZARLAMA PLANLAMASININ AMACI  </vt:lpstr>
      <vt:lpstr>6.1. PAZARLAMA PLANLAMASININ AMACI</vt:lpstr>
      <vt:lpstr> 6.2. PAZARLAMA PLANLAMASININ SÜRECİ </vt:lpstr>
      <vt:lpstr>PowerPoint Sunusu</vt:lpstr>
      <vt:lpstr>6.2.3.PAZAR BÖLÜMLENDİRMESİ VE HEDEF PAZAR SEÇİMİ</vt:lpstr>
      <vt:lpstr>Şekil 1. Tüketici Pazar Bölümlendirmesindeki kriterler (Yurdakul,1997) </vt:lpstr>
      <vt:lpstr>PowerPoint Sunusu</vt:lpstr>
      <vt:lpstr>      HEDEF PAZAR SEÇİM MODELLERİ Girişimci pazar bölümünü belirledikten sonra, buna göre Pazarlama Planınını geliştirmesi gerekmektedir.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GİRİŞİMCİLİKTE PAZARLAMA PLANLAMASI   </dc:title>
  <dc:creator>Pc</dc:creator>
  <cp:lastModifiedBy>M Albayrak</cp:lastModifiedBy>
  <cp:revision>116</cp:revision>
  <dcterms:created xsi:type="dcterms:W3CDTF">2013-03-05T21:41:00Z</dcterms:created>
  <dcterms:modified xsi:type="dcterms:W3CDTF">2018-05-24T12:39:30Z</dcterms:modified>
</cp:coreProperties>
</file>