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8" r:id="rId3"/>
    <p:sldId id="329" r:id="rId4"/>
    <p:sldId id="330" r:id="rId5"/>
    <p:sldId id="331" r:id="rId6"/>
    <p:sldId id="333" r:id="rId7"/>
    <p:sldId id="334" r:id="rId8"/>
    <p:sldId id="335" r:id="rId9"/>
    <p:sldId id="33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45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2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6128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20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36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907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213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5842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E00BA0-10E6-4EA8-BB97-AA8DFD6DC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E940D7-868A-4512-B2B3-493A76DA2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B36414-5592-4C1E-831B-08A5C62F4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C7AB2-29FA-4B6C-9F1E-97C3F3859791}" type="datetime1">
              <a:rPr lang="tr-TR" smtClean="0"/>
              <a:t>1.05.2020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42240E-36CE-4C0F-BAD0-B4A628F88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2AB0C6C-3AF0-40A8-AE71-22CC2A407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2A068-2F9B-4384-8098-0240771468F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53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18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31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81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8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7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0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10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83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36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6EC36C-FB3B-4748-8FA2-1FDA794305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Dosyalama sistemleri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1A1C4EC-225A-421E-A0CD-8D9E145071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40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Konu Esasına Göre Dosyalama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75" y="2214695"/>
            <a:ext cx="10364452" cy="3576506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B</a:t>
            </a:r>
            <a:r>
              <a:rPr lang="tr-TR" sz="2400" cap="none" dirty="0"/>
              <a:t>u dosyalama sistemi </a:t>
            </a:r>
            <a:r>
              <a:rPr lang="tr-TR" sz="2400" cap="none" dirty="0" err="1"/>
              <a:t>desimal</a:t>
            </a:r>
            <a:r>
              <a:rPr lang="tr-TR" sz="2400" cap="none" dirty="0"/>
              <a:t> sisteme benzer, ancak gerek ana konular, gerek alt konular onlu sınırlamaya bağlı değildir.  </a:t>
            </a:r>
            <a:r>
              <a:rPr lang="tr-TR" sz="2400" dirty="0"/>
              <a:t>S</a:t>
            </a:r>
            <a:r>
              <a:rPr lang="tr-TR" sz="2400" cap="none" dirty="0"/>
              <a:t>istem gereksinmeye göre dikey ve yatay olarak bölünmeye açıktır. ancak yatay bölünme daima üç kademelidir. </a:t>
            </a:r>
            <a:r>
              <a:rPr lang="tr-TR" sz="2400" dirty="0"/>
              <a:t>A</a:t>
            </a:r>
            <a:r>
              <a:rPr lang="tr-TR" sz="2400" cap="none" dirty="0"/>
              <a:t>yrıca bir genel (sıfır) bölümü yoktur.</a:t>
            </a:r>
            <a:endParaRPr lang="tr-TR" sz="2400" dirty="0"/>
          </a:p>
          <a:p>
            <a:r>
              <a:rPr lang="tr-TR" sz="2400" dirty="0"/>
              <a:t>K</a:t>
            </a:r>
            <a:r>
              <a:rPr lang="tr-TR" sz="2400" cap="none" dirty="0"/>
              <a:t>onu esasına göre dosyalama sistemine “tek konu – tek dosya dosyalama sistemi” de denmektedir. </a:t>
            </a:r>
            <a:endParaRPr lang="tr-TR" sz="2400" dirty="0"/>
          </a:p>
          <a:p>
            <a:r>
              <a:rPr lang="tr-TR" sz="2400" dirty="0"/>
              <a:t>Z</a:t>
            </a:r>
            <a:r>
              <a:rPr lang="tr-TR" sz="2400" cap="none" dirty="0"/>
              <a:t>ira bu dosyalama sisteminde her dosya bir konuyu kapsar, başka bir deyişle bir dosyaya yalnız bir konu ile ilgili belge konur.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1135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75" y="2186609"/>
            <a:ext cx="10364452" cy="3604591"/>
          </a:xfrm>
        </p:spPr>
        <p:txBody>
          <a:bodyPr>
            <a:normAutofit/>
          </a:bodyPr>
          <a:lstStyle/>
          <a:p>
            <a:r>
              <a:rPr lang="tr-TR" sz="2800" dirty="0"/>
              <a:t>B</a:t>
            </a:r>
            <a:r>
              <a:rPr lang="tr-TR" sz="2800" cap="none" dirty="0"/>
              <a:t>u dosyalama sisteminde konular üçlü bir bölünmeye tabi tutulur</a:t>
            </a:r>
            <a:r>
              <a:rPr lang="tr-TR" sz="2800" dirty="0"/>
              <a:t>. B</a:t>
            </a:r>
            <a:r>
              <a:rPr lang="tr-TR" sz="2800" cap="none" dirty="0"/>
              <a:t>unlar:</a:t>
            </a:r>
            <a:endParaRPr lang="tr-TR" sz="2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800" cap="none" dirty="0"/>
              <a:t>Ana (Esas) Konular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800" cap="none" dirty="0"/>
              <a:t>Alt Konular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tr-TR" sz="2800" cap="none" dirty="0"/>
              <a:t>Tek Konular</a:t>
            </a:r>
          </a:p>
        </p:txBody>
      </p:sp>
    </p:spTree>
    <p:extLst>
      <p:ext uri="{BB962C8B-B14F-4D97-AF65-F5344CB8AC3E}">
        <p14:creationId xmlns:p14="http://schemas.microsoft.com/office/powerpoint/2010/main" val="446622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2380" y="1169503"/>
            <a:ext cx="9833738" cy="483373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/>
              <a:t>A</a:t>
            </a:r>
            <a:r>
              <a:rPr lang="tr-TR" sz="2400" cap="none" dirty="0"/>
              <a:t>na Konular, konunun ilk ya da ilk iki harfi ile, alt ve tek konular rakamlarla gösterilir. bu açıklamalara göre </a:t>
            </a:r>
            <a:r>
              <a:rPr lang="tr-TR" sz="2400" cap="none" dirty="0" err="1"/>
              <a:t>desimal</a:t>
            </a:r>
            <a:r>
              <a:rPr lang="tr-TR" sz="2400" cap="none" dirty="0"/>
              <a:t> sistem için verilen örnek bu sistem için uygulanırsa şöyle olur.</a:t>
            </a:r>
          </a:p>
          <a:p>
            <a:r>
              <a:rPr lang="tr-TR" b="1" dirty="0"/>
              <a:t>İşareti 	Ana (Esas) Konu</a:t>
            </a:r>
          </a:p>
          <a:p>
            <a:pPr marL="365760" lvl="1" indent="0">
              <a:buNone/>
            </a:pPr>
            <a:r>
              <a:rPr lang="tr-TR" dirty="0"/>
              <a:t>PL 		Plan – Proje işleri</a:t>
            </a:r>
          </a:p>
          <a:p>
            <a:pPr marL="365760" lvl="1" indent="0">
              <a:buNone/>
            </a:pPr>
            <a:r>
              <a:rPr lang="tr-TR" dirty="0"/>
              <a:t>P 		Personel işleri</a:t>
            </a:r>
          </a:p>
          <a:p>
            <a:pPr marL="365760" lvl="1" indent="0">
              <a:buNone/>
            </a:pPr>
            <a:r>
              <a:rPr lang="tr-TR" dirty="0"/>
              <a:t>İ 		İnşaat işleri</a:t>
            </a:r>
          </a:p>
          <a:p>
            <a:pPr marL="365760" lvl="1" indent="0">
              <a:buNone/>
            </a:pPr>
            <a:r>
              <a:rPr lang="tr-TR" dirty="0"/>
              <a:t>H 		Hukuk işleri</a:t>
            </a:r>
          </a:p>
          <a:p>
            <a:pPr marL="365760" lvl="1" indent="0">
              <a:buNone/>
            </a:pPr>
            <a:r>
              <a:rPr lang="tr-TR" dirty="0"/>
              <a:t>T 		Teftiş (Denetleme) işleri</a:t>
            </a:r>
          </a:p>
          <a:p>
            <a:pPr marL="365760" lvl="1" indent="0">
              <a:buNone/>
            </a:pPr>
            <a:r>
              <a:rPr lang="tr-TR" dirty="0"/>
              <a:t>M 		Muhasebe işleri</a:t>
            </a:r>
          </a:p>
          <a:p>
            <a:pPr marL="365760" lvl="1" indent="0">
              <a:buNone/>
            </a:pPr>
            <a:r>
              <a:rPr lang="tr-TR" dirty="0"/>
              <a:t>R 		Reklam ve halkla ilişkiler</a:t>
            </a:r>
          </a:p>
          <a:p>
            <a:pPr marL="365760" lvl="1" indent="0">
              <a:buNone/>
            </a:pPr>
            <a:r>
              <a:rPr lang="tr-TR" dirty="0"/>
              <a:t>MK 		Mekanizasyon ve Otomasyon</a:t>
            </a:r>
          </a:p>
        </p:txBody>
      </p:sp>
    </p:spTree>
    <p:extLst>
      <p:ext uri="{BB962C8B-B14F-4D97-AF65-F5344CB8AC3E}">
        <p14:creationId xmlns:p14="http://schemas.microsoft.com/office/powerpoint/2010/main" val="4107121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62609" y="1775791"/>
            <a:ext cx="5357191" cy="4015408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y</a:t>
            </a:r>
            <a:r>
              <a:rPr lang="tr-TR" sz="2400" cap="none" dirty="0"/>
              <a:t>eni ana konular çıktıkça alta eklenir, dikey sınırlama yoktur</a:t>
            </a:r>
          </a:p>
          <a:p>
            <a:pPr algn="just"/>
            <a:r>
              <a:rPr lang="tr-TR" sz="2400" dirty="0"/>
              <a:t>Ö</a:t>
            </a:r>
            <a:r>
              <a:rPr lang="tr-TR" sz="2400" cap="none" dirty="0"/>
              <a:t>rneğin, zamanla kira işleriyle ilgili belgeler çıkarsa (k) kira işleri, ulaştırma işleriyle ilgili belge ya da belgeler çıkarsa ulaştırma (u) şeklinde alt sıraya eklenir</a:t>
            </a:r>
            <a:r>
              <a:rPr lang="tr-TR" sz="2400" dirty="0"/>
              <a:t>.</a:t>
            </a:r>
          </a:p>
        </p:txBody>
      </p:sp>
      <p:sp>
        <p:nvSpPr>
          <p:cNvPr id="9" name="İçerik Yer Tutucusu 8">
            <a:extLst>
              <a:ext uri="{FF2B5EF4-FFF2-40B4-BE49-F238E27FC236}">
                <a16:creationId xmlns:a16="http://schemas.microsoft.com/office/drawing/2014/main" id="{8695432B-F38C-43ED-96EA-77CE21C6620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19800" y="1523999"/>
            <a:ext cx="5105400" cy="4015407"/>
          </a:xfrm>
        </p:spPr>
        <p:txBody>
          <a:bodyPr>
            <a:normAutofit fontScale="92500" lnSpcReduction="10000"/>
          </a:bodyPr>
          <a:lstStyle/>
          <a:p>
            <a:r>
              <a:rPr lang="tr-TR" sz="1800" b="1" dirty="0"/>
              <a:t> P	PERSONEL</a:t>
            </a:r>
          </a:p>
          <a:p>
            <a:pPr marL="365760" lvl="1" indent="0">
              <a:buNone/>
            </a:pPr>
            <a:r>
              <a:rPr lang="tr-TR" sz="1600" dirty="0"/>
              <a:t>P1 	Personel ihtiyacının saptanması</a:t>
            </a:r>
          </a:p>
          <a:p>
            <a:pPr marL="365760" lvl="1" indent="0">
              <a:buNone/>
            </a:pPr>
            <a:r>
              <a:rPr lang="tr-TR" sz="1600" dirty="0"/>
              <a:t>P2 	İşe alma</a:t>
            </a:r>
          </a:p>
          <a:p>
            <a:pPr marL="365760" lvl="1" indent="0">
              <a:buNone/>
            </a:pPr>
            <a:r>
              <a:rPr lang="tr-TR" sz="1600" dirty="0"/>
              <a:t>P3 	İntibaklar</a:t>
            </a:r>
          </a:p>
          <a:p>
            <a:pPr marL="365760" lvl="1" indent="0">
              <a:buNone/>
            </a:pPr>
            <a:r>
              <a:rPr lang="tr-TR" sz="1600" dirty="0"/>
              <a:t>P4	Atama işleri</a:t>
            </a:r>
          </a:p>
          <a:p>
            <a:pPr marL="365760" lvl="1" indent="0">
              <a:buNone/>
            </a:pPr>
            <a:r>
              <a:rPr lang="tr-TR" sz="1600" dirty="0"/>
              <a:t>P5 	Nakiller</a:t>
            </a:r>
          </a:p>
          <a:p>
            <a:pPr marL="365760" lvl="1" indent="0">
              <a:buNone/>
            </a:pPr>
            <a:r>
              <a:rPr lang="tr-TR" sz="1600" dirty="0"/>
              <a:t>P6 	İzin işleri</a:t>
            </a:r>
          </a:p>
          <a:p>
            <a:pPr marL="365760" lvl="1" indent="0">
              <a:buNone/>
            </a:pPr>
            <a:r>
              <a:rPr lang="tr-TR" sz="1600" dirty="0"/>
              <a:t>P7 	Sosyal haklar</a:t>
            </a:r>
          </a:p>
          <a:p>
            <a:pPr marL="365760" lvl="1" indent="0">
              <a:buNone/>
            </a:pPr>
            <a:r>
              <a:rPr lang="tr-TR" sz="1600" dirty="0"/>
              <a:t>P8 	Ücretler</a:t>
            </a:r>
          </a:p>
          <a:p>
            <a:pPr marL="365760" lvl="1" indent="0">
              <a:buNone/>
            </a:pPr>
            <a:r>
              <a:rPr lang="tr-TR" sz="1600" dirty="0"/>
              <a:t>P9 	Emeklilik</a:t>
            </a:r>
          </a:p>
          <a:p>
            <a:pPr marL="365760" lvl="1" indent="0">
              <a:buNone/>
            </a:pPr>
            <a:r>
              <a:rPr lang="tr-TR" sz="1600" dirty="0"/>
              <a:t>P10	 ................</a:t>
            </a:r>
          </a:p>
          <a:p>
            <a:pPr marL="365760" lvl="1" indent="0">
              <a:buNone/>
            </a:pPr>
            <a:r>
              <a:rPr lang="tr-TR" sz="1600" dirty="0"/>
              <a:t>P11 	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886794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75" y="1338471"/>
            <a:ext cx="10364452" cy="4452730"/>
          </a:xfrm>
        </p:spPr>
        <p:txBody>
          <a:bodyPr>
            <a:normAutofit/>
          </a:bodyPr>
          <a:lstStyle/>
          <a:p>
            <a:r>
              <a:rPr lang="tr-TR" sz="2400" dirty="0"/>
              <a:t>i</a:t>
            </a:r>
            <a:r>
              <a:rPr lang="tr-TR" sz="2400" cap="none" dirty="0"/>
              <a:t>zin işlerini </a:t>
            </a:r>
            <a:r>
              <a:rPr lang="tr-TR" sz="2400" dirty="0"/>
              <a:t>(P – 6) </a:t>
            </a:r>
            <a:r>
              <a:rPr lang="tr-TR" sz="2400" cap="none" dirty="0"/>
              <a:t>tek konu olarak alt bölümleri ayırmak gerekirse; </a:t>
            </a:r>
            <a:endParaRPr lang="tr-TR" sz="2400" dirty="0"/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/>
              <a:t>	Örneğin:</a:t>
            </a:r>
            <a:endParaRPr lang="tr-TR" sz="2800" dirty="0"/>
          </a:p>
          <a:p>
            <a:pPr marL="1280160" lvl="3" indent="0" algn="just">
              <a:buNone/>
            </a:pPr>
            <a:r>
              <a:rPr lang="tr-TR" sz="1800" dirty="0"/>
              <a:t>P-6-1 </a:t>
            </a:r>
            <a:r>
              <a:rPr lang="tr-TR" sz="1800" cap="none" dirty="0"/>
              <a:t>Yöneticilerin İzin İşleri</a:t>
            </a:r>
          </a:p>
          <a:p>
            <a:pPr marL="1280160" lvl="3" indent="0" algn="just">
              <a:buNone/>
            </a:pPr>
            <a:r>
              <a:rPr lang="tr-TR" sz="1800" dirty="0"/>
              <a:t>P-6-2 </a:t>
            </a:r>
            <a:r>
              <a:rPr lang="tr-TR" sz="1800" cap="none" dirty="0"/>
              <a:t>Mühendislerin İzin İşleri</a:t>
            </a:r>
          </a:p>
          <a:p>
            <a:pPr marL="1280160" lvl="3" indent="0" algn="just">
              <a:buNone/>
            </a:pPr>
            <a:r>
              <a:rPr lang="tr-TR" sz="1800" dirty="0"/>
              <a:t>P-6-3 </a:t>
            </a:r>
            <a:r>
              <a:rPr lang="tr-TR" sz="1800" cap="none" dirty="0"/>
              <a:t>Teknisyenlerin İzin İşleri</a:t>
            </a:r>
          </a:p>
          <a:p>
            <a:pPr marL="1280160" lvl="3" indent="0" algn="just">
              <a:buNone/>
            </a:pPr>
            <a:r>
              <a:rPr lang="tr-TR" sz="1800" dirty="0"/>
              <a:t>P-6-4 </a:t>
            </a:r>
            <a:r>
              <a:rPr lang="tr-TR" sz="1800" cap="none" dirty="0"/>
              <a:t>Memurların İzin İşleri</a:t>
            </a:r>
          </a:p>
          <a:p>
            <a:pPr marL="1280160" lvl="3" indent="0" algn="just">
              <a:buNone/>
            </a:pPr>
            <a:r>
              <a:rPr lang="tr-TR" sz="1800" dirty="0"/>
              <a:t>P-6-5 </a:t>
            </a:r>
            <a:r>
              <a:rPr lang="tr-TR" sz="1800" cap="none" dirty="0"/>
              <a:t>İşçilerin İzin İşleri</a:t>
            </a:r>
          </a:p>
          <a:p>
            <a:pPr marL="1280160" lvl="3" indent="0">
              <a:buNone/>
            </a:pPr>
            <a:r>
              <a:rPr lang="tr-TR" sz="1800" dirty="0"/>
              <a:t>......... ..............................</a:t>
            </a:r>
          </a:p>
        </p:txBody>
      </p:sp>
    </p:spTree>
    <p:extLst>
      <p:ext uri="{BB962C8B-B14F-4D97-AF65-F5344CB8AC3E}">
        <p14:creationId xmlns:p14="http://schemas.microsoft.com/office/powerpoint/2010/main" val="10594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75" y="1338471"/>
            <a:ext cx="10364452" cy="4452730"/>
          </a:xfrm>
        </p:spPr>
        <p:txBody>
          <a:bodyPr>
            <a:normAutofit/>
          </a:bodyPr>
          <a:lstStyle/>
          <a:p>
            <a:pPr algn="just"/>
            <a:r>
              <a:rPr lang="tr-TR" cap="none" dirty="0"/>
              <a:t>Bu sistemde memurlarla ilgili izin işlerine ait yazışmalar </a:t>
            </a:r>
            <a:r>
              <a:rPr lang="tr-TR" b="1" cap="none" dirty="0"/>
              <a:t>P-6-4 </a:t>
            </a:r>
            <a:r>
              <a:rPr lang="tr-TR" cap="none" dirty="0"/>
              <a:t>dosyasında toplanır.  </a:t>
            </a:r>
          </a:p>
          <a:p>
            <a:pPr algn="just"/>
            <a:r>
              <a:rPr lang="tr-TR" cap="none" dirty="0"/>
              <a:t>Bu dosyaya </a:t>
            </a:r>
            <a:r>
              <a:rPr lang="tr-TR" b="1" cap="none" dirty="0"/>
              <a:t>(P-6-4</a:t>
            </a:r>
            <a:r>
              <a:rPr lang="tr-TR" cap="none" dirty="0"/>
              <a:t>) memurlar dışındaki personelin izin işlerine ilişkin hiçbir yazı girmez. </a:t>
            </a:r>
          </a:p>
          <a:p>
            <a:pPr algn="just"/>
            <a:r>
              <a:rPr lang="tr-TR" cap="none" dirty="0"/>
              <a:t>Eğer dosya dolarsa </a:t>
            </a:r>
            <a:r>
              <a:rPr lang="tr-TR" b="1" cap="none" dirty="0"/>
              <a:t>P-6-4/2, P-6-4/3 </a:t>
            </a:r>
            <a:r>
              <a:rPr lang="tr-TR" cap="none" dirty="0"/>
              <a:t>biçiminde ikinci ve üçüncü dosyalar açılabilir ve belgeye de dosyanın numarası verilir.</a:t>
            </a:r>
          </a:p>
          <a:p>
            <a:pPr algn="just"/>
            <a:r>
              <a:rPr lang="tr-TR" cap="none" dirty="0"/>
              <a:t>Dikey  bir sınırlama olmadığı gibi yatay gruplamada üç kademeyi geçmez. Sistemin geniş bir uygulama alanı vardır. </a:t>
            </a:r>
          </a:p>
        </p:txBody>
      </p:sp>
    </p:spTree>
    <p:extLst>
      <p:ext uri="{BB962C8B-B14F-4D97-AF65-F5344CB8AC3E}">
        <p14:creationId xmlns:p14="http://schemas.microsoft.com/office/powerpoint/2010/main" val="3471582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3776" y="777543"/>
            <a:ext cx="10364451" cy="1236787"/>
          </a:xfrm>
        </p:spPr>
        <p:txBody>
          <a:bodyPr/>
          <a:lstStyle/>
          <a:p>
            <a:r>
              <a:rPr lang="tr-TR" dirty="0"/>
              <a:t>Karma Dosyalama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775" y="2146853"/>
            <a:ext cx="10364452" cy="3644348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B</a:t>
            </a:r>
            <a:r>
              <a:rPr lang="tr-TR" cap="none" dirty="0"/>
              <a:t>ir kuruluş için çoğunlukla bir tek dosyalama sistemi yeterli olmayabilir. </a:t>
            </a:r>
          </a:p>
          <a:p>
            <a:pPr algn="just"/>
            <a:r>
              <a:rPr lang="tr-TR" dirty="0"/>
              <a:t>U</a:t>
            </a:r>
            <a:r>
              <a:rPr lang="tr-TR" cap="none" dirty="0"/>
              <a:t>ygulamada kolaylık sağlamak amacıyla iki ya da üç dosyalama sisteminin birlikte kullanılması yararlı ve hatta zorunlu görülebilir. </a:t>
            </a:r>
          </a:p>
          <a:p>
            <a:pPr algn="just"/>
            <a:r>
              <a:rPr lang="tr-TR" dirty="0"/>
              <a:t>Ö</a:t>
            </a:r>
            <a:r>
              <a:rPr lang="tr-TR" cap="none" dirty="0"/>
              <a:t>rneğin; bir örgütte dosyalama için kronolojik sistem esas alınır ve dosyalar tarihsel dilimler içerisinde alfabetik ya da bölgesel esasa göre sıralanabilir. </a:t>
            </a:r>
          </a:p>
          <a:p>
            <a:pPr algn="just"/>
            <a:r>
              <a:rPr lang="tr-TR" dirty="0"/>
              <a:t>D</a:t>
            </a:r>
            <a:r>
              <a:rPr lang="tr-TR" cap="none" dirty="0"/>
              <a:t>iğer bir uygulama olarak da şöyle bir düzen düşünülebilir. esas dosyalama modeli bölgesel sistemdir. </a:t>
            </a:r>
          </a:p>
          <a:p>
            <a:pPr algn="just"/>
            <a:r>
              <a:rPr lang="tr-TR" dirty="0"/>
              <a:t>B</a:t>
            </a:r>
            <a:r>
              <a:rPr lang="tr-TR" cap="none" dirty="0"/>
              <a:t>unun alt dosyalama bölümü kronolojik sistem, bunun da kendi içinde alt tasnif düzeni numaralı dosyalama sistemi olabilir.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8166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6D58954F-C5AC-4BE0-811D-8DFE18E350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C359E835-CE77-4DCC-8EC3-1924094D3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6061" y="-2"/>
            <a:ext cx="81313" cy="6858002"/>
          </a:xfrm>
          <a:prstGeom prst="rect">
            <a:avLst/>
          </a:prstGeom>
          <a:gradFill flip="none" rotWithShape="1">
            <a:gsLst>
              <a:gs pos="84000">
                <a:srgbClr val="B5B5B5"/>
              </a:gs>
              <a:gs pos="60159">
                <a:srgbClr val="D5D5D5"/>
              </a:gs>
              <a:gs pos="50447">
                <a:srgbClr val="E6E6E6"/>
              </a:gs>
              <a:gs pos="44260">
                <a:srgbClr val="D5D5D5"/>
              </a:gs>
              <a:gs pos="15928">
                <a:srgbClr val="B5B5B5"/>
              </a:gs>
              <a:gs pos="7000">
                <a:srgbClr val="8A8A8A"/>
              </a:gs>
              <a:gs pos="0">
                <a:srgbClr val="BBBBBB"/>
              </a:gs>
              <a:gs pos="93000">
                <a:srgbClr val="8A8A8A"/>
              </a:gs>
              <a:gs pos="100000">
                <a:srgbClr val="BBBBBB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İçerik Yer Tutucusu 1">
            <a:extLst>
              <a:ext uri="{FF2B5EF4-FFF2-40B4-BE49-F238E27FC236}">
                <a16:creationId xmlns:a16="http://schemas.microsoft.com/office/drawing/2014/main" id="{22CDEA52-75DB-47B9-8D4A-518B583F03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68" r="31813" b="-1"/>
          <a:stretch/>
        </p:blipFill>
        <p:spPr>
          <a:xfrm>
            <a:off x="8157374" y="10"/>
            <a:ext cx="4034626" cy="685799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03B59B5-123A-4DC5-87BD-6D3E22FA6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3776" y="618517"/>
            <a:ext cx="6672886" cy="1596177"/>
          </a:xfrm>
        </p:spPr>
        <p:txBody>
          <a:bodyPr>
            <a:normAutofit/>
          </a:bodyPr>
          <a:lstStyle/>
          <a:p>
            <a:r>
              <a:rPr lang="tr-TR"/>
              <a:t>Sanal Dosyalama Sistemi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3458" y="1976284"/>
            <a:ext cx="7492181" cy="451300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tr-TR" sz="1600" dirty="0"/>
              <a:t>Bi</a:t>
            </a:r>
            <a:r>
              <a:rPr lang="tr-TR" sz="1600" cap="none" dirty="0"/>
              <a:t>lgisayarlar, tüm diğer büro işlerinde olduğu gibi, dosyalama işlerinde de köklü değişmelere yol açıyor. </a:t>
            </a:r>
            <a:endParaRPr lang="tr-TR" sz="1600" dirty="0"/>
          </a:p>
          <a:p>
            <a:pPr>
              <a:lnSpc>
                <a:spcPct val="110000"/>
              </a:lnSpc>
            </a:pPr>
            <a:r>
              <a:rPr lang="tr-TR" sz="1600" dirty="0"/>
              <a:t>B</a:t>
            </a:r>
            <a:r>
              <a:rPr lang="tr-TR" sz="1600" cap="none" dirty="0"/>
              <a:t>ugün çağdaş ofislerde dosyaların yerini, bilgisayar ekranları alıyor.</a:t>
            </a:r>
          </a:p>
          <a:p>
            <a:pPr>
              <a:lnSpc>
                <a:spcPct val="110000"/>
              </a:lnSpc>
            </a:pPr>
            <a:r>
              <a:rPr lang="tr-TR" sz="1600" dirty="0"/>
              <a:t>B</a:t>
            </a:r>
            <a:r>
              <a:rPr lang="tr-TR" sz="1600" cap="none" dirty="0"/>
              <a:t>una rağmen bilgisayar ortamında saklanması mümkün olmayan bir çok belgenin dosyalarda saklanmasına devam ediliyor.</a:t>
            </a:r>
          </a:p>
          <a:p>
            <a:pPr>
              <a:lnSpc>
                <a:spcPct val="110000"/>
              </a:lnSpc>
            </a:pPr>
            <a:r>
              <a:rPr lang="tr-TR" sz="1600" dirty="0"/>
              <a:t>S</a:t>
            </a:r>
            <a:r>
              <a:rPr lang="tr-TR" sz="1600" cap="none" dirty="0"/>
              <a:t>anal dosyalama sistemi konusunda çeşitli programlar geliştirilmiştir</a:t>
            </a:r>
            <a:r>
              <a:rPr lang="tr-TR" sz="1600" dirty="0"/>
              <a:t>. </a:t>
            </a:r>
          </a:p>
          <a:p>
            <a:pPr>
              <a:lnSpc>
                <a:spcPct val="110000"/>
              </a:lnSpc>
            </a:pPr>
            <a:r>
              <a:rPr lang="tr-TR" sz="1600" dirty="0"/>
              <a:t>B</a:t>
            </a:r>
            <a:r>
              <a:rPr lang="tr-TR" sz="1600" cap="none" dirty="0"/>
              <a:t>ilgisayarlar, burada vazgeçilmez araçtır. Kişisel Doküman Yönetimi, Bilgisayarlı Dosyalama Sistemi Konusunda </a:t>
            </a:r>
            <a:r>
              <a:rPr lang="tr-TR" sz="1600" cap="none" dirty="0" err="1"/>
              <a:t>Nashuatec</a:t>
            </a:r>
            <a:r>
              <a:rPr lang="tr-TR" sz="1600" cap="none" dirty="0"/>
              <a:t> </a:t>
            </a:r>
            <a:r>
              <a:rPr lang="tr-TR" sz="1600" cap="none" dirty="0" err="1"/>
              <a:t>Paper</a:t>
            </a:r>
            <a:r>
              <a:rPr lang="tr-TR" sz="1600" cap="none" dirty="0"/>
              <a:t> Master Program Paketi, kağıtsız bir çalışma ortamında olanak sağlıyor. </a:t>
            </a:r>
          </a:p>
          <a:p>
            <a:pPr>
              <a:lnSpc>
                <a:spcPct val="110000"/>
              </a:lnSpc>
            </a:pPr>
            <a:r>
              <a:rPr lang="tr-TR" sz="1600" dirty="0"/>
              <a:t>B</a:t>
            </a:r>
            <a:r>
              <a:rPr lang="tr-TR" sz="1600" cap="none" dirty="0"/>
              <a:t>ugün kullanılan bir çok yazılım türü, bilgisayar içinde sınırsız sayıda dolap, çekmece ve klasör yaratabilme olanağı sunmaktadır. </a:t>
            </a:r>
          </a:p>
          <a:p>
            <a:pPr>
              <a:lnSpc>
                <a:spcPct val="110000"/>
              </a:lnSpc>
            </a:pPr>
            <a:r>
              <a:rPr lang="tr-TR" sz="1600" dirty="0"/>
              <a:t>E</a:t>
            </a:r>
            <a:r>
              <a:rPr lang="tr-TR" sz="1600" cap="none" dirty="0"/>
              <a:t>skiden kağıt olarak saklanan tüm dokümanlar, bilgisayar ortamında basit ve kolay bir şekilde dosyalanabilmektedir.</a:t>
            </a:r>
          </a:p>
        </p:txBody>
      </p:sp>
    </p:spTree>
    <p:extLst>
      <p:ext uri="{BB962C8B-B14F-4D97-AF65-F5344CB8AC3E}">
        <p14:creationId xmlns:p14="http://schemas.microsoft.com/office/powerpoint/2010/main" val="1098753855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Geniş ekran</PresentationFormat>
  <Paragraphs>60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Tw Cen MT</vt:lpstr>
      <vt:lpstr>Wingdings</vt:lpstr>
      <vt:lpstr>Damla</vt:lpstr>
      <vt:lpstr>Dosyalama sistemleri</vt:lpstr>
      <vt:lpstr>Konu Esasına Göre Dosyalama Sistemi</vt:lpstr>
      <vt:lpstr>PowerPoint Sunusu</vt:lpstr>
      <vt:lpstr>PowerPoint Sunusu</vt:lpstr>
      <vt:lpstr>PowerPoint Sunusu</vt:lpstr>
      <vt:lpstr>PowerPoint Sunusu</vt:lpstr>
      <vt:lpstr>PowerPoint Sunusu</vt:lpstr>
      <vt:lpstr>Karma Dosyalama Sistemi</vt:lpstr>
      <vt:lpstr>Sanal Dosyalama Sistemi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Dosyalama sistemleri</dc:title>
  <dc:creator>User</dc:creator>
  <cp:lastModifiedBy>User</cp:lastModifiedBy>
  <cp:revision>1</cp:revision>
  <dcterms:created xsi:type="dcterms:W3CDTF">2020-05-01T15:11:20Z</dcterms:created>
  <dcterms:modified xsi:type="dcterms:W3CDTF">2020-05-01T15:11:48Z</dcterms:modified>
</cp:coreProperties>
</file>