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81" r:id="rId5"/>
    <p:sldId id="276" r:id="rId6"/>
    <p:sldId id="258" r:id="rId7"/>
    <p:sldId id="282" r:id="rId8"/>
    <p:sldId id="278" r:id="rId9"/>
    <p:sldId id="279" r:id="rId10"/>
    <p:sldId id="280" r:id="rId11"/>
    <p:sldId id="270" r:id="rId12"/>
    <p:sldId id="271" r:id="rId13"/>
    <p:sldId id="272" r:id="rId14"/>
    <p:sldId id="273" r:id="rId15"/>
    <p:sldId id="283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65244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68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44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9961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8451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53290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0587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807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5925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7358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711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89E8-D948-4E9E-9A84-DF8BF8B9869D}" type="datetimeFigureOut">
              <a:rPr lang="tr-TR" smtClean="0"/>
              <a:pPr/>
              <a:t>23.04.2020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77F27-D743-44F6-9BE7-61EC1D551F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2926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55968"/>
          </a:xfrm>
        </p:spPr>
        <p:txBody>
          <a:bodyPr/>
          <a:lstStyle/>
          <a:p>
            <a:r>
              <a:rPr lang="tr-TR" b="1" dirty="0" smtClean="0"/>
              <a:t>ANTİOKSİDAN VİTAMİNLER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715690"/>
            <a:ext cx="9144000" cy="542109"/>
          </a:xfrm>
        </p:spPr>
        <p:txBody>
          <a:bodyPr/>
          <a:lstStyle/>
          <a:p>
            <a:r>
              <a:rPr lang="tr-TR" dirty="0" smtClean="0"/>
              <a:t>EGZERSİZ VE BESLENME DERSİ </a:t>
            </a:r>
            <a:endParaRPr lang="tr-TR" dirty="0"/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1859280" y="5910941"/>
            <a:ext cx="9144000" cy="542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tr-TR" sz="2000" dirty="0" smtClean="0"/>
              <a:t>HARUN KILIÇ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229330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70263"/>
            <a:ext cx="10515600" cy="5706700"/>
          </a:xfrm>
        </p:spPr>
        <p:txBody>
          <a:bodyPr>
            <a:normAutofit/>
          </a:bodyPr>
          <a:lstStyle/>
          <a:p>
            <a:pPr fontAlgn="base">
              <a:lnSpc>
                <a:spcPct val="150000"/>
              </a:lnSpc>
            </a:pPr>
            <a:endParaRPr lang="tr-TR" sz="2400" dirty="0" smtClean="0"/>
          </a:p>
          <a:p>
            <a:pPr fontAlgn="base">
              <a:lnSpc>
                <a:spcPct val="150000"/>
              </a:lnSpc>
            </a:pPr>
            <a:r>
              <a:rPr lang="tr-TR" sz="2400" dirty="0" smtClean="0"/>
              <a:t>Felç</a:t>
            </a:r>
            <a:r>
              <a:rPr lang="tr-TR" sz="2400" dirty="0"/>
              <a:t>, </a:t>
            </a:r>
            <a:r>
              <a:rPr lang="tr-TR" sz="2400" dirty="0" err="1"/>
              <a:t>Huntingdon</a:t>
            </a:r>
            <a:r>
              <a:rPr lang="tr-TR" sz="2400" dirty="0"/>
              <a:t> hastalığı (beyin hücrelerinin ölümüne neden olan kalıtsal bir beyin hastalığı), Parkinson hastalığı, Alzheimer gibi hastalıklara yakalanma riskini azaltır ve tedaviye yardımcı olur.</a:t>
            </a:r>
          </a:p>
          <a:p>
            <a:pPr fontAlgn="base">
              <a:lnSpc>
                <a:spcPct val="150000"/>
              </a:lnSpc>
            </a:pPr>
            <a:r>
              <a:rPr lang="tr-TR" sz="2400" dirty="0"/>
              <a:t>Vücut için oldukça faydalı bir bileşen olan </a:t>
            </a:r>
            <a:r>
              <a:rPr lang="tr-TR" sz="2400" dirty="0" err="1"/>
              <a:t>Omega</a:t>
            </a:r>
            <a:r>
              <a:rPr lang="tr-TR" sz="2400" dirty="0"/>
              <a:t> 3</a:t>
            </a:r>
            <a:r>
              <a:rPr lang="tr-TR" sz="2400" dirty="0" smtClean="0"/>
              <a:t>, </a:t>
            </a:r>
            <a:r>
              <a:rPr lang="tr-TR" sz="2400" b="1" dirty="0" smtClean="0"/>
              <a:t>yapay olarak alındığında </a:t>
            </a:r>
            <a:r>
              <a:rPr lang="tr-TR" sz="2400" dirty="0"/>
              <a:t>oksijene maruz kaldığında yapısı </a:t>
            </a:r>
            <a:r>
              <a:rPr lang="tr-TR" sz="2400" dirty="0" smtClean="0"/>
              <a:t>bozulur </a:t>
            </a:r>
            <a:r>
              <a:rPr lang="tr-TR" sz="2400" dirty="0"/>
              <a:t>ve vücut tarafından kullanılamaz</a:t>
            </a:r>
            <a:r>
              <a:rPr lang="tr-TR" sz="2400" dirty="0" smtClean="0"/>
              <a:t>.</a:t>
            </a:r>
          </a:p>
          <a:p>
            <a:pPr fontAlgn="base">
              <a:lnSpc>
                <a:spcPct val="150000"/>
              </a:lnSpc>
            </a:pPr>
            <a:r>
              <a:rPr lang="tr-TR" sz="2400" dirty="0" smtClean="0"/>
              <a:t> </a:t>
            </a:r>
            <a:r>
              <a:rPr lang="tr-TR" sz="2400" dirty="0" err="1"/>
              <a:t>Omega</a:t>
            </a:r>
            <a:r>
              <a:rPr lang="tr-TR" sz="2400" dirty="0"/>
              <a:t> 3 antioksidan bileşenler ile birlikte kullanıldığında </a:t>
            </a:r>
            <a:r>
              <a:rPr lang="tr-TR" sz="2400" dirty="0" err="1"/>
              <a:t>oksidasyona</a:t>
            </a:r>
            <a:r>
              <a:rPr lang="tr-TR" sz="2400" dirty="0"/>
              <a:t> uğramaz. Bu nedenle </a:t>
            </a:r>
            <a:r>
              <a:rPr lang="tr-TR" sz="2400" dirty="0" err="1"/>
              <a:t>Omega</a:t>
            </a:r>
            <a:r>
              <a:rPr lang="tr-TR" sz="2400" dirty="0"/>
              <a:t> 3 takviyelerinde mutlaka antioksidan bileşenler kullanılır.</a:t>
            </a:r>
          </a:p>
          <a:p>
            <a:pPr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81740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DOĞAL ANTİOKSİDANLAR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Doğal antioksidanlar, </a:t>
            </a:r>
            <a:r>
              <a:rPr lang="tr-TR" dirty="0" err="1"/>
              <a:t>endojen</a:t>
            </a:r>
            <a:r>
              <a:rPr lang="tr-TR" dirty="0"/>
              <a:t> (organizma tarafından </a:t>
            </a:r>
            <a:r>
              <a:rPr lang="tr-TR" dirty="0" smtClean="0"/>
              <a:t>sentezlenen</a:t>
            </a:r>
            <a:r>
              <a:rPr lang="tr-TR" dirty="0"/>
              <a:t>) ya da </a:t>
            </a:r>
            <a:r>
              <a:rPr lang="tr-TR" dirty="0" err="1"/>
              <a:t>ekzojen</a:t>
            </a:r>
            <a:r>
              <a:rPr lang="tr-TR" dirty="0"/>
              <a:t> (dışarıdan besinlerle alınan) </a:t>
            </a:r>
            <a:r>
              <a:rPr lang="tr-TR" dirty="0" smtClean="0"/>
              <a:t>yapılardır</a:t>
            </a:r>
            <a:r>
              <a:rPr lang="tr-TR" dirty="0"/>
              <a:t>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Organizmanın </a:t>
            </a:r>
            <a:r>
              <a:rPr lang="tr-TR" dirty="0"/>
              <a:t>doğal antioksidan üretimi </a:t>
            </a:r>
            <a:r>
              <a:rPr lang="tr-TR" dirty="0" smtClean="0"/>
              <a:t>yaş </a:t>
            </a:r>
            <a:r>
              <a:rPr lang="tr-TR" dirty="0"/>
              <a:t>ilerledikçe </a:t>
            </a:r>
            <a:r>
              <a:rPr lang="tr-TR" dirty="0" smtClean="0"/>
              <a:t>azalır.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En </a:t>
            </a:r>
            <a:r>
              <a:rPr lang="tr-TR" dirty="0"/>
              <a:t>önemli kaynağı meyve </a:t>
            </a:r>
            <a:r>
              <a:rPr lang="tr-TR" dirty="0" smtClean="0"/>
              <a:t>sebzeler </a:t>
            </a:r>
            <a:r>
              <a:rPr lang="tr-TR" dirty="0"/>
              <a:t>olan bitkisel antioksidanlar anormal hücre </a:t>
            </a:r>
            <a:r>
              <a:rPr lang="tr-TR" dirty="0" smtClean="0"/>
              <a:t>çoğalmalarını </a:t>
            </a:r>
            <a:r>
              <a:rPr lang="tr-TR" dirty="0"/>
              <a:t>engelleyen ve </a:t>
            </a:r>
            <a:r>
              <a:rPr lang="tr-TR" dirty="0" err="1"/>
              <a:t>oksidasyondan</a:t>
            </a:r>
            <a:r>
              <a:rPr lang="tr-TR" dirty="0"/>
              <a:t> dolayı zarar </a:t>
            </a:r>
            <a:r>
              <a:rPr lang="tr-TR" dirty="0" smtClean="0"/>
              <a:t>gören </a:t>
            </a:r>
            <a:r>
              <a:rPr lang="tr-TR" dirty="0"/>
              <a:t>hücreleri koruyan bir görev </a:t>
            </a:r>
            <a:r>
              <a:rPr lang="tr-TR" dirty="0" smtClean="0"/>
              <a:t>üstlenirler</a:t>
            </a:r>
            <a:endParaRPr lang="tr-TR" dirty="0"/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654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48195"/>
            <a:ext cx="10515600" cy="144249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İNSAN VÜCUDUNDA SENTEZLENMEYEN ÖNEMLİ DOĞAL ANTİOKSİDANLAR ;</a:t>
            </a:r>
            <a:r>
              <a:rPr lang="tr-TR" b="1" dirty="0"/>
              <a:t/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KAROTENOİDLER: </a:t>
            </a:r>
            <a:endParaRPr lang="tr-TR" b="1" dirty="0"/>
          </a:p>
          <a:p>
            <a:pPr>
              <a:lnSpc>
                <a:spcPct val="150000"/>
              </a:lnSpc>
            </a:pPr>
            <a:r>
              <a:rPr lang="tr-TR" dirty="0" err="1"/>
              <a:t>Karotenoidler</a:t>
            </a:r>
            <a:r>
              <a:rPr lang="tr-TR" dirty="0"/>
              <a:t> sebze meyvelerde yaygın olarak </a:t>
            </a:r>
            <a:r>
              <a:rPr lang="tr-TR" dirty="0" smtClean="0"/>
              <a:t>bulunan </a:t>
            </a:r>
            <a:r>
              <a:rPr lang="tr-TR" dirty="0"/>
              <a:t>sarı, turuncu ve kırmızı renkteki pigmentlerdir. </a:t>
            </a:r>
          </a:p>
          <a:p>
            <a:pPr>
              <a:lnSpc>
                <a:spcPct val="150000"/>
              </a:lnSpc>
            </a:pPr>
            <a:r>
              <a:rPr lang="tr-TR" dirty="0"/>
              <a:t>Suda erimezler, genel olarak bitkisel yağda erirler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Doğada </a:t>
            </a:r>
            <a:r>
              <a:rPr lang="tr-TR" dirty="0"/>
              <a:t>en yaygın olarak </a:t>
            </a:r>
            <a:r>
              <a:rPr lang="tr-TR" dirty="0" smtClean="0"/>
              <a:t>bulunan </a:t>
            </a:r>
            <a:r>
              <a:rPr lang="tr-TR" dirty="0"/>
              <a:t>pigment maddeleri </a:t>
            </a:r>
            <a:r>
              <a:rPr lang="tr-TR" dirty="0" err="1"/>
              <a:t>karotenoidlerdir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4860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26571"/>
            <a:ext cx="10515600" cy="5850392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Antioksidan kapasitelerinin yüksek olduğu düşünülen en </a:t>
            </a:r>
            <a:r>
              <a:rPr lang="tr-TR" b="1" dirty="0" smtClean="0"/>
              <a:t>önemli </a:t>
            </a:r>
            <a:r>
              <a:rPr lang="tr-TR" b="1" dirty="0" err="1" smtClean="0"/>
              <a:t>karotenoidler</a:t>
            </a:r>
            <a:r>
              <a:rPr lang="tr-TR" b="1" dirty="0" smtClean="0"/>
              <a:t> </a:t>
            </a:r>
            <a:r>
              <a:rPr lang="tr-TR" b="1" dirty="0"/>
              <a:t>şunlardır: </a:t>
            </a:r>
            <a:endParaRPr lang="tr-TR" b="1" dirty="0" smtClean="0"/>
          </a:p>
          <a:p>
            <a:pPr>
              <a:lnSpc>
                <a:spcPct val="150000"/>
              </a:lnSpc>
            </a:pPr>
            <a:r>
              <a:rPr lang="tr-TR" b="1" dirty="0" err="1" smtClean="0"/>
              <a:t>Likopen</a:t>
            </a:r>
            <a:r>
              <a:rPr lang="tr-TR" dirty="0"/>
              <a:t>, bir alifatik </a:t>
            </a:r>
            <a:r>
              <a:rPr lang="tr-TR" dirty="0" smtClean="0"/>
              <a:t>hidrokarbondur.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D</a:t>
            </a:r>
            <a:r>
              <a:rPr lang="tr-TR" dirty="0" smtClean="0"/>
              <a:t>omates</a:t>
            </a:r>
            <a:r>
              <a:rPr lang="tr-TR" dirty="0"/>
              <a:t>, karpuz, pembe greyfurt, </a:t>
            </a:r>
            <a:r>
              <a:rPr lang="tr-TR" dirty="0" smtClean="0"/>
              <a:t>kuşburnu </a:t>
            </a:r>
            <a:r>
              <a:rPr lang="tr-TR" dirty="0"/>
              <a:t>ve </a:t>
            </a:r>
            <a:r>
              <a:rPr lang="tr-TR" dirty="0" err="1"/>
              <a:t>papayada</a:t>
            </a:r>
            <a:r>
              <a:rPr lang="tr-TR" dirty="0"/>
              <a:t> bulunan ve onlara rengini veren en </a:t>
            </a:r>
            <a:r>
              <a:rPr lang="tr-TR" dirty="0" smtClean="0"/>
              <a:t>önemli </a:t>
            </a:r>
            <a:r>
              <a:rPr lang="tr-TR" dirty="0" err="1" smtClean="0"/>
              <a:t>karotenoiddir</a:t>
            </a:r>
            <a:r>
              <a:rPr lang="tr-TR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Tüm </a:t>
            </a:r>
            <a:r>
              <a:rPr lang="tr-TR" dirty="0" err="1" smtClean="0"/>
              <a:t>karotenoid</a:t>
            </a:r>
            <a:r>
              <a:rPr lang="tr-TR" dirty="0" smtClean="0"/>
              <a:t> </a:t>
            </a:r>
            <a:r>
              <a:rPr lang="tr-TR" dirty="0"/>
              <a:t>maddeler gibi </a:t>
            </a:r>
            <a:r>
              <a:rPr lang="tr-TR" dirty="0" err="1"/>
              <a:t>likopende</a:t>
            </a:r>
            <a:r>
              <a:rPr lang="tr-TR" dirty="0"/>
              <a:t> sıcaklığa </a:t>
            </a:r>
            <a:r>
              <a:rPr lang="tr-TR" dirty="0" smtClean="0"/>
              <a:t>karşı dayanıklıdır. Hatta </a:t>
            </a:r>
            <a:r>
              <a:rPr lang="tr-TR" dirty="0"/>
              <a:t>sıcaklığın </a:t>
            </a:r>
            <a:r>
              <a:rPr lang="tr-TR" dirty="0" err="1" smtClean="0"/>
              <a:t>likopen</a:t>
            </a:r>
            <a:r>
              <a:rPr lang="tr-TR" dirty="0" smtClean="0"/>
              <a:t> </a:t>
            </a:r>
            <a:r>
              <a:rPr lang="tr-TR" dirty="0"/>
              <a:t>üzerine olumlu etkileri vardır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Likopenin</a:t>
            </a:r>
            <a:r>
              <a:rPr lang="tr-TR" dirty="0" smtClean="0"/>
              <a:t>, </a:t>
            </a:r>
            <a:r>
              <a:rPr lang="tr-TR" dirty="0" err="1"/>
              <a:t>oksidatif</a:t>
            </a:r>
            <a:r>
              <a:rPr lang="tr-TR" dirty="0"/>
              <a:t> stresin </a:t>
            </a:r>
            <a:r>
              <a:rPr lang="tr-TR" dirty="0" err="1" smtClean="0"/>
              <a:t>göstergeçlerini</a:t>
            </a:r>
            <a:r>
              <a:rPr lang="tr-TR" dirty="0" smtClean="0"/>
              <a:t> </a:t>
            </a:r>
            <a:r>
              <a:rPr lang="tr-TR" dirty="0"/>
              <a:t>düşürme yeteneğine bağlı olarak </a:t>
            </a:r>
            <a:r>
              <a:rPr lang="tr-TR" b="1" dirty="0" smtClean="0"/>
              <a:t>koroner </a:t>
            </a:r>
            <a:r>
              <a:rPr lang="tr-TR" b="1" dirty="0"/>
              <a:t>kalp hastalığı, osteoporoz, tip 2 diyabet gibi </a:t>
            </a:r>
            <a:r>
              <a:rPr lang="tr-TR" b="1" dirty="0" smtClean="0"/>
              <a:t>kronik </a:t>
            </a:r>
            <a:r>
              <a:rPr lang="tr-TR" b="1" dirty="0"/>
              <a:t>hastalıkların </a:t>
            </a:r>
            <a:r>
              <a:rPr lang="tr-TR" dirty="0"/>
              <a:t>meydana gelme riskini düşürdüğü </a:t>
            </a:r>
            <a:r>
              <a:rPr lang="tr-TR" dirty="0" smtClean="0"/>
              <a:t>ileri sürülmektedir.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9009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83326"/>
            <a:ext cx="10515600" cy="569363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l-GR" b="1" dirty="0"/>
              <a:t>β-</a:t>
            </a:r>
            <a:r>
              <a:rPr lang="tr-TR" b="1" dirty="0" err="1" smtClean="0"/>
              <a:t>Karoten</a:t>
            </a:r>
            <a:r>
              <a:rPr lang="tr-TR" b="1" dirty="0" smtClean="0"/>
              <a:t>, </a:t>
            </a:r>
            <a:r>
              <a:rPr lang="tr-TR" dirty="0" err="1" smtClean="0"/>
              <a:t>Likopen</a:t>
            </a:r>
            <a:r>
              <a:rPr lang="tr-TR" dirty="0" smtClean="0"/>
              <a:t> </a:t>
            </a:r>
            <a:r>
              <a:rPr lang="tr-TR" dirty="0"/>
              <a:t>gibi hidrokarbon </a:t>
            </a:r>
            <a:r>
              <a:rPr lang="tr-TR" dirty="0" err="1"/>
              <a:t>karotenoidler</a:t>
            </a:r>
            <a:r>
              <a:rPr lang="tr-TR" dirty="0"/>
              <a:t> </a:t>
            </a:r>
            <a:r>
              <a:rPr lang="tr-TR" dirty="0" smtClean="0"/>
              <a:t>sınıfına girer.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dirty="0"/>
              <a:t>B</a:t>
            </a:r>
            <a:r>
              <a:rPr lang="tr-TR" dirty="0" smtClean="0"/>
              <a:t>itkilere </a:t>
            </a:r>
            <a:r>
              <a:rPr lang="tr-TR" dirty="0"/>
              <a:t>sarı, kırmızı ve turuncu </a:t>
            </a:r>
            <a:r>
              <a:rPr lang="tr-TR" dirty="0" smtClean="0"/>
              <a:t>renklerini </a:t>
            </a:r>
            <a:r>
              <a:rPr lang="tr-TR" dirty="0"/>
              <a:t>verir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dirty="0"/>
              <a:t>Özellikle havuç gibi turuncu renkli </a:t>
            </a:r>
            <a:r>
              <a:rPr lang="tr-TR" dirty="0" smtClean="0"/>
              <a:t>meyve </a:t>
            </a:r>
            <a:r>
              <a:rPr lang="tr-TR" dirty="0"/>
              <a:t>ve sebzelerde bol miktarda bulunan </a:t>
            </a:r>
            <a:r>
              <a:rPr lang="el-GR" dirty="0"/>
              <a:t>β-</a:t>
            </a:r>
            <a:r>
              <a:rPr lang="tr-TR" dirty="0" err="1"/>
              <a:t>karoten</a:t>
            </a:r>
            <a:r>
              <a:rPr lang="tr-TR" dirty="0"/>
              <a:t> </a:t>
            </a:r>
            <a:r>
              <a:rPr lang="tr-TR" dirty="0" smtClean="0"/>
              <a:t>ısıya</a:t>
            </a:r>
            <a:r>
              <a:rPr lang="tr-TR" dirty="0"/>
              <a:t>, oksijene ve ışığa son derece duyarlıdır.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nedenle, </a:t>
            </a:r>
            <a:r>
              <a:rPr lang="tr-TR" dirty="0" smtClean="0"/>
              <a:t>gıda </a:t>
            </a:r>
            <a:r>
              <a:rPr lang="tr-TR" dirty="0"/>
              <a:t>endüstrisinde renk katkı maddesi ve antioksidan </a:t>
            </a:r>
            <a:r>
              <a:rPr lang="tr-TR" dirty="0" smtClean="0"/>
              <a:t>olarak kullanılmaktadır.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β-</a:t>
            </a:r>
            <a:r>
              <a:rPr lang="tr-TR" dirty="0" err="1"/>
              <a:t>karoten</a:t>
            </a:r>
            <a:r>
              <a:rPr lang="tr-TR" dirty="0"/>
              <a:t>, A </a:t>
            </a:r>
            <a:r>
              <a:rPr lang="tr-TR" dirty="0" smtClean="0"/>
              <a:t>vitaminin </a:t>
            </a:r>
            <a:r>
              <a:rPr lang="tr-TR" dirty="0" err="1"/>
              <a:t>provitaminidir</a:t>
            </a:r>
            <a:r>
              <a:rPr lang="tr-TR" dirty="0"/>
              <a:t> ve vücut A vitamininden yoksun </a:t>
            </a:r>
            <a:r>
              <a:rPr lang="tr-TR" dirty="0" smtClean="0"/>
              <a:t>kaldığı </a:t>
            </a:r>
            <a:r>
              <a:rPr lang="tr-TR" dirty="0"/>
              <a:t>zaman vitamin A’ya çevrilir.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β-</a:t>
            </a:r>
            <a:r>
              <a:rPr lang="tr-TR" dirty="0" err="1"/>
              <a:t>karotenin</a:t>
            </a:r>
            <a:r>
              <a:rPr lang="tr-TR" dirty="0"/>
              <a:t> diğer </a:t>
            </a:r>
            <a:r>
              <a:rPr lang="tr-TR" dirty="0" err="1" smtClean="0"/>
              <a:t>karotenoidler</a:t>
            </a:r>
            <a:r>
              <a:rPr lang="tr-TR" dirty="0" smtClean="0"/>
              <a:t> </a:t>
            </a:r>
            <a:r>
              <a:rPr lang="tr-TR" dirty="0"/>
              <a:t>gibi yağda çözünür antioksidan aktiviteye </a:t>
            </a:r>
            <a:r>
              <a:rPr lang="tr-TR" dirty="0" smtClean="0"/>
              <a:t>sahip </a:t>
            </a:r>
            <a:r>
              <a:rPr lang="tr-TR" dirty="0"/>
              <a:t>olduğu bilinmektedir.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709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Karabulut H, </a:t>
            </a:r>
            <a:r>
              <a:rPr lang="tr-TR" dirty="0"/>
              <a:t>Gülay Ş. Antioksidanlar. Mehmet Akif Ersoy Üniversitesi, Veteriner </a:t>
            </a:r>
            <a:r>
              <a:rPr lang="tr-TR" dirty="0" smtClean="0"/>
              <a:t>Fakültesi Dergisi. 2016; 1(1): 66-67.</a:t>
            </a:r>
          </a:p>
          <a:p>
            <a:r>
              <a:rPr lang="tr-TR" dirty="0" smtClean="0"/>
              <a:t>Kasnak C, </a:t>
            </a:r>
            <a:r>
              <a:rPr lang="tr-TR" dirty="0" err="1" smtClean="0"/>
              <a:t>Palamutoğlu</a:t>
            </a:r>
            <a:r>
              <a:rPr lang="tr-TR" dirty="0" smtClean="0"/>
              <a:t> r. </a:t>
            </a:r>
            <a:r>
              <a:rPr lang="tr-TR" dirty="0"/>
              <a:t>Doğal Antioksidanların Sınıflandırılması ve İnsan Sağlığına </a:t>
            </a:r>
            <a:r>
              <a:rPr lang="tr-TR" dirty="0" smtClean="0"/>
              <a:t>Etkileri. </a:t>
            </a:r>
            <a:r>
              <a:rPr lang="tr-TR" dirty="0"/>
              <a:t>Türk Tarım – Gıda Bilim ve Teknoloji Dergisi, 3(5): 226-234, </a:t>
            </a:r>
            <a:r>
              <a:rPr lang="tr-TR" dirty="0" smtClean="0"/>
              <a:t>2015</a:t>
            </a:r>
          </a:p>
          <a:p>
            <a:r>
              <a:rPr lang="tr-TR" dirty="0" smtClean="0"/>
              <a:t>Yılmaz i. </a:t>
            </a:r>
            <a:r>
              <a:rPr lang="tr-TR" dirty="0"/>
              <a:t>A</a:t>
            </a:r>
            <a:r>
              <a:rPr lang="tr-TR" dirty="0" smtClean="0"/>
              <a:t>ntioksidan </a:t>
            </a:r>
            <a:r>
              <a:rPr lang="tr-TR" dirty="0"/>
              <a:t>İçeren Bazı Gıdalar ve </a:t>
            </a:r>
            <a:r>
              <a:rPr lang="tr-TR" dirty="0" err="1"/>
              <a:t>Oksidatif</a:t>
            </a:r>
            <a:r>
              <a:rPr lang="tr-TR" dirty="0"/>
              <a:t> </a:t>
            </a:r>
            <a:r>
              <a:rPr lang="tr-TR" dirty="0" smtClean="0"/>
              <a:t>Stres.</a:t>
            </a:r>
            <a:r>
              <a:rPr lang="tr-TR" dirty="0"/>
              <a:t> İnönü Üniversitesi Tıp Fakültesi </a:t>
            </a:r>
            <a:r>
              <a:rPr lang="tr-TR" dirty="0" smtClean="0"/>
              <a:t>Dergisi, 2010.</a:t>
            </a:r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19318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27017"/>
            <a:ext cx="10515600" cy="554994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tr-TR" sz="2400" b="1" dirty="0" smtClean="0"/>
          </a:p>
          <a:p>
            <a:pPr>
              <a:lnSpc>
                <a:spcPct val="150000"/>
              </a:lnSpc>
            </a:pPr>
            <a:r>
              <a:rPr lang="tr-TR" sz="2400" b="1" dirty="0" smtClean="0"/>
              <a:t>Antioksidan</a:t>
            </a:r>
            <a:r>
              <a:rPr lang="tr-TR" sz="2400" dirty="0"/>
              <a:t>, vücudun çevresel ve diğer basınçlara reaksiyon olarak ürettiği dengesiz moleküller ve serbest radikallerin neden olduğu hücrelerin zarar görme durumunu önleyen veya yavaşlatan maddedir</a:t>
            </a:r>
            <a:r>
              <a:rPr lang="tr-TR" sz="2400" dirty="0" smtClean="0"/>
              <a:t>.</a:t>
            </a:r>
          </a:p>
          <a:p>
            <a:pPr>
              <a:lnSpc>
                <a:spcPct val="150000"/>
              </a:lnSpc>
            </a:pPr>
            <a:endParaRPr lang="tr-TR" sz="2400" dirty="0"/>
          </a:p>
          <a:p>
            <a:pPr fontAlgn="base">
              <a:lnSpc>
                <a:spcPct val="150000"/>
              </a:lnSpc>
            </a:pPr>
            <a:r>
              <a:rPr lang="tr-TR" sz="2400" b="1" dirty="0"/>
              <a:t>Antioksidan </a:t>
            </a:r>
            <a:r>
              <a:rPr lang="tr-TR" sz="2400" b="1" dirty="0" smtClean="0"/>
              <a:t>vitamin </a:t>
            </a:r>
            <a:r>
              <a:rPr lang="tr-TR" sz="2400" dirty="0" smtClean="0"/>
              <a:t>ise </a:t>
            </a:r>
            <a:r>
              <a:rPr lang="tr-TR" sz="2400" dirty="0" err="1"/>
              <a:t>oksidasyonu</a:t>
            </a:r>
            <a:r>
              <a:rPr lang="tr-TR" sz="2400" dirty="0"/>
              <a:t> engelleyen ve bağışıklık sistemini güçlendiren vitamin demektir.</a:t>
            </a:r>
          </a:p>
        </p:txBody>
      </p:sp>
    </p:spTree>
    <p:extLst>
      <p:ext uri="{BB962C8B-B14F-4D97-AF65-F5344CB8AC3E}">
        <p14:creationId xmlns:p14="http://schemas.microsoft.com/office/powerpoint/2010/main" xmlns="" val="250842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VİTAMİN E (TOKOFEROLLER):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b="1" dirty="0" smtClean="0"/>
              <a:t>E </a:t>
            </a:r>
            <a:r>
              <a:rPr lang="tr-TR" b="1" dirty="0"/>
              <a:t>vitamini </a:t>
            </a:r>
            <a:r>
              <a:rPr lang="tr-TR" dirty="0"/>
              <a:t>etkisi gösteren </a:t>
            </a:r>
            <a:r>
              <a:rPr lang="tr-TR" dirty="0" smtClean="0"/>
              <a:t>bileşikler</a:t>
            </a:r>
            <a:r>
              <a:rPr lang="tr-TR" dirty="0"/>
              <a:t>, kimyasal olarak </a:t>
            </a:r>
            <a:r>
              <a:rPr lang="tr-TR" b="1" dirty="0" err="1"/>
              <a:t>tokoferoller</a:t>
            </a:r>
            <a:r>
              <a:rPr lang="tr-TR" b="1" dirty="0"/>
              <a:t> </a:t>
            </a:r>
            <a:r>
              <a:rPr lang="tr-TR" dirty="0"/>
              <a:t>olarak adlandırılır.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Bunlar </a:t>
            </a:r>
            <a:r>
              <a:rPr lang="tr-TR" dirty="0"/>
              <a:t>arasında E vitamini aktivitesi en fazla olan </a:t>
            </a:r>
            <a:r>
              <a:rPr lang="el-GR" dirty="0" smtClean="0"/>
              <a:t>α-</a:t>
            </a:r>
            <a:r>
              <a:rPr lang="tr-TR" dirty="0" err="1" smtClean="0"/>
              <a:t>tokoferoldür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Tokoferoller</a:t>
            </a:r>
            <a:r>
              <a:rPr lang="tr-TR" dirty="0" smtClean="0"/>
              <a:t> </a:t>
            </a:r>
            <a:r>
              <a:rPr lang="tr-TR" dirty="0"/>
              <a:t>besinlerde, </a:t>
            </a:r>
            <a:r>
              <a:rPr lang="tr-TR" dirty="0" smtClean="0"/>
              <a:t>özellikle </a:t>
            </a:r>
            <a:r>
              <a:rPr lang="tr-TR" dirty="0"/>
              <a:t>buğday, mısır, soya ve pamuk yağında bulunur 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6984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71154"/>
            <a:ext cx="10515600" cy="510580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Ultraviyole, radyasyon gibi serbest radikal üreten faktörlere karşı cildi korur</a:t>
            </a:r>
            <a:r>
              <a:rPr lang="tr-TR" dirty="0" smtClean="0"/>
              <a:t>.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E vitamininin bazı hastalıkların tedavisinde yararlı olduğu tespit edilmiştir. </a:t>
            </a:r>
          </a:p>
          <a:p>
            <a:pPr>
              <a:lnSpc>
                <a:spcPct val="150000"/>
              </a:lnSpc>
            </a:pPr>
            <a:r>
              <a:rPr lang="tr-TR" dirty="0"/>
              <a:t>Vücuttaki biyolojik sistemi korur. </a:t>
            </a:r>
          </a:p>
          <a:p>
            <a:pPr>
              <a:lnSpc>
                <a:spcPct val="150000"/>
              </a:lnSpc>
            </a:pPr>
            <a:r>
              <a:rPr lang="tr-TR" dirty="0"/>
              <a:t>Ayrıca kemikteki kalsiyum kaybını </a:t>
            </a:r>
            <a:r>
              <a:rPr lang="tr-TR" dirty="0" smtClean="0"/>
              <a:t>önler.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24113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VİTAMİN C (ASKORBİK ASİT)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Oldukça </a:t>
            </a:r>
            <a:r>
              <a:rPr lang="tr-TR" dirty="0"/>
              <a:t>basit yapıda bir </a:t>
            </a:r>
            <a:r>
              <a:rPr lang="tr-TR" dirty="0" smtClean="0"/>
              <a:t>vitamin </a:t>
            </a:r>
            <a:r>
              <a:rPr lang="tr-TR" dirty="0"/>
              <a:t>olup, beyaz kristal halde bir </a:t>
            </a:r>
            <a:r>
              <a:rPr lang="tr-TR" dirty="0" smtClean="0"/>
              <a:t>tozdur.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Meyve ve </a:t>
            </a:r>
            <a:r>
              <a:rPr lang="tr-TR" dirty="0"/>
              <a:t>sebzelerde bulunur.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Limon</a:t>
            </a:r>
            <a:r>
              <a:rPr lang="tr-TR" dirty="0"/>
              <a:t>, portakal, </a:t>
            </a:r>
            <a:r>
              <a:rPr lang="tr-TR" dirty="0" smtClean="0"/>
              <a:t>çilek</a:t>
            </a:r>
            <a:r>
              <a:rPr lang="tr-TR" dirty="0"/>
              <a:t>, domates, yeşil biber vs. fazla </a:t>
            </a:r>
            <a:r>
              <a:rPr lang="tr-TR" dirty="0" smtClean="0"/>
              <a:t>miktarda.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278111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ANTİOKSİDAN VİTAMİNLER NELERDİR?</a:t>
            </a:r>
            <a:br>
              <a:rPr lang="tr-TR" b="1" dirty="0" smtClean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50000"/>
              </a:lnSpc>
            </a:pPr>
            <a:r>
              <a:rPr lang="tr-TR" sz="2400" dirty="0" smtClean="0"/>
              <a:t>Antioksidan </a:t>
            </a:r>
            <a:r>
              <a:rPr lang="tr-TR" sz="2400" dirty="0"/>
              <a:t>vitaminler </a:t>
            </a:r>
            <a:r>
              <a:rPr lang="tr-TR" sz="2400" b="1" dirty="0"/>
              <a:t>C</a:t>
            </a:r>
            <a:r>
              <a:rPr lang="tr-TR" sz="2400" dirty="0"/>
              <a:t> ve </a:t>
            </a:r>
            <a:r>
              <a:rPr lang="tr-TR" sz="2400" b="1" dirty="0"/>
              <a:t>E vitaminleridir</a:t>
            </a:r>
            <a:r>
              <a:rPr lang="tr-TR" sz="2400" dirty="0"/>
              <a:t>. </a:t>
            </a:r>
            <a:endParaRPr lang="tr-TR" sz="2400" dirty="0" smtClean="0"/>
          </a:p>
          <a:p>
            <a:pPr marL="0" indent="0" fontAlgn="base">
              <a:lnSpc>
                <a:spcPct val="150000"/>
              </a:lnSpc>
              <a:buNone/>
            </a:pPr>
            <a:endParaRPr lang="tr-TR" sz="2400" dirty="0" smtClean="0"/>
          </a:p>
          <a:p>
            <a:pPr fontAlgn="base">
              <a:lnSpc>
                <a:spcPct val="150000"/>
              </a:lnSpc>
            </a:pPr>
            <a:r>
              <a:rPr lang="tr-TR" sz="2400" dirty="0" smtClean="0"/>
              <a:t>A </a:t>
            </a:r>
            <a:r>
              <a:rPr lang="tr-TR" sz="2400" dirty="0"/>
              <a:t>vitamininin ön maddesi olan Beta </a:t>
            </a:r>
            <a:r>
              <a:rPr lang="tr-TR" sz="2400" dirty="0" err="1"/>
              <a:t>karoten</a:t>
            </a:r>
            <a:r>
              <a:rPr lang="tr-TR" sz="2400" dirty="0"/>
              <a:t>, tek başına kuvvetli bir </a:t>
            </a:r>
            <a:r>
              <a:rPr lang="tr-TR" sz="2400" dirty="0" smtClean="0"/>
              <a:t>antioksidandır</a:t>
            </a:r>
            <a:r>
              <a:rPr lang="tr-TR" sz="2400" dirty="0"/>
              <a:t>. Bundan ötürü </a:t>
            </a:r>
            <a:r>
              <a:rPr lang="tr-TR" sz="2400" b="1" dirty="0"/>
              <a:t>A vitamini de antioksidan vitaminler arasında sayılır.</a:t>
            </a: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39325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00891"/>
            <a:ext cx="10515600" cy="5576072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tr-TR" dirty="0" smtClean="0"/>
              <a:t>Kalp </a:t>
            </a:r>
            <a:r>
              <a:rPr lang="tr-TR" dirty="0"/>
              <a:t>damar hastalıkları, çeşitli kanserler ve sinirsel rahatsızlıklar gibi </a:t>
            </a:r>
            <a:r>
              <a:rPr lang="tr-TR" dirty="0" err="1"/>
              <a:t>dejeneratif</a:t>
            </a:r>
            <a:r>
              <a:rPr lang="tr-TR" dirty="0"/>
              <a:t> hastalıkların riskini azaltmada</a:t>
            </a:r>
          </a:p>
          <a:p>
            <a:pPr>
              <a:lnSpc>
                <a:spcPct val="160000"/>
              </a:lnSpc>
            </a:pPr>
            <a:r>
              <a:rPr lang="tr-TR" dirty="0"/>
              <a:t>DNA hasarlarını önlemede ve katarakt gelişimine yol açan </a:t>
            </a:r>
            <a:r>
              <a:rPr lang="tr-TR" dirty="0" err="1"/>
              <a:t>oksidanları</a:t>
            </a:r>
            <a:r>
              <a:rPr lang="tr-TR" dirty="0"/>
              <a:t> yok etmede önemli role sahiptir</a:t>
            </a:r>
            <a:r>
              <a:rPr lang="tr-TR" dirty="0" smtClean="0"/>
              <a:t>.</a:t>
            </a:r>
          </a:p>
          <a:p>
            <a:pPr>
              <a:lnSpc>
                <a:spcPct val="160000"/>
              </a:lnSpc>
            </a:pPr>
            <a:r>
              <a:rPr lang="tr-TR" dirty="0"/>
              <a:t>Aynı zamanda birçok memeli türü karaciğerindeki glikozdan C Vitamini(</a:t>
            </a:r>
            <a:r>
              <a:rPr lang="tr-TR" dirty="0" err="1"/>
              <a:t>askorbik</a:t>
            </a:r>
            <a:r>
              <a:rPr lang="tr-TR" dirty="0"/>
              <a:t> asit) sentezlenme yeteneğinde olmasına rağmen insanlar için bu mümkün değildir.</a:t>
            </a:r>
          </a:p>
          <a:p>
            <a:pPr>
              <a:lnSpc>
                <a:spcPct val="16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0738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base"/>
            <a:r>
              <a:rPr lang="tr-TR" b="1" dirty="0" smtClean="0"/>
              <a:t>ANTİOKSİDANIN DOĞAL YOLLARLA TÜKETİLMESİNİN FAYDALARI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50000"/>
              </a:lnSpc>
            </a:pPr>
            <a:r>
              <a:rPr lang="tr-TR" sz="2400" dirty="0" smtClean="0"/>
              <a:t>Toksin </a:t>
            </a:r>
            <a:r>
              <a:rPr lang="tr-TR" sz="2400" dirty="0"/>
              <a:t>maddelerin vücuttan uzaklaştırılmasını sağlayarak bağışıklık sistemini güçlendiren antioksidanlar, kanser hücresi oluşumunu engeller ve oluşan hücrelerin çoğalmasını önler.</a:t>
            </a:r>
          </a:p>
          <a:p>
            <a:pPr fontAlgn="base">
              <a:lnSpc>
                <a:spcPct val="150000"/>
              </a:lnSpc>
            </a:pPr>
            <a:r>
              <a:rPr lang="tr-TR" sz="2400" dirty="0"/>
              <a:t>Cilt hücrelerinin elastikiyetini artırır; cildin daha parlak ve canlı olmasını sağlar. Cilt hücrelerindeki serbest radikalleri etkisiz hâle getirerek yaşlanma etkilerini azaltır.</a:t>
            </a:r>
          </a:p>
          <a:p>
            <a:pPr fontAlgn="base">
              <a:lnSpc>
                <a:spcPct val="150000"/>
              </a:lnSpc>
            </a:pPr>
            <a:r>
              <a:rPr lang="tr-TR" sz="2400" dirty="0"/>
              <a:t>Beyin fonksiyonlarını artırır ve </a:t>
            </a:r>
            <a:r>
              <a:rPr lang="tr-TR" sz="2400" dirty="0" err="1"/>
              <a:t>demans</a:t>
            </a:r>
            <a:r>
              <a:rPr lang="tr-TR" sz="2400" dirty="0"/>
              <a:t> gibi hafıza problemlerini azaltır.</a:t>
            </a:r>
          </a:p>
          <a:p>
            <a:pPr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57702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18011"/>
            <a:ext cx="10515600" cy="5758952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endParaRPr lang="tr-TR" sz="2400" dirty="0" smtClean="0"/>
          </a:p>
          <a:p>
            <a:pPr fontAlgn="base">
              <a:lnSpc>
                <a:spcPct val="150000"/>
              </a:lnSpc>
            </a:pPr>
            <a:r>
              <a:rPr lang="tr-TR" sz="2400" dirty="0" smtClean="0"/>
              <a:t>Katarakt</a:t>
            </a:r>
            <a:r>
              <a:rPr lang="tr-TR" sz="2400" dirty="0"/>
              <a:t>, </a:t>
            </a:r>
            <a:r>
              <a:rPr lang="tr-TR" sz="2400" dirty="0" err="1"/>
              <a:t>makular</a:t>
            </a:r>
            <a:r>
              <a:rPr lang="tr-TR" sz="2400" dirty="0"/>
              <a:t> dejenerasyon ve görme kaybı gibi göz hastalıklarına yakalanma riskini azaltır.</a:t>
            </a:r>
          </a:p>
          <a:p>
            <a:pPr fontAlgn="base">
              <a:lnSpc>
                <a:spcPct val="150000"/>
              </a:lnSpc>
            </a:pPr>
            <a:r>
              <a:rPr lang="tr-TR" sz="2400" dirty="0" smtClean="0"/>
              <a:t>Eklem ve </a:t>
            </a:r>
            <a:r>
              <a:rPr lang="tr-TR" sz="2400" dirty="0"/>
              <a:t>kas rahatsızlıklarına karşı vücudu korur.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Birkaç antioksidan bir araya geldiğinde sinir sistemini koruyarak </a:t>
            </a:r>
            <a:r>
              <a:rPr lang="tr-TR" sz="2400" dirty="0" smtClean="0"/>
              <a:t>şizofreni, depresyon </a:t>
            </a:r>
            <a:r>
              <a:rPr lang="tr-TR" sz="2400" dirty="0"/>
              <a:t>ve otizm gibi nörolojik bozuklukların tedavisine yardımcı olur.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Sebze ve meyvelerle desteklenen antioksidan diyet vücuttaki fazla suyun atılmasını sağlayarak ödemlerden kurtulmaya ve kilo vermeye yardımcı olur.</a:t>
            </a:r>
          </a:p>
          <a:p>
            <a:pPr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29228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758</Words>
  <Application>Microsoft Office PowerPoint</Application>
  <PresentationFormat>Özel</PresentationFormat>
  <Paragraphs>64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Office Teması</vt:lpstr>
      <vt:lpstr>ANTİOKSİDAN VİTAMİNLER</vt:lpstr>
      <vt:lpstr>Slayt 2</vt:lpstr>
      <vt:lpstr>VİTAMİN E (TOKOFEROLLER):</vt:lpstr>
      <vt:lpstr>Slayt 4</vt:lpstr>
      <vt:lpstr>VİTAMİN C (ASKORBİK ASİT)</vt:lpstr>
      <vt:lpstr>ANTİOKSİDAN VİTAMİNLER NELERDİR? </vt:lpstr>
      <vt:lpstr>Slayt 7</vt:lpstr>
      <vt:lpstr>ANTİOKSİDANIN DOĞAL YOLLARLA TÜKETİLMESİNİN FAYDALARI</vt:lpstr>
      <vt:lpstr>Slayt 9</vt:lpstr>
      <vt:lpstr>Slayt 10</vt:lpstr>
      <vt:lpstr>DOĞAL ANTİOKSİDANLAR</vt:lpstr>
      <vt:lpstr> İNSAN VÜCUDUNDA SENTEZLENMEYEN ÖNEMLİ DOĞAL ANTİOKSİDANLAR ; </vt:lpstr>
      <vt:lpstr>Slayt 13</vt:lpstr>
      <vt:lpstr>Slayt 14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Hazal KARABULUT</dc:creator>
  <cp:lastModifiedBy>Nevin GUNDUZ</cp:lastModifiedBy>
  <cp:revision>19</cp:revision>
  <dcterms:created xsi:type="dcterms:W3CDTF">2020-04-23T12:28:25Z</dcterms:created>
  <dcterms:modified xsi:type="dcterms:W3CDTF">2020-04-23T20:16:58Z</dcterms:modified>
</cp:coreProperties>
</file>