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89" r:id="rId3"/>
    <p:sldId id="277" r:id="rId4"/>
    <p:sldId id="290" r:id="rId5"/>
    <p:sldId id="291" r:id="rId6"/>
    <p:sldId id="278" r:id="rId7"/>
    <p:sldId id="293" r:id="rId8"/>
    <p:sldId id="279" r:id="rId9"/>
    <p:sldId id="280" r:id="rId10"/>
    <p:sldId id="282" r:id="rId11"/>
    <p:sldId id="28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180471-5EFB-BC5B-9D68-BC91D6E2C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1C9CB4A-0F41-80A2-E657-8EAD7BC54D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463A1CC-988C-0CDA-7C47-509A82C0F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0BA8-4F6A-4546-9BE2-4D31E276C0A8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D46E6D4-9C60-BDFB-F550-A4859067A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49AEC90-9E2C-9320-CA88-F6F336E24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D50B-6C7C-4CD2-A7AA-5C34C6D4A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1504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94EDC1-3700-60C4-FC25-B9B4256DC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5BC8C95-11EC-0160-F1B0-B7B01D70C0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1FF6A2F-F18C-8BFD-52A8-5EEA97856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0BA8-4F6A-4546-9BE2-4D31E276C0A8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DCEF86-148F-7E3C-31A1-008D9BA0C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71169BD-E6BA-0365-B305-6D231C934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D50B-6C7C-4CD2-A7AA-5C34C6D4A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3896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3F1AFEC-C5CE-5163-0135-70E31497CC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F3AB960-BB16-6CCC-5813-2FD95015F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435F200-6B44-21DB-8310-B9F403BED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0BA8-4F6A-4546-9BE2-4D31E276C0A8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35E9470-2187-0324-76B1-621285D6D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F8DE615-1C6E-619D-4DBE-36EFA976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D50B-6C7C-4CD2-A7AA-5C34C6D4A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1353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54F236-C4AA-D5E2-4AC7-523C8581B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A53931-DBF4-82D3-D233-4F617B3F5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C8D207-462E-FA08-F3AF-186F1F62A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0BA8-4F6A-4546-9BE2-4D31E276C0A8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D04CC3F-5394-4579-74D4-D9E22A659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76D7F22-C85D-42CA-7BBE-88A7CCD28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D50B-6C7C-4CD2-A7AA-5C34C6D4A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332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CE4C0BA-80B2-DBB6-87AA-91399E28C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BF97862-FBB7-F2C3-0957-621A18829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1C65291-FE31-0062-A758-A27A6EE04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0BA8-4F6A-4546-9BE2-4D31E276C0A8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54C7F6-1A74-4148-AE75-4284157BB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87EE119-B37B-4D35-545F-465680C0F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D50B-6C7C-4CD2-A7AA-5C34C6D4A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4960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D8F538-2D96-EB7A-9059-D8BB2313C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75B558-DEDC-AA93-DB7E-1D6AA5F3E9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6CBAAE6-8707-CA96-AFF9-EC846E050A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232532F-6582-BA2F-3CE4-2FD3CC8F8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0BA8-4F6A-4546-9BE2-4D31E276C0A8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2EB234-0D49-EAF4-D8BE-19E531BED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5AC53F9-B863-F8D4-5096-934EAC71C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D50B-6C7C-4CD2-A7AA-5C34C6D4A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201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4BC246-F65F-1FD6-3CD1-2B0B796FB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4857120-989F-DA5F-149B-A6B64CF39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74752B0-62CE-EBF3-CC10-75B9BEEF87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1C1E878-439D-9AD3-CBC1-81ABD5613B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2C9F8DF-244E-5522-530D-3CBB75514A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AFC9ADE8-38BD-27D2-9DC2-522B50DD6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0BA8-4F6A-4546-9BE2-4D31E276C0A8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0055D06-B30D-5987-AC80-351E83CD4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70C9E73-DDBE-C878-F2C5-F435B27D7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D50B-6C7C-4CD2-A7AA-5C34C6D4A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12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CB5710-0D12-B9C0-7DB5-73A28D230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E20D729-006F-2737-C04E-507B2B0C6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0BA8-4F6A-4546-9BE2-4D31E276C0A8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A85E8FE-966B-CDCE-4801-FF73EDFAA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DA48AB3-91F9-4023-F2B7-B32623B3B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D50B-6C7C-4CD2-A7AA-5C34C6D4A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949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DE2BFC3-FA1F-B2B9-F97F-58965DAF1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0BA8-4F6A-4546-9BE2-4D31E276C0A8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492A1C36-B51C-11BE-88E5-F1A1E4BCD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76174E9-CCDE-06B6-EDF5-59E692BC5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D50B-6C7C-4CD2-A7AA-5C34C6D4A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100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57BCB5-08F9-B86B-ED02-95ED38DFA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0F7648-3FAF-37CE-FF20-03ACC76C9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0235EAB-FC94-DA94-1731-9D6E7DF6CE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02A5783-51E6-348B-44EE-786A3D9A5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0BA8-4F6A-4546-9BE2-4D31E276C0A8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6CE8692-4CAB-3C61-12F3-3EE15EF55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0555ABA-F7B1-22B7-DE71-19B72C4FD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D50B-6C7C-4CD2-A7AA-5C34C6D4A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9287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C371C3-73A5-E057-22AD-7A1249DE9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F5B15FA-35F1-09D0-FC13-113D228690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E953A86-9609-F8F0-2AE3-E98DE0A513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98D1540-BDA9-A03F-D90E-97DDED416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0BA8-4F6A-4546-9BE2-4D31E276C0A8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7B25D39-4AD3-3C1E-98B3-02EFC1ACA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F4F11EA-F93D-FB22-72B4-7230EFD3D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D50B-6C7C-4CD2-A7AA-5C34C6D4A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562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C547D5C-956C-5707-8169-E8741AAE5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4CAB8B-02E7-5F7E-97D0-712DEA54A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B1FE41C-7725-40C3-E795-D85F1B616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20BA8-4F6A-4546-9BE2-4D31E276C0A8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F6DA31-C0A7-B678-B084-7219DB75D2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DD607F-8993-6009-5529-8534CD87C0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AD50B-6C7C-4CD2-A7AA-5C34C6D4AB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1242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A9CE4C-2CC9-23A7-71EE-BA5AC75D0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81910"/>
          </a:xfrm>
        </p:spPr>
        <p:txBody>
          <a:bodyPr/>
          <a:lstStyle/>
          <a:p>
            <a:pPr algn="ctr"/>
            <a:r>
              <a:rPr lang="tr-TR" sz="4400" b="1" dirty="0">
                <a:solidFill>
                  <a:srgbClr val="FF0000"/>
                </a:solidFill>
              </a:rPr>
              <a:t>GENİTOÜRİNER SİSTEM KANSERLERİNDE RADYOTERAPİ-2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2322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5ACAD3-290C-7229-9A1B-693AD8CB4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BÖBREK KANSERİ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67659E-737D-FD20-A1E4-189FF4E48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25128"/>
          </a:xfrm>
        </p:spPr>
        <p:txBody>
          <a:bodyPr>
            <a:normAutofit fontScale="92500"/>
          </a:bodyPr>
          <a:lstStyle/>
          <a:p>
            <a:r>
              <a:rPr lang="tr-TR" dirty="0"/>
              <a:t>Renal hücreli karsinom, primer renal tümörlerin %80-95 ini oluşturur.</a:t>
            </a:r>
          </a:p>
          <a:p>
            <a:r>
              <a:rPr lang="tr-TR" dirty="0"/>
              <a:t>Erkeklerde daha sık</a:t>
            </a:r>
          </a:p>
          <a:p>
            <a:r>
              <a:rPr lang="tr-TR" dirty="0"/>
              <a:t>Ortanca yaş 64 (60-80 yaş)</a:t>
            </a:r>
          </a:p>
          <a:p>
            <a:r>
              <a:rPr lang="tr-TR" dirty="0"/>
              <a:t>Tanıda </a:t>
            </a:r>
          </a:p>
          <a:p>
            <a:pPr lvl="3"/>
            <a:r>
              <a:rPr lang="tr-TR" dirty="0"/>
              <a:t>%65 RCC -lokalize </a:t>
            </a:r>
          </a:p>
          <a:p>
            <a:pPr lvl="3"/>
            <a:r>
              <a:rPr lang="tr-TR" dirty="0"/>
              <a:t>%15 lenf nod metastazı+</a:t>
            </a:r>
          </a:p>
          <a:p>
            <a:pPr lvl="3"/>
            <a:r>
              <a:rPr lang="tr-TR" dirty="0"/>
              <a:t>%15metastatik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Böbreğin ameliyatla alınmasına gerek kalmadan özellikle küçük tümörlerde </a:t>
            </a:r>
            <a:r>
              <a:rPr lang="tr-TR" dirty="0" err="1"/>
              <a:t>SBRT’nin</a:t>
            </a:r>
            <a:r>
              <a:rPr lang="tr-TR" dirty="0"/>
              <a:t> önemi artmaktadır.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30-45Gy/3-5 </a:t>
            </a:r>
            <a:r>
              <a:rPr lang="tr-TR" dirty="0" err="1"/>
              <a:t>frk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9122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FC5D8D-E8AF-FCA7-14B8-8FF93283B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BÖBREK KANSERİ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6196C7-B235-A77B-0889-D739770F9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Risk faktörleri:</a:t>
            </a:r>
          </a:p>
          <a:p>
            <a:pPr>
              <a:buNone/>
            </a:pPr>
            <a:r>
              <a:rPr lang="tr-TR" dirty="0"/>
              <a:t>	- tütün</a:t>
            </a:r>
          </a:p>
          <a:p>
            <a:pPr>
              <a:buNone/>
            </a:pPr>
            <a:r>
              <a:rPr lang="tr-TR" dirty="0"/>
              <a:t>	- asbest petrol maruziyeti</a:t>
            </a:r>
          </a:p>
          <a:p>
            <a:pPr>
              <a:buNone/>
            </a:pPr>
            <a:r>
              <a:rPr lang="tr-TR" dirty="0"/>
              <a:t>	- obezite</a:t>
            </a:r>
          </a:p>
          <a:p>
            <a:pPr>
              <a:buNone/>
            </a:pPr>
            <a:r>
              <a:rPr lang="tr-TR" dirty="0"/>
              <a:t>	- böbrek kistik</a:t>
            </a:r>
          </a:p>
          <a:p>
            <a:pPr>
              <a:buNone/>
            </a:pPr>
            <a:r>
              <a:rPr lang="tr-TR" dirty="0"/>
              <a:t>	- </a:t>
            </a:r>
            <a:r>
              <a:rPr lang="tr-TR" dirty="0" err="1"/>
              <a:t>fenasetin</a:t>
            </a:r>
            <a:r>
              <a:rPr lang="tr-TR" dirty="0"/>
              <a:t> içeren analjezik</a:t>
            </a:r>
          </a:p>
          <a:p>
            <a:pPr>
              <a:buNone/>
            </a:pPr>
            <a:r>
              <a:rPr lang="tr-TR" dirty="0"/>
              <a:t>	- </a:t>
            </a:r>
            <a:r>
              <a:rPr lang="tr-TR" dirty="0" err="1"/>
              <a:t>Von</a:t>
            </a:r>
            <a:r>
              <a:rPr lang="tr-TR" dirty="0"/>
              <a:t> </a:t>
            </a:r>
            <a:r>
              <a:rPr lang="tr-TR" dirty="0" err="1"/>
              <a:t>Hippel</a:t>
            </a:r>
            <a:r>
              <a:rPr lang="tr-TR" dirty="0"/>
              <a:t> </a:t>
            </a:r>
            <a:r>
              <a:rPr lang="tr-TR" dirty="0" err="1"/>
              <a:t>Lindau</a:t>
            </a:r>
            <a:r>
              <a:rPr lang="tr-TR" dirty="0"/>
              <a:t> sendromu(%70 RCC riski)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1503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F95722-F6C7-5485-35D7-0A391AF33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MESANE KANSERİ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9D7E5A-909A-CBB0-8055-653931CF7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E/K: 3-4  kat</a:t>
            </a:r>
          </a:p>
          <a:p>
            <a:endParaRPr lang="tr-TR" dirty="0"/>
          </a:p>
          <a:p>
            <a:r>
              <a:rPr lang="tr-TR" dirty="0"/>
              <a:t>RİSK FAKTÖRLERİ:</a:t>
            </a:r>
          </a:p>
          <a:p>
            <a:pPr lvl="1"/>
            <a:r>
              <a:rPr lang="tr-TR" sz="2400" dirty="0"/>
              <a:t>Sigara</a:t>
            </a:r>
          </a:p>
          <a:p>
            <a:pPr lvl="1"/>
            <a:r>
              <a:rPr lang="tr-TR" sz="2400" dirty="0" err="1"/>
              <a:t>Naftilamin</a:t>
            </a:r>
            <a:endParaRPr lang="tr-TR" sz="2400" dirty="0"/>
          </a:p>
          <a:p>
            <a:pPr lvl="1"/>
            <a:r>
              <a:rPr lang="tr-TR" sz="2400" dirty="0"/>
              <a:t>Arsenik</a:t>
            </a:r>
          </a:p>
          <a:p>
            <a:pPr lvl="1"/>
            <a:r>
              <a:rPr lang="tr-TR" sz="2400" dirty="0" err="1"/>
              <a:t>Siklofosfamid</a:t>
            </a:r>
            <a:endParaRPr lang="tr-TR" sz="2400" dirty="0"/>
          </a:p>
          <a:p>
            <a:pPr lvl="1"/>
            <a:r>
              <a:rPr lang="tr-TR" sz="2400" dirty="0"/>
              <a:t>Kronik irritasyon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8499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888049-4146-9C54-7818-92D0D330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MESANE KANSERİ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9F9353-6F49-0330-EDEE-49B2460FE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Kasa </a:t>
            </a:r>
            <a:r>
              <a:rPr lang="tr-TR" dirty="0" err="1"/>
              <a:t>invaze</a:t>
            </a:r>
            <a:r>
              <a:rPr lang="tr-TR" dirty="0"/>
              <a:t> olmuş mesane kanserinde uygulanmakta.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İlk işlem </a:t>
            </a:r>
            <a:r>
              <a:rPr lang="tr-TR" dirty="0" err="1"/>
              <a:t>transüretral</a:t>
            </a:r>
            <a:r>
              <a:rPr lang="tr-TR" dirty="0"/>
              <a:t> rezeksiyon olmaktadır.(TUR)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Pelvis ve tüm mesaneye 40-45 </a:t>
            </a:r>
            <a:r>
              <a:rPr lang="tr-TR" dirty="0" err="1"/>
              <a:t>Gy</a:t>
            </a:r>
            <a:r>
              <a:rPr lang="tr-TR" dirty="0"/>
              <a:t>/1,8-2 </a:t>
            </a:r>
            <a:r>
              <a:rPr lang="tr-TR" dirty="0" err="1"/>
              <a:t>Gy</a:t>
            </a:r>
            <a:r>
              <a:rPr lang="tr-TR" dirty="0"/>
              <a:t>/</a:t>
            </a:r>
            <a:r>
              <a:rPr lang="tr-TR" dirty="0" err="1"/>
              <a:t>frk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Tümöre </a:t>
            </a:r>
            <a:r>
              <a:rPr lang="tr-TR" dirty="0" err="1"/>
              <a:t>boost</a:t>
            </a:r>
            <a:r>
              <a:rPr lang="tr-TR" dirty="0"/>
              <a:t>=20 </a:t>
            </a:r>
            <a:r>
              <a:rPr lang="tr-TR" dirty="0" err="1"/>
              <a:t>Gy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Hipofrk:55Gy/20 </a:t>
            </a:r>
            <a:r>
              <a:rPr lang="tr-TR" dirty="0" err="1"/>
              <a:t>frk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4835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9EF885-EDE0-91AB-A379-94A25894E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MESANE KANSERİ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9801CC-3EA4-A8FD-5B01-6A899D530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err="1"/>
              <a:t>TURMT’den</a:t>
            </a:r>
            <a:r>
              <a:rPr lang="tr-TR" sz="2000" dirty="0"/>
              <a:t> </a:t>
            </a:r>
            <a:r>
              <a:rPr lang="tr-TR" sz="2000" dirty="0" err="1"/>
              <a:t>max</a:t>
            </a:r>
            <a:r>
              <a:rPr lang="tr-TR" sz="2000" dirty="0"/>
              <a:t> 8 </a:t>
            </a:r>
            <a:r>
              <a:rPr lang="tr-TR" sz="2000" dirty="0" err="1"/>
              <a:t>hft</a:t>
            </a:r>
            <a:r>
              <a:rPr lang="tr-TR" sz="2000" dirty="0"/>
              <a:t> içinde RT başlamalı</a:t>
            </a:r>
          </a:p>
          <a:p>
            <a:r>
              <a:rPr lang="tr-TR" sz="2000" dirty="0"/>
              <a:t>Supin pozisyonda boş mesane ile </a:t>
            </a:r>
            <a:r>
              <a:rPr lang="tr-TR" sz="2000" dirty="0" err="1"/>
              <a:t>simule</a:t>
            </a:r>
            <a:r>
              <a:rPr lang="tr-TR" sz="2000" dirty="0"/>
              <a:t> edilir. </a:t>
            </a:r>
            <a:r>
              <a:rPr lang="tr-TR" sz="2000" dirty="0" err="1"/>
              <a:t>Boost</a:t>
            </a:r>
            <a:r>
              <a:rPr lang="tr-TR" sz="2000" dirty="0"/>
              <a:t> için tekrar dolu mesane ile </a:t>
            </a:r>
            <a:r>
              <a:rPr lang="tr-TR" sz="2000" dirty="0" err="1"/>
              <a:t>simule</a:t>
            </a:r>
            <a:r>
              <a:rPr lang="tr-TR" sz="2000" dirty="0"/>
              <a:t> edilir</a:t>
            </a:r>
          </a:p>
          <a:p>
            <a:r>
              <a:rPr lang="tr-TR" sz="2000" dirty="0"/>
              <a:t>GTV </a:t>
            </a:r>
            <a:r>
              <a:rPr lang="tr-TR" sz="2000" dirty="0" err="1"/>
              <a:t>Tm</a:t>
            </a:r>
            <a:r>
              <a:rPr lang="tr-TR" sz="2000" dirty="0"/>
              <a:t>: CT veya MRG da görülen rezidü </a:t>
            </a:r>
            <a:r>
              <a:rPr lang="tr-TR" sz="2000" dirty="0" err="1"/>
              <a:t>tm</a:t>
            </a:r>
            <a:endParaRPr lang="tr-TR" sz="2000" dirty="0"/>
          </a:p>
          <a:p>
            <a:r>
              <a:rPr lang="tr-TR" sz="2000" dirty="0" err="1"/>
              <a:t>GTVmesane</a:t>
            </a:r>
            <a:r>
              <a:rPr lang="tr-TR" sz="2000" dirty="0"/>
              <a:t>: </a:t>
            </a:r>
            <a:r>
              <a:rPr lang="tr-TR" sz="2000" dirty="0" err="1"/>
              <a:t>tm</a:t>
            </a:r>
            <a:r>
              <a:rPr lang="tr-TR" sz="2000" dirty="0"/>
              <a:t> yatağı+ tüm mesane</a:t>
            </a:r>
          </a:p>
          <a:p>
            <a:r>
              <a:rPr lang="tr-TR" sz="2000" dirty="0"/>
              <a:t>CTV nodal: </a:t>
            </a:r>
            <a:r>
              <a:rPr lang="tr-TR" sz="2000" dirty="0" err="1"/>
              <a:t>obt</a:t>
            </a:r>
            <a:r>
              <a:rPr lang="tr-TR" sz="2000" dirty="0"/>
              <a:t> </a:t>
            </a:r>
            <a:r>
              <a:rPr lang="tr-TR" sz="2000" dirty="0" err="1"/>
              <a:t>ext</a:t>
            </a:r>
            <a:r>
              <a:rPr lang="tr-TR" sz="2000" dirty="0"/>
              <a:t> </a:t>
            </a:r>
            <a:r>
              <a:rPr lang="tr-TR" sz="2000" dirty="0" err="1"/>
              <a:t>iliak</a:t>
            </a:r>
            <a:r>
              <a:rPr lang="tr-TR" sz="2000" dirty="0"/>
              <a:t> ve </a:t>
            </a:r>
            <a:r>
              <a:rPr lang="tr-TR" sz="2000" dirty="0" err="1"/>
              <a:t>int</a:t>
            </a:r>
            <a:r>
              <a:rPr lang="tr-TR" sz="2000" dirty="0"/>
              <a:t> </a:t>
            </a:r>
            <a:r>
              <a:rPr lang="tr-TR" sz="2000" dirty="0" err="1"/>
              <a:t>iliak</a:t>
            </a:r>
            <a:r>
              <a:rPr lang="tr-TR" sz="2000" dirty="0"/>
              <a:t> nodlar 0,7 cm ekspansiyonla</a:t>
            </a:r>
          </a:p>
          <a:p>
            <a:r>
              <a:rPr lang="tr-TR" sz="2000" dirty="0"/>
              <a:t>CTV pelvis:  CTV mesane+ CTV nodal+ prostat ve prostatik üretra</a:t>
            </a:r>
          </a:p>
          <a:p>
            <a:r>
              <a:rPr lang="tr-TR" sz="2000" dirty="0"/>
              <a:t>PTV: 0,7cm-1,5 cm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3161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1E375C-D005-E8F5-BE0A-17D5D5E084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/>
              <a:t>Komplikasyonlar:</a:t>
            </a:r>
          </a:p>
          <a:p>
            <a:endParaRPr lang="tr-TR" dirty="0"/>
          </a:p>
          <a:p>
            <a:r>
              <a:rPr lang="tr-TR" sz="2000" dirty="0" err="1"/>
              <a:t>İrritatif</a:t>
            </a:r>
            <a:r>
              <a:rPr lang="tr-TR" sz="2000" dirty="0"/>
              <a:t> üriner semptomlar/mesane spazmı</a:t>
            </a:r>
          </a:p>
          <a:p>
            <a:r>
              <a:rPr lang="tr-TR" sz="2000" dirty="0"/>
              <a:t>Akut </a:t>
            </a:r>
            <a:r>
              <a:rPr lang="tr-TR" sz="2000" dirty="0" err="1"/>
              <a:t>dizüri</a:t>
            </a:r>
            <a:r>
              <a:rPr lang="tr-TR" sz="2000" dirty="0"/>
              <a:t>, </a:t>
            </a:r>
            <a:r>
              <a:rPr lang="tr-TR" sz="2000" dirty="0" err="1"/>
              <a:t>intermittant</a:t>
            </a:r>
            <a:r>
              <a:rPr lang="tr-TR" sz="2000" dirty="0"/>
              <a:t> hematüri</a:t>
            </a:r>
          </a:p>
          <a:p>
            <a:r>
              <a:rPr lang="tr-TR" sz="2000" dirty="0"/>
              <a:t>Üretral darlık &lt;%5</a:t>
            </a:r>
          </a:p>
          <a:p>
            <a:r>
              <a:rPr lang="tr-TR" sz="2000" dirty="0"/>
              <a:t>İnce barsak komplikasyonları %5-15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4626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sanat içeren bir resim&#10;&#10;Açıklama otomatik olarak düşük güvenilirlik düzeyiyle oluşturuldu">
            <a:extLst>
              <a:ext uri="{FF2B5EF4-FFF2-40B4-BE49-F238E27FC236}">
                <a16:creationId xmlns:a16="http://schemas.microsoft.com/office/drawing/2014/main" id="{211B4DA3-191D-6E7A-CD2A-E9D37D018B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925" y="905933"/>
            <a:ext cx="7550154" cy="5039728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133FBB4D-DC68-9FEE-5366-F4F6C43DEC50}"/>
              </a:ext>
            </a:extLst>
          </p:cNvPr>
          <p:cNvSpPr txBox="1"/>
          <p:nvPr/>
        </p:nvSpPr>
        <p:spPr>
          <a:xfrm>
            <a:off x="8221388" y="6118872"/>
            <a:ext cx="344788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800" b="0" i="0" u="none" strike="noStrike" baseline="0" dirty="0" err="1">
                <a:solidFill>
                  <a:srgbClr val="5F338E"/>
                </a:solidFill>
              </a:rPr>
              <a:t>Handbook</a:t>
            </a:r>
            <a:r>
              <a:rPr lang="tr-TR" sz="800" b="0" i="0" u="none" strike="noStrike" baseline="0" dirty="0">
                <a:solidFill>
                  <a:srgbClr val="5F338E"/>
                </a:solidFill>
              </a:rPr>
              <a:t> of </a:t>
            </a:r>
            <a:r>
              <a:rPr lang="tr-TR" sz="800" b="0" i="0" u="none" strike="noStrike" baseline="0" dirty="0" err="1">
                <a:solidFill>
                  <a:srgbClr val="5F338E"/>
                </a:solidFill>
              </a:rPr>
              <a:t>Treatment</a:t>
            </a:r>
            <a:r>
              <a:rPr lang="tr-TR" sz="800" b="0" i="0" u="none" strike="noStrike" baseline="0" dirty="0">
                <a:solidFill>
                  <a:srgbClr val="5F338E"/>
                </a:solidFill>
              </a:rPr>
              <a:t> Planning in </a:t>
            </a:r>
            <a:r>
              <a:rPr lang="tr-TR" sz="800" b="0" i="0" u="none" strike="noStrike" baseline="0" dirty="0" err="1">
                <a:solidFill>
                  <a:srgbClr val="5F338E"/>
                </a:solidFill>
              </a:rPr>
              <a:t>Radiation</a:t>
            </a:r>
            <a:r>
              <a:rPr lang="tr-TR" sz="800" b="0" i="0" u="none" strike="noStrike" baseline="0" dirty="0">
                <a:solidFill>
                  <a:srgbClr val="5F338E"/>
                </a:solidFill>
              </a:rPr>
              <a:t> </a:t>
            </a:r>
            <a:r>
              <a:rPr lang="tr-TR" sz="800" b="0" i="0" u="none" strike="noStrike" baseline="0" dirty="0" err="1">
                <a:solidFill>
                  <a:srgbClr val="5F338E"/>
                </a:solidFill>
              </a:rPr>
              <a:t>Oncology</a:t>
            </a:r>
            <a:r>
              <a:rPr lang="tr-TR" sz="800" b="0" i="0" u="none" strike="noStrike" baseline="0" dirty="0">
                <a:solidFill>
                  <a:srgbClr val="5F338E"/>
                </a:solidFill>
              </a:rPr>
              <a:t> </a:t>
            </a:r>
            <a:r>
              <a:rPr lang="tr-TR" sz="800" b="1" i="0" u="none" strike="noStrike" baseline="0" dirty="0">
                <a:solidFill>
                  <a:srgbClr val="000000"/>
                </a:solidFill>
              </a:rPr>
              <a:t>Third Edition</a:t>
            </a:r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1950767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30C94E-E757-8B73-3C88-65B298ED9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TESTİS KANSERİ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80AB79-185E-3AF8-F890-D27BDCC29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Risk faktörleri:</a:t>
            </a:r>
          </a:p>
          <a:p>
            <a:endParaRPr lang="tr-TR" dirty="0"/>
          </a:p>
          <a:p>
            <a:r>
              <a:rPr lang="tr-TR" sz="2800" dirty="0"/>
              <a:t>İnmemiş testis</a:t>
            </a:r>
          </a:p>
          <a:p>
            <a:r>
              <a:rPr lang="tr-TR" sz="2800" dirty="0" err="1"/>
              <a:t>Pre</a:t>
            </a:r>
            <a:r>
              <a:rPr lang="tr-TR" sz="2800" dirty="0"/>
              <a:t>/perinatal östrojen maruziyeti</a:t>
            </a:r>
          </a:p>
          <a:p>
            <a:r>
              <a:rPr lang="tr-TR" sz="2800" dirty="0" err="1"/>
              <a:t>Polyvinil</a:t>
            </a:r>
            <a:r>
              <a:rPr lang="tr-TR" sz="2800" dirty="0"/>
              <a:t> </a:t>
            </a:r>
            <a:r>
              <a:rPr lang="tr-TR" sz="2800" dirty="0" err="1"/>
              <a:t>klorid</a:t>
            </a:r>
            <a:r>
              <a:rPr lang="tr-TR" sz="2800" dirty="0"/>
              <a:t> maruziyeti</a:t>
            </a:r>
          </a:p>
          <a:p>
            <a:r>
              <a:rPr lang="tr-TR" sz="2800" dirty="0"/>
              <a:t>İleri </a:t>
            </a:r>
            <a:r>
              <a:rPr lang="tr-TR" sz="2800" dirty="0" err="1"/>
              <a:t>maternal</a:t>
            </a:r>
            <a:r>
              <a:rPr lang="tr-TR" sz="2800" dirty="0"/>
              <a:t> yaş</a:t>
            </a:r>
          </a:p>
          <a:p>
            <a:r>
              <a:rPr lang="tr-TR" sz="2800" dirty="0" err="1"/>
              <a:t>Down</a:t>
            </a:r>
            <a:r>
              <a:rPr lang="tr-TR" sz="2800" dirty="0"/>
              <a:t> sendromu</a:t>
            </a:r>
          </a:p>
          <a:p>
            <a:r>
              <a:rPr lang="tr-TR" sz="2800" dirty="0" err="1"/>
              <a:t>Kleinfelter</a:t>
            </a:r>
            <a:r>
              <a:rPr lang="tr-TR" sz="2800" dirty="0"/>
              <a:t> Sendromu</a:t>
            </a:r>
          </a:p>
          <a:p>
            <a:r>
              <a:rPr lang="tr-TR" sz="2800" dirty="0"/>
              <a:t>HIV/AIDS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444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F680CD-305C-7669-C57A-7A8850609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TESTİS KANSERİ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087022-AE05-6BD5-D038-2DEB9CD95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Orşiektomi</a:t>
            </a:r>
            <a:r>
              <a:rPr lang="tr-TR" dirty="0"/>
              <a:t>(Tümörlü testisin alınması)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Adjuvan RT testis lenfatiklerinin uzandığı </a:t>
            </a:r>
            <a:r>
              <a:rPr lang="tr-TR" dirty="0" err="1"/>
              <a:t>paraaortik</a:t>
            </a:r>
            <a:r>
              <a:rPr lang="tr-TR" dirty="0"/>
              <a:t> bölgeye yapılır.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Bazı durumlarda testis tümörü ile aynı taraflı pelvik lenfatiklerde ışınlanır.(</a:t>
            </a:r>
            <a:r>
              <a:rPr lang="tr-TR" dirty="0" err="1"/>
              <a:t>dogleg</a:t>
            </a:r>
            <a:r>
              <a:rPr lang="tr-TR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Sağlam testis kurşun blokla korunabilir.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20Gy/10frk</a:t>
            </a:r>
          </a:p>
        </p:txBody>
      </p:sp>
    </p:spTree>
    <p:extLst>
      <p:ext uri="{BB962C8B-B14F-4D97-AF65-F5344CB8AC3E}">
        <p14:creationId xmlns:p14="http://schemas.microsoft.com/office/powerpoint/2010/main" val="1253651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541DBE53-D8C3-00E4-C0B4-9341059E4BDD}"/>
              </a:ext>
            </a:extLst>
          </p:cNvPr>
          <p:cNvSpPr txBox="1"/>
          <p:nvPr/>
        </p:nvSpPr>
        <p:spPr>
          <a:xfrm>
            <a:off x="8221388" y="6118872"/>
            <a:ext cx="344788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800" b="0" i="0" u="none" strike="noStrike" baseline="0" dirty="0" err="1">
                <a:solidFill>
                  <a:srgbClr val="5F338E"/>
                </a:solidFill>
              </a:rPr>
              <a:t>Handbook</a:t>
            </a:r>
            <a:r>
              <a:rPr lang="tr-TR" sz="800" b="0" i="0" u="none" strike="noStrike" baseline="0" dirty="0">
                <a:solidFill>
                  <a:srgbClr val="5F338E"/>
                </a:solidFill>
              </a:rPr>
              <a:t> of </a:t>
            </a:r>
            <a:r>
              <a:rPr lang="tr-TR" sz="800" b="0" i="0" u="none" strike="noStrike" baseline="0" dirty="0" err="1">
                <a:solidFill>
                  <a:srgbClr val="5F338E"/>
                </a:solidFill>
              </a:rPr>
              <a:t>Treatment</a:t>
            </a:r>
            <a:r>
              <a:rPr lang="tr-TR" sz="800" b="0" i="0" u="none" strike="noStrike" baseline="0" dirty="0">
                <a:solidFill>
                  <a:srgbClr val="5F338E"/>
                </a:solidFill>
              </a:rPr>
              <a:t> Planning in </a:t>
            </a:r>
            <a:r>
              <a:rPr lang="tr-TR" sz="800" b="0" i="0" u="none" strike="noStrike" baseline="0" dirty="0" err="1">
                <a:solidFill>
                  <a:srgbClr val="5F338E"/>
                </a:solidFill>
              </a:rPr>
              <a:t>Radiation</a:t>
            </a:r>
            <a:r>
              <a:rPr lang="tr-TR" sz="800" b="0" i="0" u="none" strike="noStrike" baseline="0" dirty="0">
                <a:solidFill>
                  <a:srgbClr val="5F338E"/>
                </a:solidFill>
              </a:rPr>
              <a:t> </a:t>
            </a:r>
            <a:r>
              <a:rPr lang="tr-TR" sz="800" b="0" i="0" u="none" strike="noStrike" baseline="0" dirty="0" err="1">
                <a:solidFill>
                  <a:srgbClr val="5F338E"/>
                </a:solidFill>
              </a:rPr>
              <a:t>Oncology</a:t>
            </a:r>
            <a:r>
              <a:rPr lang="tr-TR" sz="800" b="0" i="0" u="none" strike="noStrike" baseline="0" dirty="0">
                <a:solidFill>
                  <a:srgbClr val="5F338E"/>
                </a:solidFill>
              </a:rPr>
              <a:t> </a:t>
            </a:r>
            <a:r>
              <a:rPr lang="tr-TR" sz="800" b="1" i="0" u="none" strike="noStrike" baseline="0" dirty="0">
                <a:solidFill>
                  <a:srgbClr val="000000"/>
                </a:solidFill>
              </a:rPr>
              <a:t>Third Edition</a:t>
            </a:r>
            <a:endParaRPr lang="tr-TR" sz="800" dirty="0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442697BD-1ABC-6538-A5E1-F9ABDA3E7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2096" y="1416725"/>
            <a:ext cx="6567808" cy="3467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776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326</Words>
  <Application>Microsoft Office PowerPoint</Application>
  <PresentationFormat>Geniş ekran</PresentationFormat>
  <Paragraphs>72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GENİTOÜRİNER SİSTEM KANSERLERİNDE RADYOTERAPİ-2</vt:lpstr>
      <vt:lpstr>MESANE KANSERİ</vt:lpstr>
      <vt:lpstr>MESANE KANSERİ</vt:lpstr>
      <vt:lpstr>MESANE KANSERİ</vt:lpstr>
      <vt:lpstr>PowerPoint Sunusu</vt:lpstr>
      <vt:lpstr>PowerPoint Sunusu</vt:lpstr>
      <vt:lpstr>TESTİS KANSERİ</vt:lpstr>
      <vt:lpstr>TESTİS KANSERİ</vt:lpstr>
      <vt:lpstr>PowerPoint Sunusu</vt:lpstr>
      <vt:lpstr>BÖBREK KANSERİ</vt:lpstr>
      <vt:lpstr>BÖBREK KANSERİ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MESANE KANSERİ</dc:title>
  <dc:creator>yunus babayiğit</dc:creator>
  <cp:lastModifiedBy>yunus babayiğit</cp:lastModifiedBy>
  <cp:revision>3</cp:revision>
  <dcterms:created xsi:type="dcterms:W3CDTF">2024-06-02T20:49:23Z</dcterms:created>
  <dcterms:modified xsi:type="dcterms:W3CDTF">2024-06-02T20:51:23Z</dcterms:modified>
</cp:coreProperties>
</file>