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2" r:id="rId5"/>
    <p:sldId id="263" r:id="rId6"/>
    <p:sldId id="260" r:id="rId7"/>
    <p:sldId id="259" r:id="rId8"/>
    <p:sldId id="261" r:id="rId9"/>
    <p:sldId id="270" r:id="rId10"/>
    <p:sldId id="271" r:id="rId11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EF21"/>
    <a:srgbClr val="0000FF"/>
    <a:srgbClr val="FF0066"/>
    <a:srgbClr val="CC0066"/>
    <a:srgbClr val="FFFF66"/>
    <a:srgbClr val="FFCC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1 Dikdörtgen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38 Dikdörtgen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39 Dikdörtgen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40 Dikdörtgen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41 Dikdörtgen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55 Dikdörtgen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64 Dikdörtgen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65 Dikdörtgen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66 Dikdörtgen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5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41A1654-1157-4337-AE03-8DE258F7B87B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16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17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52D8C3E-5380-4531-85D6-22A4946EDBB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E2A451-25E0-4294-91D1-8F155C645CD7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5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71BA4-FF92-401E-AC49-CA9CAFC58DF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24A6BE-17B5-4D52-94F0-E068755FEFFF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5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7AB23-9FB3-4851-922E-568FB0C07AA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64770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1517C2-86A5-4980-B17D-507C8E334795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914400" y="6416675"/>
            <a:ext cx="5562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610600" y="6416675"/>
            <a:ext cx="457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D5F4A-87C8-4CAD-9B4C-66BAE69F784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C1E98-8A14-4660-8406-B7285AE5D0C1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5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1F7FFA-4C76-45BA-A605-8A72BE24F63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3 Serbest Form"/>
          <p:cNvSpPr>
            <a:spLocks/>
          </p:cNvSpPr>
          <p:nvPr/>
        </p:nvSpPr>
        <p:spPr bwMode="auto">
          <a:xfrm>
            <a:off x="4829175" y="1073150"/>
            <a:ext cx="4321175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14 Serbest Form"/>
          <p:cNvSpPr>
            <a:spLocks/>
          </p:cNvSpPr>
          <p:nvPr/>
        </p:nvSpPr>
        <p:spPr bwMode="auto">
          <a:xfrm>
            <a:off x="374650" y="0"/>
            <a:ext cx="5513388" cy="661511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12 Serbest Form"/>
          <p:cNvSpPr>
            <a:spLocks/>
          </p:cNvSpPr>
          <p:nvPr/>
        </p:nvSpPr>
        <p:spPr bwMode="auto">
          <a:xfrm rot="5236414">
            <a:off x="4461669" y="1483519"/>
            <a:ext cx="4114800" cy="1189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17 Serbest Form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18 Serbest Form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19 Serbest Form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20 Serbest Form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21 Serbest Form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22 Serbest Form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5" name="23 Serbest Form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6" name="24 Serbest Form"/>
          <p:cNvSpPr>
            <a:spLocks/>
          </p:cNvSpPr>
          <p:nvPr/>
        </p:nvSpPr>
        <p:spPr bwMode="auto">
          <a:xfrm>
            <a:off x="366713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7" name="25 Serbest Form"/>
          <p:cNvSpPr>
            <a:spLocks/>
          </p:cNvSpPr>
          <p:nvPr/>
        </p:nvSpPr>
        <p:spPr bwMode="auto">
          <a:xfrm>
            <a:off x="366713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8" name="26 Serbest Form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9" name="6 Dikdörtgen"/>
          <p:cNvSpPr/>
          <p:nvPr/>
        </p:nvSpPr>
        <p:spPr>
          <a:xfrm>
            <a:off x="363538" y="401638"/>
            <a:ext cx="8504237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7 Dikdörtgen"/>
          <p:cNvSpPr/>
          <p:nvPr/>
        </p:nvSpPr>
        <p:spPr>
          <a:xfrm flipH="1">
            <a:off x="371475" y="681038"/>
            <a:ext cx="2698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8 Dikdörtgen"/>
          <p:cNvSpPr/>
          <p:nvPr/>
        </p:nvSpPr>
        <p:spPr>
          <a:xfrm flipH="1">
            <a:off x="411163" y="681038"/>
            <a:ext cx="2698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2" name="9 Dikdörtgen"/>
          <p:cNvSpPr/>
          <p:nvPr/>
        </p:nvSpPr>
        <p:spPr>
          <a:xfrm flipH="1">
            <a:off x="447675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10 Dikdörtgen"/>
          <p:cNvSpPr/>
          <p:nvPr/>
        </p:nvSpPr>
        <p:spPr>
          <a:xfrm flipH="1">
            <a:off x="476250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4" name="11 Dikdörtgen"/>
          <p:cNvSpPr/>
          <p:nvPr/>
        </p:nvSpPr>
        <p:spPr>
          <a:xfrm>
            <a:off x="500063" y="681038"/>
            <a:ext cx="36512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2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E307802-4789-4AB2-8CA7-7C23991541CD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2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2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4867CBF-5B95-483E-BD06-2DDEE6FE1F7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43E004F-40AC-4AE9-BA3F-2710DCE452E4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3D83D1A-3EDD-454E-A4E1-66376C211FA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4 Dikdörtgen"/>
          <p:cNvSpPr/>
          <p:nvPr/>
        </p:nvSpPr>
        <p:spPr>
          <a:xfrm>
            <a:off x="0" y="401638"/>
            <a:ext cx="8867775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15 Dikdörtgen"/>
          <p:cNvSpPr/>
          <p:nvPr/>
        </p:nvSpPr>
        <p:spPr>
          <a:xfrm>
            <a:off x="87313" y="681038"/>
            <a:ext cx="460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16 Dikdörtgen"/>
          <p:cNvSpPr/>
          <p:nvPr/>
        </p:nvSpPr>
        <p:spPr>
          <a:xfrm>
            <a:off x="47625" y="681038"/>
            <a:ext cx="26988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17 Dikdörtgen"/>
          <p:cNvSpPr/>
          <p:nvPr/>
        </p:nvSpPr>
        <p:spPr>
          <a:xfrm>
            <a:off x="28575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18 Dikdörtgen"/>
          <p:cNvSpPr/>
          <p:nvPr/>
        </p:nvSpPr>
        <p:spPr>
          <a:xfrm>
            <a:off x="0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19 Dikdörtgen"/>
          <p:cNvSpPr/>
          <p:nvPr/>
        </p:nvSpPr>
        <p:spPr>
          <a:xfrm flipH="1">
            <a:off x="149225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20 Dikdörtgen"/>
          <p:cNvSpPr/>
          <p:nvPr/>
        </p:nvSpPr>
        <p:spPr>
          <a:xfrm flipH="1">
            <a:off x="188913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21 Dikdörtgen"/>
          <p:cNvSpPr/>
          <p:nvPr/>
        </p:nvSpPr>
        <p:spPr>
          <a:xfrm flipH="1">
            <a:off x="227013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28 Dikdörtgen"/>
          <p:cNvSpPr/>
          <p:nvPr/>
        </p:nvSpPr>
        <p:spPr>
          <a:xfrm flipH="1">
            <a:off x="255588" y="681038"/>
            <a:ext cx="79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29 Dikdörtgen"/>
          <p:cNvSpPr/>
          <p:nvPr/>
        </p:nvSpPr>
        <p:spPr>
          <a:xfrm>
            <a:off x="279400" y="681038"/>
            <a:ext cx="3651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/>
          <a:lstStyle>
            <a:lvl1pPr>
              <a:defRPr sz="4000"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1868E61-E7F8-47C0-9AC2-1DB1F4F1422B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1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1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70A3635-09F5-4990-88F2-C944B96F90C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B60F9-697E-4858-83BD-64164942E5B3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4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A1BF5-7E4B-4E1F-81E7-9CAA7EB9584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B7198F-F8D7-4C91-BD42-CDF60BD47177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F6C140F-24E3-4F7D-A60B-043DA781111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A8870-BFCB-4CEA-A7E6-E4A6446805A9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6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7D033-DF6A-412B-8C75-A230A88BE01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7 Dikdörtgen"/>
          <p:cNvSpPr/>
          <p:nvPr/>
        </p:nvSpPr>
        <p:spPr>
          <a:xfrm>
            <a:off x="368300" y="0"/>
            <a:ext cx="8777288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6" name="8 Düz Bağlayıcı"/>
          <p:cNvCxnSpPr/>
          <p:nvPr/>
        </p:nvCxnSpPr>
        <p:spPr>
          <a:xfrm flipV="1">
            <a:off x="363538" y="1884363"/>
            <a:ext cx="878205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9 Grup"/>
          <p:cNvGrpSpPr>
            <a:grpSpLocks/>
          </p:cNvGrpSpPr>
          <p:nvPr/>
        </p:nvGrpSpPr>
        <p:grpSpPr bwMode="auto">
          <a:xfrm rot="5400000">
            <a:off x="8515351" y="1219200"/>
            <a:ext cx="131762" cy="128587"/>
            <a:chOff x="6668087" y="1297746"/>
            <a:chExt cx="161840" cy="156602"/>
          </a:xfrm>
        </p:grpSpPr>
        <p:cxnSp>
          <p:nvCxnSpPr>
            <p:cNvPr id="8" name="14 Düz Bağlayıcı"/>
            <p:cNvCxnSpPr/>
            <p:nvPr/>
          </p:nvCxnSpPr>
          <p:spPr>
            <a:xfrm rot="16200000">
              <a:off x="6663593" y="1300308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15 Düz Bağlayıcı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16 Düz Bağlayıcı"/>
            <p:cNvCxnSpPr/>
            <p:nvPr/>
          </p:nvCxnSpPr>
          <p:spPr>
            <a:xfrm rot="5400000" flipH="1">
              <a:off x="6744513" y="1299332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13 Grup"/>
          <p:cNvGrpSpPr>
            <a:grpSpLocks/>
          </p:cNvGrpSpPr>
          <p:nvPr/>
        </p:nvGrpSpPr>
        <p:grpSpPr bwMode="auto">
          <a:xfrm rot="5400000">
            <a:off x="8667751" y="1371600"/>
            <a:ext cx="131762" cy="128587"/>
            <a:chOff x="6668087" y="1297746"/>
            <a:chExt cx="161840" cy="156602"/>
          </a:xfrm>
        </p:grpSpPr>
        <p:cxnSp>
          <p:nvCxnSpPr>
            <p:cNvPr id="12" name="10 Düz Bağlayıcı"/>
            <p:cNvCxnSpPr/>
            <p:nvPr/>
          </p:nvCxnSpPr>
          <p:spPr>
            <a:xfrm rot="16200000">
              <a:off x="6663593" y="1300308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1 Düz Bağlayıcı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12 Düz Bağlayıcı"/>
            <p:cNvCxnSpPr/>
            <p:nvPr/>
          </p:nvCxnSpPr>
          <p:spPr>
            <a:xfrm rot="5400000" flipH="1">
              <a:off x="6744513" y="1299332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17 Grup"/>
          <p:cNvGrpSpPr>
            <a:grpSpLocks/>
          </p:cNvGrpSpPr>
          <p:nvPr/>
        </p:nvGrpSpPr>
        <p:grpSpPr bwMode="auto">
          <a:xfrm rot="5400000">
            <a:off x="8320087" y="1474788"/>
            <a:ext cx="131763" cy="128588"/>
            <a:chOff x="6668087" y="1297746"/>
            <a:chExt cx="161840" cy="156602"/>
          </a:xfrm>
        </p:grpSpPr>
        <p:cxnSp>
          <p:nvCxnSpPr>
            <p:cNvPr id="16" name="18 Düz Bağlayıcı"/>
            <p:cNvCxnSpPr/>
            <p:nvPr/>
          </p:nvCxnSpPr>
          <p:spPr>
            <a:xfrm rot="16200000">
              <a:off x="6663592" y="1300307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9 Düz Bağlayıcı"/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20 Düz Bağlayıcı"/>
            <p:cNvCxnSpPr/>
            <p:nvPr/>
          </p:nvCxnSpPr>
          <p:spPr>
            <a:xfrm rot="5400000" flipH="1">
              <a:off x="6744512" y="1299332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Başlık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4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55563"/>
            <a:ext cx="2133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5704262-085A-4953-A289-E5132FD591B4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20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55563"/>
            <a:ext cx="5562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2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10600" y="55563"/>
            <a:ext cx="4572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229B99C-37D8-450A-965B-472ED54EADD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7 Dikdörtgen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8 Dikdörtgen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9 Dikdörtgen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10 Dikdörtgen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14 Dikdörtgen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15 Dikdörtgen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16 Dikdörtgen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6" name="12 Metin Yer Tutucusu"/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 smtClean="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3A2CBB61-DC7B-43CB-BBC4-8A7EBEAE01A1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352C8421-D482-4A45-8457-6DF2F2348BA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19" r:id="rId2"/>
    <p:sldLayoutId id="2147483722" r:id="rId3"/>
    <p:sldLayoutId id="2147483723" r:id="rId4"/>
    <p:sldLayoutId id="2147483724" r:id="rId5"/>
    <p:sldLayoutId id="2147483718" r:id="rId6"/>
    <p:sldLayoutId id="2147483725" r:id="rId7"/>
    <p:sldLayoutId id="2147483717" r:id="rId8"/>
    <p:sldLayoutId id="2147483726" r:id="rId9"/>
    <p:sldLayoutId id="2147483716" r:id="rId10"/>
    <p:sldLayoutId id="2147483715" r:id="rId11"/>
    <p:sldLayoutId id="2147483720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 spc="-100">
          <a:solidFill>
            <a:srgbClr val="D2D2D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rgbClr val="D2D2D2"/>
          </a:solidFill>
          <a:latin typeface="Consolas" pitchFamily="49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rgbClr val="D2D2D2"/>
          </a:solidFill>
          <a:latin typeface="Consolas" pitchFamily="49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rgbClr val="D2D2D2"/>
          </a:solidFill>
          <a:latin typeface="Consolas" pitchFamily="49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rgbClr val="D2D2D2"/>
          </a:solidFill>
          <a:latin typeface="Consolas" pitchFamily="49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D2D2D2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D2D2D2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D2D2D2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D2D2D2"/>
          </a:solidFill>
          <a:latin typeface="Consolas" pitchFamily="49" charset="0"/>
        </a:defRPr>
      </a:lvl9pPr>
      <a:extLst/>
    </p:titleStyle>
    <p:bodyStyle>
      <a:lvl1pPr marL="411163" indent="-342900" algn="l" rtl="0" fontAlgn="base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28600" algn="l" rtl="0" fontAlgn="base">
        <a:spcBef>
          <a:spcPct val="20000"/>
        </a:spcBef>
        <a:spcAft>
          <a:spcPct val="0"/>
        </a:spcAft>
        <a:buClr>
          <a:srgbClr val="9C007F"/>
        </a:buClr>
        <a:buFont typeface="Wingdings 3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138" indent="-209550" algn="l" rtl="0" fontAlgn="base">
        <a:spcBef>
          <a:spcPct val="20000"/>
        </a:spcBef>
        <a:spcAft>
          <a:spcPct val="0"/>
        </a:spcAft>
        <a:buClr>
          <a:srgbClr val="9C007F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500034" y="1142984"/>
            <a:ext cx="8229600" cy="1714512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sz="4400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  <a:t/>
            </a:r>
            <a:br>
              <a:rPr lang="tr-TR" sz="4400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</a:br>
            <a:r>
              <a:rPr lang="tr-TR" sz="4400" dirty="0" smtClean="0">
                <a:solidFill>
                  <a:srgbClr val="FF0066"/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  <a:t>ÇENE-YÜZ PROTEZLERİNDE ÖLÇÜ YÖNTEMLERİ</a:t>
            </a:r>
            <a:r>
              <a:rPr lang="tr-TR" dirty="0" smtClean="0">
                <a:solidFill>
                  <a:srgbClr val="FF0000"/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rgbClr val="FF0000"/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bg1">
                    <a:lumMod val="75000"/>
                    <a:lumOff val="25000"/>
                  </a:schemeClr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bg1">
                    <a:lumMod val="75000"/>
                    <a:lumOff val="25000"/>
                  </a:schemeClr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bg1">
                    <a:lumMod val="75000"/>
                    <a:lumOff val="25000"/>
                  </a:schemeClr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bg1">
                    <a:lumMod val="75000"/>
                    <a:lumOff val="25000"/>
                  </a:schemeClr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</a:br>
            <a:endParaRPr lang="tr-TR" dirty="0">
              <a:solidFill>
                <a:schemeClr val="bg1">
                  <a:lumMod val="75000"/>
                  <a:lumOff val="25000"/>
                </a:schemeClr>
              </a:solidFill>
              <a:effectLst>
                <a:reflection blurRad="12000" stA="25000" endPos="49000" dist="5000" dir="5400000" sy="-100000" algn="bl" rotWithShape="0"/>
              </a:effectLst>
              <a:latin typeface="Comic Sans MS" pitchFamily="66" charset="0"/>
            </a:endParaRPr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>
          <a:xfrm>
            <a:off x="2071688" y="4143375"/>
            <a:ext cx="5105400" cy="2147888"/>
          </a:xfrm>
        </p:spPr>
        <p:txBody>
          <a:bodyPr>
            <a:normAutofit fontScale="25000" lnSpcReduction="20000"/>
          </a:bodyPr>
          <a:lstStyle/>
          <a:p>
            <a:pPr algn="ctr" fontAlgn="auto">
              <a:spcAft>
                <a:spcPts val="0"/>
              </a:spcAft>
              <a:buFont typeface="Wingdings"/>
              <a:buNone/>
              <a:defRPr/>
            </a:pPr>
            <a:endParaRPr lang="tr-TR" b="1" dirty="0" smtClean="0">
              <a:solidFill>
                <a:srgbClr val="FF0000"/>
              </a:solidFill>
            </a:endParaRPr>
          </a:p>
          <a:p>
            <a:pPr algn="ctr" fontAlgn="auto">
              <a:spcAft>
                <a:spcPts val="0"/>
              </a:spcAft>
              <a:buFont typeface="Wingdings"/>
              <a:buNone/>
              <a:defRPr/>
            </a:pPr>
            <a:endParaRPr lang="tr-TR" b="1" dirty="0" smtClean="0">
              <a:solidFill>
                <a:srgbClr val="FF0000"/>
              </a:solidFill>
            </a:endParaRPr>
          </a:p>
          <a:p>
            <a:pPr algn="ctr" fontAlgn="auto">
              <a:spcAft>
                <a:spcPts val="0"/>
              </a:spcAft>
              <a:buFont typeface="Wingdings"/>
              <a:buNone/>
              <a:defRPr/>
            </a:pPr>
            <a:endParaRPr lang="tr-TR" sz="28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fontAlgn="auto">
              <a:spcAft>
                <a:spcPts val="0"/>
              </a:spcAft>
              <a:buFont typeface="Wingdings"/>
              <a:buNone/>
              <a:defRPr/>
            </a:pPr>
            <a:endParaRPr lang="tr-TR" sz="28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fontAlgn="auto">
              <a:spcAft>
                <a:spcPts val="0"/>
              </a:spcAft>
              <a:buFont typeface="Wingdings"/>
              <a:buNone/>
              <a:defRPr/>
            </a:pPr>
            <a:endParaRPr lang="tr-TR" sz="28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fontAlgn="auto">
              <a:spcAft>
                <a:spcPts val="0"/>
              </a:spcAft>
              <a:buFont typeface="Wingdings"/>
              <a:buNone/>
              <a:defRPr/>
            </a:pPr>
            <a:endParaRPr lang="tr-TR" sz="112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fontAlgn="auto">
              <a:spcAft>
                <a:spcPts val="0"/>
              </a:spcAft>
              <a:buFont typeface="Wingdings"/>
              <a:buNone/>
              <a:defRPr/>
            </a:pPr>
            <a:endParaRPr lang="tr-TR" sz="112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fontAlgn="auto">
              <a:spcAft>
                <a:spcPts val="0"/>
              </a:spcAft>
              <a:buFont typeface="Wingdings"/>
              <a:buNone/>
              <a:defRPr/>
            </a:pPr>
            <a:endParaRPr lang="tr-TR" sz="112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fontAlgn="auto">
              <a:spcAft>
                <a:spcPts val="0"/>
              </a:spcAft>
              <a:buFont typeface="Wingdings"/>
              <a:buNone/>
              <a:defRPr/>
            </a:pPr>
            <a:endParaRPr lang="tr-TR" sz="112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fontAlgn="auto">
              <a:spcAft>
                <a:spcPts val="0"/>
              </a:spcAft>
              <a:buFont typeface="Wingdings"/>
              <a:buNone/>
              <a:defRPr/>
            </a:pPr>
            <a:endParaRPr lang="tr-TR" sz="112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fontAlgn="auto">
              <a:spcAft>
                <a:spcPts val="0"/>
              </a:spcAft>
              <a:buFont typeface="Wingdings"/>
              <a:buNone/>
              <a:defRPr/>
            </a:pPr>
            <a:endParaRPr lang="tr-TR" sz="112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fontAlgn="auto">
              <a:spcAft>
                <a:spcPts val="0"/>
              </a:spcAft>
              <a:buFont typeface="Wingdings"/>
              <a:buNone/>
              <a:defRPr/>
            </a:pPr>
            <a:endParaRPr lang="tr-TR" sz="112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fontAlgn="auto">
              <a:spcAft>
                <a:spcPts val="0"/>
              </a:spcAft>
              <a:buFont typeface="Wingdings"/>
              <a:buNone/>
              <a:defRPr/>
            </a:pPr>
            <a:endParaRPr lang="tr-TR" sz="112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fontAlgn="auto">
              <a:spcAft>
                <a:spcPts val="0"/>
              </a:spcAft>
              <a:buFont typeface="Wingdings"/>
              <a:buNone/>
              <a:defRPr/>
            </a:pPr>
            <a:endParaRPr lang="tr-TR" sz="112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fontAlgn="auto">
              <a:spcAft>
                <a:spcPts val="0"/>
              </a:spcAft>
              <a:buFont typeface="Wingdings"/>
              <a:buNone/>
              <a:defRPr/>
            </a:pPr>
            <a:endParaRPr lang="tr-TR" sz="112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fontAlgn="auto">
              <a:spcAft>
                <a:spcPts val="0"/>
              </a:spcAft>
              <a:buFont typeface="Wingdings"/>
              <a:buNone/>
              <a:defRPr/>
            </a:pPr>
            <a:endParaRPr lang="tr-TR" sz="112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fontAlgn="auto">
              <a:spcAft>
                <a:spcPts val="0"/>
              </a:spcAft>
              <a:buFont typeface="Wingdings"/>
              <a:buNone/>
              <a:defRPr/>
            </a:pPr>
            <a:r>
              <a:rPr lang="tr-TR" sz="11200" b="1" dirty="0" smtClean="0">
                <a:solidFill>
                  <a:srgbClr val="E0EF21"/>
                </a:solidFill>
                <a:latin typeface="Comic Sans MS" pitchFamily="66" charset="0"/>
              </a:rPr>
              <a:t>Prof. Dr. Yasemin KESKİN</a:t>
            </a:r>
          </a:p>
          <a:p>
            <a:pPr algn="ctr" fontAlgn="auto">
              <a:spcAft>
                <a:spcPts val="0"/>
              </a:spcAft>
              <a:buFont typeface="Wingdings"/>
              <a:buNone/>
              <a:defRPr/>
            </a:pPr>
            <a:endParaRPr lang="tr-TR" sz="51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fontAlgn="auto">
              <a:spcAft>
                <a:spcPts val="0"/>
              </a:spcAft>
              <a:buFont typeface="Wingdings"/>
              <a:buNone/>
              <a:defRPr/>
            </a:pPr>
            <a:r>
              <a:rPr lang="tr-TR" sz="8000" b="1" dirty="0" smtClean="0">
                <a:solidFill>
                  <a:srgbClr val="E0EF21"/>
                </a:solidFill>
                <a:latin typeface="Comic Sans MS" pitchFamily="66" charset="0"/>
              </a:rPr>
              <a:t>Ankara Üniversitesi </a:t>
            </a:r>
          </a:p>
          <a:p>
            <a:pPr algn="ctr" fontAlgn="auto">
              <a:spcAft>
                <a:spcPts val="0"/>
              </a:spcAft>
              <a:buFont typeface="Wingdings"/>
              <a:buNone/>
              <a:defRPr/>
            </a:pPr>
            <a:r>
              <a:rPr lang="tr-TR" sz="8000" b="1" dirty="0" smtClean="0">
                <a:solidFill>
                  <a:srgbClr val="E0EF21"/>
                </a:solidFill>
                <a:latin typeface="Comic Sans MS" pitchFamily="66" charset="0"/>
              </a:rPr>
              <a:t>Diş Hekimliği Fakültesi</a:t>
            </a:r>
          </a:p>
          <a:p>
            <a:pPr algn="ctr" fontAlgn="auto">
              <a:spcAft>
                <a:spcPts val="0"/>
              </a:spcAft>
              <a:buFont typeface="Wingdings"/>
              <a:buNone/>
              <a:defRPr/>
            </a:pPr>
            <a:r>
              <a:rPr lang="tr-TR" sz="8000" b="1" dirty="0" err="1" smtClean="0">
                <a:solidFill>
                  <a:srgbClr val="E0EF21"/>
                </a:solidFill>
                <a:latin typeface="Comic Sans MS" pitchFamily="66" charset="0"/>
              </a:rPr>
              <a:t>Protetik</a:t>
            </a:r>
            <a:r>
              <a:rPr lang="tr-TR" sz="8000" b="1" dirty="0" smtClean="0">
                <a:solidFill>
                  <a:srgbClr val="E0EF21"/>
                </a:solidFill>
                <a:latin typeface="Comic Sans MS" pitchFamily="66" charset="0"/>
              </a:rPr>
              <a:t> Diş Tedavisi Anabilim Dalı</a:t>
            </a:r>
          </a:p>
          <a:p>
            <a:pPr algn="ctr" fontAlgn="auto">
              <a:spcAft>
                <a:spcPts val="0"/>
              </a:spcAft>
              <a:buFont typeface="Wingdings"/>
              <a:buNone/>
              <a:defRPr/>
            </a:pPr>
            <a:endParaRPr lang="tr-TR" sz="2800" b="1" dirty="0" smtClean="0">
              <a:solidFill>
                <a:schemeClr val="accent2">
                  <a:lumMod val="40000"/>
                  <a:lumOff val="60000"/>
                </a:schemeClr>
              </a:solidFill>
              <a:latin typeface="Comic Sans MS" pitchFamily="66" charset="0"/>
            </a:endParaRPr>
          </a:p>
          <a:p>
            <a:pPr algn="ctr" fontAlgn="auto">
              <a:spcAft>
                <a:spcPts val="0"/>
              </a:spcAft>
              <a:buFont typeface="Wingdings"/>
              <a:buNone/>
              <a:defRPr/>
            </a:pPr>
            <a:endParaRPr lang="tr-TR" sz="28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fontAlgn="auto">
              <a:spcAft>
                <a:spcPts val="0"/>
              </a:spcAft>
              <a:buFont typeface="Wingdings"/>
              <a:buNone/>
              <a:defRPr/>
            </a:pPr>
            <a:endParaRPr lang="tr-TR" b="1" dirty="0" smtClean="0">
              <a:solidFill>
                <a:srgbClr val="FF0000"/>
              </a:solidFill>
            </a:endParaRPr>
          </a:p>
          <a:p>
            <a:pPr algn="ctr" fontAlgn="auto">
              <a:spcAft>
                <a:spcPts val="0"/>
              </a:spcAft>
              <a:buFont typeface="Wingdings"/>
              <a:buNone/>
              <a:defRPr/>
            </a:pPr>
            <a:endParaRPr lang="tr-TR" b="1" dirty="0" smtClean="0">
              <a:solidFill>
                <a:srgbClr val="FF0000"/>
              </a:solidFill>
            </a:endParaRPr>
          </a:p>
          <a:p>
            <a:pPr algn="ctr" fontAlgn="auto">
              <a:spcAft>
                <a:spcPts val="0"/>
              </a:spcAft>
              <a:buFont typeface="Wingdings"/>
              <a:buNone/>
              <a:defRPr/>
            </a:pPr>
            <a:endParaRPr lang="tr-TR" b="1" dirty="0" smtClean="0">
              <a:solidFill>
                <a:srgbClr val="FF0000"/>
              </a:solidFill>
            </a:endParaRPr>
          </a:p>
        </p:txBody>
      </p:sp>
      <p:pic>
        <p:nvPicPr>
          <p:cNvPr id="13316" name="Picture 4" descr="Resim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620713"/>
            <a:ext cx="935037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 </a:t>
            </a:r>
            <a:br>
              <a:rPr lang="tr-TR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tr-TR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KAYNAKLAR</a:t>
            </a:r>
            <a:endParaRPr lang="tr-TR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1784350"/>
            <a:ext cx="8136904" cy="4572000"/>
          </a:xfrm>
        </p:spPr>
        <p:txBody>
          <a:bodyPr/>
          <a:lstStyle/>
          <a:p>
            <a:endParaRPr lang="tr-TR" sz="24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tr-T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1</a:t>
            </a:r>
            <a:r>
              <a:rPr lang="tr-TR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. </a:t>
            </a:r>
            <a:r>
              <a:rPr lang="tr-TR" sz="2400" i="1" dirty="0" smtClean="0">
                <a:solidFill>
                  <a:srgbClr val="E0EF21"/>
                </a:solidFill>
                <a:latin typeface="Comic Sans MS" panose="030F0702030302020204" pitchFamily="66" charset="0"/>
              </a:rPr>
              <a:t>Thomas </a:t>
            </a:r>
            <a:r>
              <a:rPr lang="tr-TR" sz="2400" i="1" dirty="0">
                <a:solidFill>
                  <a:srgbClr val="E0EF21"/>
                </a:solidFill>
                <a:latin typeface="Comic Sans MS" panose="030F0702030302020204" pitchFamily="66" charset="0"/>
              </a:rPr>
              <a:t>Dean Taylor. </a:t>
            </a:r>
            <a:r>
              <a:rPr lang="tr-TR" sz="2400" dirty="0" err="1">
                <a:latin typeface="Comic Sans MS" panose="030F0702030302020204" pitchFamily="66" charset="0"/>
              </a:rPr>
              <a:t>Clinical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Maxillofacial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Prosthetics</a:t>
            </a:r>
            <a:r>
              <a:rPr lang="tr-TR" sz="2400" dirty="0">
                <a:latin typeface="Comic Sans MS" panose="030F0702030302020204" pitchFamily="66" charset="0"/>
              </a:rPr>
              <a:t>. </a:t>
            </a:r>
            <a:r>
              <a:rPr lang="tr-TR" sz="2400" dirty="0" err="1">
                <a:latin typeface="Comic Sans MS" panose="030F0702030302020204" pitchFamily="66" charset="0"/>
              </a:rPr>
              <a:t>Quintessence</a:t>
            </a:r>
            <a:r>
              <a:rPr lang="tr-TR" sz="2400" dirty="0">
                <a:latin typeface="Comic Sans MS" panose="030F0702030302020204" pitchFamily="66" charset="0"/>
              </a:rPr>
              <a:t> Publishing </a:t>
            </a:r>
            <a:r>
              <a:rPr lang="tr-TR" sz="2400" dirty="0" err="1">
                <a:latin typeface="Comic Sans MS" panose="030F0702030302020204" pitchFamily="66" charset="0"/>
              </a:rPr>
              <a:t>Company</a:t>
            </a:r>
            <a:r>
              <a:rPr lang="tr-TR" sz="2400" dirty="0">
                <a:latin typeface="Comic Sans MS" panose="030F0702030302020204" pitchFamily="66" charset="0"/>
              </a:rPr>
              <a:t>; 2000.</a:t>
            </a:r>
          </a:p>
          <a:p>
            <a:r>
              <a:rPr lang="tr-TR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2. </a:t>
            </a:r>
            <a:r>
              <a:rPr lang="tr-TR" sz="2400" i="1" dirty="0" err="1">
                <a:solidFill>
                  <a:srgbClr val="E0EF21"/>
                </a:solidFill>
                <a:latin typeface="Comic Sans MS" panose="030F0702030302020204" pitchFamily="66" charset="0"/>
              </a:rPr>
              <a:t>Beumer</a:t>
            </a:r>
            <a:r>
              <a:rPr lang="tr-TR" sz="2400" i="1" dirty="0">
                <a:solidFill>
                  <a:srgbClr val="E0EF21"/>
                </a:solidFill>
                <a:latin typeface="Comic Sans MS" panose="030F0702030302020204" pitchFamily="66" charset="0"/>
              </a:rPr>
              <a:t> III John, </a:t>
            </a:r>
            <a:r>
              <a:rPr lang="tr-TR" sz="2400" i="1" dirty="0" err="1">
                <a:solidFill>
                  <a:srgbClr val="E0EF21"/>
                </a:solidFill>
                <a:latin typeface="Comic Sans MS" panose="030F0702030302020204" pitchFamily="66" charset="0"/>
              </a:rPr>
              <a:t>Marunick</a:t>
            </a:r>
            <a:r>
              <a:rPr lang="tr-TR" sz="2400" i="1" dirty="0">
                <a:solidFill>
                  <a:srgbClr val="E0EF21"/>
                </a:solidFill>
                <a:latin typeface="Comic Sans MS" panose="030F0702030302020204" pitchFamily="66" charset="0"/>
              </a:rPr>
              <a:t> Mark T, </a:t>
            </a:r>
            <a:r>
              <a:rPr lang="tr-TR" sz="2400" i="1" dirty="0" err="1">
                <a:solidFill>
                  <a:srgbClr val="E0EF21"/>
                </a:solidFill>
                <a:latin typeface="Comic Sans MS" panose="030F0702030302020204" pitchFamily="66" charset="0"/>
              </a:rPr>
              <a:t>Esposito</a:t>
            </a:r>
            <a:r>
              <a:rPr lang="tr-TR" sz="2400" i="1" dirty="0">
                <a:solidFill>
                  <a:srgbClr val="E0EF21"/>
                </a:solidFill>
                <a:latin typeface="Comic Sans MS" panose="030F0702030302020204" pitchFamily="66" charset="0"/>
              </a:rPr>
              <a:t> </a:t>
            </a:r>
            <a:r>
              <a:rPr lang="tr-TR" sz="2400" i="1" dirty="0" err="1">
                <a:solidFill>
                  <a:srgbClr val="E0EF21"/>
                </a:solidFill>
                <a:latin typeface="Comic Sans MS" panose="030F0702030302020204" pitchFamily="66" charset="0"/>
              </a:rPr>
              <a:t>Salvatore</a:t>
            </a:r>
            <a:r>
              <a:rPr lang="tr-TR" sz="2400" i="1" dirty="0">
                <a:solidFill>
                  <a:srgbClr val="E0EF21"/>
                </a:solidFill>
                <a:latin typeface="Comic Sans MS" panose="030F0702030302020204" pitchFamily="66" charset="0"/>
              </a:rPr>
              <a:t> J. </a:t>
            </a:r>
            <a:r>
              <a:rPr lang="tr-TR" sz="2400" dirty="0" err="1">
                <a:latin typeface="Comic Sans MS" panose="030F0702030302020204" pitchFamily="66" charset="0"/>
              </a:rPr>
              <a:t>Maxillofacial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Rehabilitation</a:t>
            </a:r>
            <a:r>
              <a:rPr lang="tr-TR" sz="2400" dirty="0">
                <a:latin typeface="Comic Sans MS" panose="030F0702030302020204" pitchFamily="66" charset="0"/>
              </a:rPr>
              <a:t>: </a:t>
            </a:r>
            <a:r>
              <a:rPr lang="tr-TR" sz="2400" dirty="0" err="1">
                <a:latin typeface="Comic Sans MS" panose="030F0702030302020204" pitchFamily="66" charset="0"/>
              </a:rPr>
              <a:t>Prosthodontic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and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Surgical</a:t>
            </a:r>
            <a:r>
              <a:rPr lang="tr-TR" sz="2400" dirty="0">
                <a:latin typeface="Comic Sans MS" panose="030F0702030302020204" pitchFamily="66" charset="0"/>
              </a:rPr>
              <a:t> Management of </a:t>
            </a:r>
            <a:r>
              <a:rPr lang="tr-TR" sz="2400" dirty="0" err="1">
                <a:latin typeface="Comic Sans MS" panose="030F0702030302020204" pitchFamily="66" charset="0"/>
              </a:rPr>
              <a:t>Cancer-Related</a:t>
            </a:r>
            <a:r>
              <a:rPr lang="tr-TR" sz="2400" dirty="0">
                <a:latin typeface="Comic Sans MS" panose="030F0702030302020204" pitchFamily="66" charset="0"/>
              </a:rPr>
              <a:t>, </a:t>
            </a:r>
            <a:r>
              <a:rPr lang="tr-TR" sz="2400" dirty="0" err="1">
                <a:latin typeface="Comic Sans MS" panose="030F0702030302020204" pitchFamily="66" charset="0"/>
              </a:rPr>
              <a:t>Acquired</a:t>
            </a:r>
            <a:r>
              <a:rPr lang="tr-TR" sz="2400" dirty="0">
                <a:latin typeface="Comic Sans MS" panose="030F0702030302020204" pitchFamily="66" charset="0"/>
              </a:rPr>
              <a:t>, </a:t>
            </a:r>
            <a:r>
              <a:rPr lang="tr-TR" sz="2400" dirty="0" err="1">
                <a:latin typeface="Comic Sans MS" panose="030F0702030302020204" pitchFamily="66" charset="0"/>
              </a:rPr>
              <a:t>and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Congenital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Defects</a:t>
            </a:r>
            <a:r>
              <a:rPr lang="tr-TR" sz="2400" dirty="0">
                <a:latin typeface="Comic Sans MS" panose="030F0702030302020204" pitchFamily="66" charset="0"/>
              </a:rPr>
              <a:t> of </a:t>
            </a:r>
            <a:r>
              <a:rPr lang="tr-TR" sz="2400" dirty="0" err="1">
                <a:latin typeface="Comic Sans MS" panose="030F0702030302020204" pitchFamily="66" charset="0"/>
              </a:rPr>
              <a:t>the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Head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and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Neck</a:t>
            </a:r>
            <a:r>
              <a:rPr lang="tr-TR" sz="2400" dirty="0">
                <a:latin typeface="Comic Sans MS" panose="030F0702030302020204" pitchFamily="66" charset="0"/>
              </a:rPr>
              <a:t>, 3.rd ed. </a:t>
            </a:r>
            <a:r>
              <a:rPr lang="tr-TR" sz="2400" dirty="0" err="1">
                <a:latin typeface="Comic Sans MS" panose="030F0702030302020204" pitchFamily="66" charset="0"/>
              </a:rPr>
              <a:t>Quintessence</a:t>
            </a:r>
            <a:r>
              <a:rPr lang="tr-TR" sz="2400" dirty="0">
                <a:latin typeface="Comic Sans MS" panose="030F0702030302020204" pitchFamily="66" charset="0"/>
              </a:rPr>
              <a:t> Publishing </a:t>
            </a:r>
            <a:r>
              <a:rPr lang="tr-TR" sz="2400" dirty="0" err="1">
                <a:latin typeface="Comic Sans MS" panose="030F0702030302020204" pitchFamily="66" charset="0"/>
              </a:rPr>
              <a:t>Company</a:t>
            </a:r>
            <a:r>
              <a:rPr lang="tr-TR" sz="2400" dirty="0">
                <a:latin typeface="Comic Sans MS" panose="030F0702030302020204" pitchFamily="66" charset="0"/>
              </a:rPr>
              <a:t>; 2011.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3564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395270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tr-TR" sz="1600" dirty="0" smtClean="0">
                <a:solidFill>
                  <a:schemeClr val="accent2"/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  <a:t>ÇENE-YÜZ PROTEZLERİNDE ÖLÇÜ</a:t>
            </a:r>
            <a:endParaRPr lang="tr-TR" sz="1600" dirty="0">
              <a:solidFill>
                <a:schemeClr val="accent2"/>
              </a:solidFill>
            </a:endParaRPr>
          </a:p>
        </p:txBody>
      </p:sp>
      <p:sp>
        <p:nvSpPr>
          <p:cNvPr id="14338" name="5 Metin Yer Tutucusu"/>
          <p:cNvSpPr>
            <a:spLocks noGrp="1"/>
          </p:cNvSpPr>
          <p:nvPr>
            <p:ph idx="1"/>
          </p:nvPr>
        </p:nvSpPr>
        <p:spPr>
          <a:xfrm>
            <a:off x="428625" y="1714500"/>
            <a:ext cx="8229600" cy="4114800"/>
          </a:xfrm>
        </p:spPr>
        <p:txBody>
          <a:bodyPr/>
          <a:lstStyle/>
          <a:p>
            <a:pPr algn="just"/>
            <a:endParaRPr lang="tr-TR" sz="2800" b="1" smtClean="0">
              <a:solidFill>
                <a:srgbClr val="CC0066"/>
              </a:solidFill>
              <a:latin typeface="Comic Sans MS" pitchFamily="66" charset="0"/>
            </a:endParaRPr>
          </a:p>
          <a:p>
            <a:pPr algn="just"/>
            <a:r>
              <a:rPr lang="tr-TR" sz="2800" b="1" smtClean="0">
                <a:solidFill>
                  <a:srgbClr val="FF0066"/>
                </a:solidFill>
                <a:latin typeface="Comic Sans MS" pitchFamily="66" charset="0"/>
              </a:rPr>
              <a:t>Çene ve Yüz Protezinde Ölçü Yöntemleri</a:t>
            </a:r>
          </a:p>
          <a:p>
            <a:pPr algn="just"/>
            <a:endParaRPr lang="tr-TR" sz="2800" b="1" smtClean="0">
              <a:solidFill>
                <a:srgbClr val="CC0066"/>
              </a:solidFill>
              <a:latin typeface="Comic Sans MS" pitchFamily="66" charset="0"/>
            </a:endParaRPr>
          </a:p>
          <a:p>
            <a:pPr algn="just"/>
            <a:r>
              <a:rPr lang="tr-TR" sz="2800" b="1" smtClean="0">
                <a:solidFill>
                  <a:srgbClr val="E0EF21"/>
                </a:solidFill>
                <a:latin typeface="Comic Sans MS" pitchFamily="66" charset="0"/>
              </a:rPr>
              <a:t>Ağız içi ölçü yöntemleri (İntra oral)</a:t>
            </a:r>
          </a:p>
          <a:p>
            <a:pPr algn="just"/>
            <a:endParaRPr lang="tr-TR" sz="2800" b="1" smtClean="0">
              <a:solidFill>
                <a:srgbClr val="E0EF21"/>
              </a:solidFill>
              <a:latin typeface="Comic Sans MS" pitchFamily="66" charset="0"/>
            </a:endParaRPr>
          </a:p>
          <a:p>
            <a:pPr algn="just"/>
            <a:r>
              <a:rPr lang="tr-TR" sz="2800" b="1" smtClean="0">
                <a:solidFill>
                  <a:srgbClr val="E0EF21"/>
                </a:solidFill>
                <a:latin typeface="Comic Sans MS" pitchFamily="66" charset="0"/>
              </a:rPr>
              <a:t>Ağız dışı ölçü yöntemleri (Ekstra oral)</a:t>
            </a:r>
          </a:p>
          <a:p>
            <a:pPr algn="just"/>
            <a:endParaRPr lang="tr-TR" sz="2800" b="1" smtClean="0">
              <a:solidFill>
                <a:schemeClr val="bg1"/>
              </a:solidFill>
              <a:latin typeface="Comic Sans MS" pitchFamily="66" charset="0"/>
            </a:endParaRPr>
          </a:p>
          <a:p>
            <a:pPr algn="just"/>
            <a:endParaRPr lang="tr-TR" sz="2800" b="1" smtClean="0">
              <a:solidFill>
                <a:srgbClr val="CC0066"/>
              </a:solidFill>
              <a:latin typeface="Comic Sans MS" pitchFamily="66" charset="0"/>
            </a:endParaRPr>
          </a:p>
        </p:txBody>
      </p:sp>
      <p:pic>
        <p:nvPicPr>
          <p:cNvPr id="14340" name="Picture 4" descr="Resim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333375"/>
            <a:ext cx="719137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395270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tr-TR" sz="1600" dirty="0" smtClean="0">
                <a:solidFill>
                  <a:schemeClr val="accent2"/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  <a:t>ÇENE-YÜZ PROTEZLERİNDE ÖLÇÜ</a:t>
            </a:r>
            <a:endParaRPr lang="tr-TR" sz="1600" dirty="0">
              <a:solidFill>
                <a:schemeClr val="accent2"/>
              </a:solidFill>
            </a:endParaRPr>
          </a:p>
        </p:txBody>
      </p:sp>
      <p:sp>
        <p:nvSpPr>
          <p:cNvPr id="15362" name="5 Metin Yer Tutucusu"/>
          <p:cNvSpPr>
            <a:spLocks noGrp="1"/>
          </p:cNvSpPr>
          <p:nvPr>
            <p:ph idx="1"/>
          </p:nvPr>
        </p:nvSpPr>
        <p:spPr>
          <a:xfrm>
            <a:off x="428625" y="1714500"/>
            <a:ext cx="8229600" cy="4114800"/>
          </a:xfrm>
        </p:spPr>
        <p:txBody>
          <a:bodyPr/>
          <a:lstStyle/>
          <a:p>
            <a:pPr algn="just"/>
            <a:r>
              <a:rPr lang="tr-TR" sz="2800" b="1" smtClean="0">
                <a:solidFill>
                  <a:srgbClr val="FF0066"/>
                </a:solidFill>
                <a:latin typeface="Comic Sans MS" pitchFamily="66" charset="0"/>
              </a:rPr>
              <a:t>Ağız içi ölçülerin alınması sırasında;</a:t>
            </a:r>
          </a:p>
          <a:p>
            <a:pPr algn="just"/>
            <a:endParaRPr lang="tr-TR" sz="2800" b="1" smtClean="0">
              <a:solidFill>
                <a:srgbClr val="FF0066"/>
              </a:solidFill>
              <a:latin typeface="Arial" charset="0"/>
            </a:endParaRPr>
          </a:p>
          <a:p>
            <a:pPr algn="just"/>
            <a:r>
              <a:rPr lang="tr-TR" sz="2800" b="1" smtClean="0">
                <a:solidFill>
                  <a:srgbClr val="FFFF66"/>
                </a:solidFill>
                <a:latin typeface="Comic Sans MS" pitchFamily="66" charset="0"/>
              </a:rPr>
              <a:t>Ölçü öncesinde ağız içi, postoperatif değişiklikler yönünden incelenmelidir.</a:t>
            </a:r>
          </a:p>
          <a:p>
            <a:pPr algn="just"/>
            <a:r>
              <a:rPr lang="tr-TR" sz="2800" b="1" smtClean="0">
                <a:solidFill>
                  <a:srgbClr val="FFFF66"/>
                </a:solidFill>
                <a:latin typeface="Comic Sans MS" pitchFamily="66" charset="0"/>
              </a:rPr>
              <a:t>Küçük perforasyonlar kapatılmalıdır.</a:t>
            </a:r>
          </a:p>
          <a:p>
            <a:pPr algn="just"/>
            <a:r>
              <a:rPr lang="tr-TR" sz="2800" b="1" smtClean="0">
                <a:solidFill>
                  <a:srgbClr val="FFFF66"/>
                </a:solidFill>
                <a:latin typeface="Comic Sans MS" pitchFamily="66" charset="0"/>
              </a:rPr>
              <a:t>İstenilen bölgeleri ölçü içine almak amacıyla kaşıkta gerekli ilave ve düzenlemeler yapılmalıdır.</a:t>
            </a:r>
          </a:p>
          <a:p>
            <a:pPr algn="just"/>
            <a:endParaRPr lang="tr-TR" sz="2800" b="1" smtClean="0">
              <a:solidFill>
                <a:srgbClr val="FFFF66"/>
              </a:solidFill>
              <a:latin typeface="Comic Sans MS" pitchFamily="66" charset="0"/>
            </a:endParaRPr>
          </a:p>
          <a:p>
            <a:pPr algn="just"/>
            <a:endParaRPr lang="tr-TR" sz="2800" b="1" smtClean="0">
              <a:solidFill>
                <a:srgbClr val="CC0066"/>
              </a:solidFill>
              <a:latin typeface="Comic Sans MS" pitchFamily="66" charset="0"/>
            </a:endParaRPr>
          </a:p>
          <a:p>
            <a:pPr algn="just">
              <a:buFont typeface="Wingdings" pitchFamily="2" charset="2"/>
              <a:buNone/>
            </a:pPr>
            <a:endParaRPr lang="tr-TR" sz="2800" b="1" smtClean="0">
              <a:solidFill>
                <a:srgbClr val="CC0066"/>
              </a:solidFill>
              <a:latin typeface="Comic Sans MS" pitchFamily="66" charset="0"/>
            </a:endParaRPr>
          </a:p>
        </p:txBody>
      </p:sp>
      <p:pic>
        <p:nvPicPr>
          <p:cNvPr id="15364" name="Picture 4" descr="Resim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333375"/>
            <a:ext cx="719137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tx2">
                <a:gamma/>
                <a:shade val="46275"/>
                <a:invGamma/>
              </a:schemeClr>
            </a:gs>
            <a:gs pos="50000">
              <a:schemeClr val="tx2"/>
            </a:gs>
            <a:gs pos="100000">
              <a:schemeClr val="tx2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8" name="Picture 8" descr="Untitled-1yen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7900" y="4365625"/>
            <a:ext cx="4237038" cy="1895475"/>
          </a:xfrm>
          <a:prstGeom prst="rect">
            <a:avLst/>
          </a:prstGeom>
          <a:noFill/>
        </p:spPr>
      </p:pic>
      <p:pic>
        <p:nvPicPr>
          <p:cNvPr id="25604" name="Picture 4" descr="Resim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0"/>
            <a:ext cx="719137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5" descr="Untitled-11yen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58888" y="549275"/>
            <a:ext cx="3425825" cy="2827338"/>
          </a:xfrm>
          <a:prstGeom prst="rect">
            <a:avLst/>
          </a:prstGeom>
          <a:noFill/>
        </p:spPr>
      </p:pic>
      <p:pic>
        <p:nvPicPr>
          <p:cNvPr id="25606" name="Picture 6" descr="Untitled-12yeni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6463" y="836613"/>
            <a:ext cx="3529012" cy="2778125"/>
          </a:xfrm>
          <a:prstGeom prst="rect">
            <a:avLst/>
          </a:prstGeom>
          <a:noFill/>
        </p:spPr>
      </p:pic>
      <p:pic>
        <p:nvPicPr>
          <p:cNvPr id="25607" name="Picture 7" descr="Untitled-2yeni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8313" y="3500438"/>
            <a:ext cx="4243387" cy="29194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Resim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333375"/>
            <a:ext cx="719137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6" descr="Untitled-13yen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3350" y="557213"/>
            <a:ext cx="6624638" cy="5133975"/>
          </a:xfrm>
          <a:prstGeom prst="rect">
            <a:avLst/>
          </a:prstGeom>
          <a:noFill/>
        </p:spPr>
      </p:pic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2268538" y="5876925"/>
            <a:ext cx="48958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sz="2000" b="1">
                <a:solidFill>
                  <a:srgbClr val="FFFF66"/>
                </a:solidFill>
                <a:latin typeface="Comic Sans MS" pitchFamily="66" charset="0"/>
              </a:rPr>
              <a:t>Bir maksiller defekt vakası ve alveolar kretin durumu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 idx="4294967295"/>
          </p:nvPr>
        </p:nvSpPr>
        <p:spPr>
          <a:xfrm>
            <a:off x="457200" y="533400"/>
            <a:ext cx="8229600" cy="395270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tr-TR" sz="1600" dirty="0" smtClean="0">
                <a:solidFill>
                  <a:schemeClr val="accent2"/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  <a:t>ÇENE-YÜZ PROTEZLERİNDE ÖLÇÜ</a:t>
            </a:r>
            <a:endParaRPr lang="tr-TR" sz="1600" dirty="0">
              <a:solidFill>
                <a:schemeClr val="accent2"/>
              </a:solidFill>
            </a:endParaRPr>
          </a:p>
        </p:txBody>
      </p:sp>
      <p:sp>
        <p:nvSpPr>
          <p:cNvPr id="23555" name="5 Metin Yer Tutucusu"/>
          <p:cNvSpPr>
            <a:spLocks noGrp="1"/>
          </p:cNvSpPr>
          <p:nvPr>
            <p:ph idx="4294967295"/>
          </p:nvPr>
        </p:nvSpPr>
        <p:spPr>
          <a:xfrm>
            <a:off x="684213" y="1268413"/>
            <a:ext cx="8229600" cy="4187825"/>
          </a:xfrm>
        </p:spPr>
        <p:txBody>
          <a:bodyPr/>
          <a:lstStyle/>
          <a:p>
            <a:pPr algn="just"/>
            <a:r>
              <a:rPr lang="tr-TR" sz="2800" b="1" smtClean="0">
                <a:solidFill>
                  <a:srgbClr val="FF0066"/>
                </a:solidFill>
                <a:latin typeface="Comic Sans MS" pitchFamily="66" charset="0"/>
              </a:rPr>
              <a:t>Ağız dışı ölçü alınmasından önce hastanın hazırlanması</a:t>
            </a:r>
          </a:p>
          <a:p>
            <a:pPr algn="just"/>
            <a:r>
              <a:rPr lang="tr-TR" sz="2400" b="1" smtClean="0">
                <a:solidFill>
                  <a:srgbClr val="FFFF66"/>
                </a:solidFill>
                <a:latin typeface="Comic Sans MS" pitchFamily="66" charset="0"/>
              </a:rPr>
              <a:t>Hastanın üstü ve yüzü açıkta kalacak şekilde başı örtülmeli </a:t>
            </a:r>
          </a:p>
          <a:p>
            <a:pPr algn="just"/>
            <a:r>
              <a:rPr lang="tr-TR" sz="2400" b="1" smtClean="0">
                <a:solidFill>
                  <a:srgbClr val="FFFF66"/>
                </a:solidFill>
                <a:latin typeface="Comic Sans MS" pitchFamily="66" charset="0"/>
              </a:rPr>
              <a:t>Makyaj silinmeli</a:t>
            </a:r>
          </a:p>
          <a:p>
            <a:pPr algn="just"/>
            <a:r>
              <a:rPr lang="tr-TR" sz="2400" b="1" smtClean="0">
                <a:solidFill>
                  <a:srgbClr val="FFFF66"/>
                </a:solidFill>
                <a:latin typeface="Comic Sans MS" pitchFamily="66" charset="0"/>
              </a:rPr>
              <a:t>Gözlük çıkarılmalı</a:t>
            </a:r>
          </a:p>
          <a:p>
            <a:pPr algn="just"/>
            <a:r>
              <a:rPr lang="tr-TR" sz="2400" b="1" smtClean="0">
                <a:solidFill>
                  <a:srgbClr val="FFFF66"/>
                </a:solidFill>
                <a:latin typeface="Comic Sans MS" pitchFamily="66" charset="0"/>
              </a:rPr>
              <a:t>Kirpik, kaş, sakal ve bıyık izole edilmeli( vazelin vs)</a:t>
            </a:r>
          </a:p>
          <a:p>
            <a:pPr algn="just"/>
            <a:r>
              <a:rPr lang="tr-TR" sz="2400" b="1" smtClean="0">
                <a:solidFill>
                  <a:srgbClr val="FFFF66"/>
                </a:solidFill>
                <a:latin typeface="Comic Sans MS" pitchFamily="66" charset="0"/>
              </a:rPr>
              <a:t>Defekt sahasının arzu edilmeyen kısımları gazlı bezle kapatılmalı</a:t>
            </a:r>
          </a:p>
          <a:p>
            <a:pPr algn="just"/>
            <a:r>
              <a:rPr lang="tr-TR" sz="2400" b="1" smtClean="0">
                <a:solidFill>
                  <a:srgbClr val="FFFF66"/>
                </a:solidFill>
                <a:latin typeface="Comic Sans MS" pitchFamily="66" charset="0"/>
              </a:rPr>
              <a:t>Defektin en derin kısmı tedbir olarak kapatılmalı</a:t>
            </a:r>
          </a:p>
          <a:p>
            <a:pPr algn="just"/>
            <a:r>
              <a:rPr lang="tr-TR" sz="2400" b="1" smtClean="0">
                <a:solidFill>
                  <a:srgbClr val="FFFF66"/>
                </a:solidFill>
                <a:latin typeface="Comic Sans MS" pitchFamily="66" charset="0"/>
              </a:rPr>
              <a:t>Ölçüsü alınacak bölge mumla çevrelenmeli</a:t>
            </a:r>
          </a:p>
          <a:p>
            <a:pPr algn="just"/>
            <a:r>
              <a:rPr lang="tr-TR" sz="2400" b="1" smtClean="0">
                <a:solidFill>
                  <a:srgbClr val="FFFF66"/>
                </a:solidFill>
                <a:latin typeface="Comic Sans MS" pitchFamily="66" charset="0"/>
              </a:rPr>
              <a:t>Solunumu sağlamak için gerekli tedbirler sağlanmalı</a:t>
            </a:r>
          </a:p>
          <a:p>
            <a:pPr algn="just"/>
            <a:endParaRPr lang="tr-TR" sz="2400" b="1" smtClean="0">
              <a:solidFill>
                <a:srgbClr val="FFFF66"/>
              </a:solidFill>
              <a:latin typeface="Comic Sans MS" pitchFamily="66" charset="0"/>
            </a:endParaRPr>
          </a:p>
          <a:p>
            <a:pPr algn="just"/>
            <a:endParaRPr lang="tr-TR" sz="2800" b="1" smtClean="0">
              <a:solidFill>
                <a:srgbClr val="CC0066"/>
              </a:solidFill>
              <a:latin typeface="Comic Sans MS" pitchFamily="66" charset="0"/>
            </a:endParaRPr>
          </a:p>
          <a:p>
            <a:pPr algn="just"/>
            <a:endParaRPr lang="tr-TR" sz="2800" b="1" smtClean="0">
              <a:solidFill>
                <a:srgbClr val="CC0066"/>
              </a:solidFill>
              <a:latin typeface="Comic Sans MS" pitchFamily="66" charset="0"/>
            </a:endParaRPr>
          </a:p>
        </p:txBody>
      </p:sp>
      <p:pic>
        <p:nvPicPr>
          <p:cNvPr id="23556" name="Picture 4" descr="Resim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333375"/>
            <a:ext cx="719137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 idx="4294967295"/>
          </p:nvPr>
        </p:nvSpPr>
        <p:spPr>
          <a:xfrm>
            <a:off x="457200" y="533400"/>
            <a:ext cx="8229600" cy="395270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tr-TR" sz="1600" dirty="0" smtClean="0">
                <a:solidFill>
                  <a:schemeClr val="accent2"/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  <a:t>ÇENE-YÜZ PROTEZLERİNDE ÖLÇÜ</a:t>
            </a:r>
            <a:endParaRPr lang="tr-TR" sz="1600" dirty="0">
              <a:solidFill>
                <a:schemeClr val="accent2"/>
              </a:solidFill>
            </a:endParaRPr>
          </a:p>
        </p:txBody>
      </p:sp>
      <p:sp>
        <p:nvSpPr>
          <p:cNvPr id="22531" name="5 Metin Yer Tutucusu"/>
          <p:cNvSpPr>
            <a:spLocks noGrp="1"/>
          </p:cNvSpPr>
          <p:nvPr>
            <p:ph idx="4294967295"/>
          </p:nvPr>
        </p:nvSpPr>
        <p:spPr>
          <a:xfrm>
            <a:off x="755650" y="1628775"/>
            <a:ext cx="8229600" cy="4114800"/>
          </a:xfrm>
        </p:spPr>
        <p:txBody>
          <a:bodyPr/>
          <a:lstStyle/>
          <a:p>
            <a:pPr algn="just"/>
            <a:endParaRPr lang="tr-TR" sz="2800" b="1" smtClean="0">
              <a:solidFill>
                <a:srgbClr val="CC0066"/>
              </a:solidFill>
              <a:latin typeface="Comic Sans MS" pitchFamily="66" charset="0"/>
            </a:endParaRPr>
          </a:p>
          <a:p>
            <a:pPr algn="just"/>
            <a:r>
              <a:rPr lang="tr-TR" sz="2800" b="1" smtClean="0">
                <a:solidFill>
                  <a:srgbClr val="FF0066"/>
                </a:solidFill>
                <a:latin typeface="Comic Sans MS" pitchFamily="66" charset="0"/>
              </a:rPr>
              <a:t>Hastanın Konumu</a:t>
            </a:r>
          </a:p>
          <a:p>
            <a:pPr algn="just"/>
            <a:endParaRPr lang="tr-TR" sz="2800" b="1" smtClean="0">
              <a:solidFill>
                <a:srgbClr val="CC0066"/>
              </a:solidFill>
              <a:latin typeface="Comic Sans MS" pitchFamily="66" charset="0"/>
            </a:endParaRPr>
          </a:p>
          <a:p>
            <a:pPr algn="just"/>
            <a:r>
              <a:rPr lang="tr-TR" sz="2800" b="1" smtClean="0">
                <a:solidFill>
                  <a:srgbClr val="E0EF21"/>
                </a:solidFill>
                <a:latin typeface="Comic Sans MS" pitchFamily="66" charset="0"/>
              </a:rPr>
              <a:t>Baş hafifçe yükseltilmiş olarak yatırılmalı</a:t>
            </a:r>
          </a:p>
          <a:p>
            <a:pPr algn="just"/>
            <a:endParaRPr lang="tr-TR" sz="2800" b="1" smtClean="0">
              <a:solidFill>
                <a:srgbClr val="E0EF21"/>
              </a:solidFill>
              <a:latin typeface="Comic Sans MS" pitchFamily="66" charset="0"/>
            </a:endParaRPr>
          </a:p>
          <a:p>
            <a:pPr algn="just"/>
            <a:r>
              <a:rPr lang="tr-TR" sz="2800" b="1" smtClean="0">
                <a:solidFill>
                  <a:srgbClr val="E0EF21"/>
                </a:solidFill>
                <a:latin typeface="Comic Sans MS" pitchFamily="66" charset="0"/>
              </a:rPr>
              <a:t>Fotöyde eğimli olarak oturtulmalı</a:t>
            </a:r>
          </a:p>
          <a:p>
            <a:pPr algn="just"/>
            <a:endParaRPr lang="tr-TR" sz="2800" b="1" smtClean="0">
              <a:solidFill>
                <a:schemeClr val="bg1"/>
              </a:solidFill>
              <a:latin typeface="Comic Sans MS" pitchFamily="66" charset="0"/>
            </a:endParaRPr>
          </a:p>
          <a:p>
            <a:pPr algn="just"/>
            <a:endParaRPr lang="tr-TR" sz="2800" b="1" smtClean="0">
              <a:solidFill>
                <a:srgbClr val="CC0066"/>
              </a:solidFill>
              <a:latin typeface="Comic Sans MS" pitchFamily="66" charset="0"/>
            </a:endParaRPr>
          </a:p>
        </p:txBody>
      </p:sp>
      <p:pic>
        <p:nvPicPr>
          <p:cNvPr id="22532" name="Picture 4" descr="Resim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333375"/>
            <a:ext cx="719137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 idx="4294967295"/>
          </p:nvPr>
        </p:nvSpPr>
        <p:spPr>
          <a:xfrm>
            <a:off x="457200" y="533400"/>
            <a:ext cx="8229600" cy="395270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tr-TR" sz="1600" dirty="0" smtClean="0">
                <a:solidFill>
                  <a:schemeClr val="accent2"/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  <a:t>ÇENE-YÜZ PROTEZLERİNDE ÖLÇÜ</a:t>
            </a:r>
            <a:endParaRPr lang="tr-TR" sz="1600" dirty="0">
              <a:solidFill>
                <a:schemeClr val="accent2"/>
              </a:solidFill>
            </a:endParaRPr>
          </a:p>
        </p:txBody>
      </p:sp>
      <p:sp>
        <p:nvSpPr>
          <p:cNvPr id="24579" name="5 Metin Yer Tutucusu"/>
          <p:cNvSpPr>
            <a:spLocks noGrp="1"/>
          </p:cNvSpPr>
          <p:nvPr>
            <p:ph idx="4294967295"/>
          </p:nvPr>
        </p:nvSpPr>
        <p:spPr>
          <a:xfrm>
            <a:off x="684213" y="1268413"/>
            <a:ext cx="8229600" cy="4187825"/>
          </a:xfrm>
        </p:spPr>
        <p:txBody>
          <a:bodyPr/>
          <a:lstStyle/>
          <a:p>
            <a:pPr algn="just"/>
            <a:r>
              <a:rPr lang="tr-TR" sz="2800" b="1" smtClean="0">
                <a:solidFill>
                  <a:srgbClr val="FF0066"/>
                </a:solidFill>
                <a:latin typeface="Comic Sans MS" pitchFamily="66" charset="0"/>
              </a:rPr>
              <a:t>Ağız dışı ölçülerin alınmasında kullanılan maddeler</a:t>
            </a:r>
          </a:p>
          <a:p>
            <a:pPr algn="just"/>
            <a:r>
              <a:rPr lang="tr-TR" sz="2800" b="1" smtClean="0">
                <a:solidFill>
                  <a:srgbClr val="FFFF66"/>
                </a:solidFill>
                <a:latin typeface="Comic Sans MS" pitchFamily="66" charset="0"/>
              </a:rPr>
              <a:t>Reversible hidrokolloidler (Agar-agar)</a:t>
            </a:r>
          </a:p>
          <a:p>
            <a:pPr algn="just"/>
            <a:r>
              <a:rPr lang="tr-TR" sz="2800" b="1" smtClean="0">
                <a:solidFill>
                  <a:srgbClr val="FFFF66"/>
                </a:solidFill>
                <a:latin typeface="Comic Sans MS" pitchFamily="66" charset="0"/>
              </a:rPr>
              <a:t>İrreversible hidrokolloidler (Alginat)</a:t>
            </a:r>
          </a:p>
          <a:p>
            <a:pPr algn="just"/>
            <a:r>
              <a:rPr lang="tr-TR" sz="2800" b="1" smtClean="0">
                <a:solidFill>
                  <a:srgbClr val="FFFF66"/>
                </a:solidFill>
                <a:latin typeface="Comic Sans MS" pitchFamily="66" charset="0"/>
              </a:rPr>
              <a:t>Paris alçısı</a:t>
            </a:r>
          </a:p>
          <a:p>
            <a:pPr algn="just"/>
            <a:r>
              <a:rPr lang="tr-TR" sz="2800" b="1" smtClean="0">
                <a:solidFill>
                  <a:srgbClr val="FFFF66"/>
                </a:solidFill>
                <a:latin typeface="Comic Sans MS" pitchFamily="66" charset="0"/>
              </a:rPr>
              <a:t>Ortopedik plaster bantlar</a:t>
            </a:r>
          </a:p>
          <a:p>
            <a:pPr algn="just"/>
            <a:r>
              <a:rPr lang="tr-TR" sz="2800" b="1" smtClean="0">
                <a:solidFill>
                  <a:srgbClr val="FFFF66"/>
                </a:solidFill>
                <a:latin typeface="Comic Sans MS" pitchFamily="66" charset="0"/>
              </a:rPr>
              <a:t>Stenç (impression compound)</a:t>
            </a:r>
          </a:p>
          <a:p>
            <a:pPr algn="just"/>
            <a:r>
              <a:rPr lang="tr-TR" sz="2800" b="1" smtClean="0">
                <a:solidFill>
                  <a:srgbClr val="FFFF66"/>
                </a:solidFill>
                <a:latin typeface="Comic Sans MS" pitchFamily="66" charset="0"/>
              </a:rPr>
              <a:t>Elastomerik ölçü maddeleri</a:t>
            </a:r>
          </a:p>
          <a:p>
            <a:pPr algn="just"/>
            <a:endParaRPr lang="tr-TR" sz="2800" b="1" smtClean="0">
              <a:solidFill>
                <a:srgbClr val="FFFF66"/>
              </a:solidFill>
              <a:latin typeface="Comic Sans MS" pitchFamily="66" charset="0"/>
            </a:endParaRPr>
          </a:p>
        </p:txBody>
      </p:sp>
      <p:pic>
        <p:nvPicPr>
          <p:cNvPr id="24580" name="Picture 4" descr="Resim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333375"/>
            <a:ext cx="719137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 idx="4294967295"/>
          </p:nvPr>
        </p:nvSpPr>
        <p:spPr>
          <a:xfrm>
            <a:off x="457200" y="533400"/>
            <a:ext cx="8229600" cy="395270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tr-TR" sz="1600" dirty="0" smtClean="0">
                <a:solidFill>
                  <a:schemeClr val="accent2"/>
                </a:solidFill>
                <a:effectLst>
                  <a:reflection blurRad="12000" stA="25000" endPos="49000" dist="5000" dir="5400000" sy="-100000" algn="bl" rotWithShape="0"/>
                </a:effectLst>
                <a:latin typeface="Comic Sans MS" pitchFamily="66" charset="0"/>
              </a:rPr>
              <a:t>ÇENE-YÜZ PROTEZLERİNDE ÖLÇÜ</a:t>
            </a:r>
            <a:endParaRPr lang="tr-TR" sz="1600" dirty="0">
              <a:solidFill>
                <a:schemeClr val="accent2"/>
              </a:solidFill>
            </a:endParaRPr>
          </a:p>
        </p:txBody>
      </p:sp>
      <p:sp>
        <p:nvSpPr>
          <p:cNvPr id="34819" name="5 Metin Yer Tutucusu"/>
          <p:cNvSpPr>
            <a:spLocks noGrp="1"/>
          </p:cNvSpPr>
          <p:nvPr>
            <p:ph idx="4294967295"/>
          </p:nvPr>
        </p:nvSpPr>
        <p:spPr>
          <a:xfrm>
            <a:off x="684213" y="1268413"/>
            <a:ext cx="8229600" cy="4187825"/>
          </a:xfrm>
        </p:spPr>
        <p:txBody>
          <a:bodyPr/>
          <a:lstStyle/>
          <a:p>
            <a:pPr algn="just"/>
            <a:r>
              <a:rPr lang="tr-TR" sz="2800" b="1" smtClean="0">
                <a:solidFill>
                  <a:srgbClr val="FF0066"/>
                </a:solidFill>
                <a:latin typeface="Comic Sans MS" pitchFamily="66" charset="0"/>
              </a:rPr>
              <a:t>GENEL KURALLAR</a:t>
            </a:r>
          </a:p>
          <a:p>
            <a:pPr algn="just"/>
            <a:r>
              <a:rPr lang="tr-TR" sz="2800" b="1" smtClean="0">
                <a:solidFill>
                  <a:srgbClr val="FFFF66"/>
                </a:solidFill>
                <a:latin typeface="Comic Sans MS" pitchFamily="66" charset="0"/>
              </a:rPr>
              <a:t>Aşırı detay isteniyor ve çabukluk ön planda ise ortopedik plaster bantlar, stenç, irreversible hidrokolloidler,</a:t>
            </a:r>
          </a:p>
          <a:p>
            <a:pPr algn="just"/>
            <a:r>
              <a:rPr lang="tr-TR" sz="2800" b="1" smtClean="0">
                <a:solidFill>
                  <a:srgbClr val="FFFF66"/>
                </a:solidFill>
                <a:latin typeface="Comic Sans MS" pitchFamily="66" charset="0"/>
              </a:rPr>
              <a:t>Hassasiyet ön planda ise reversible veya irreversible hidrokolloidler,</a:t>
            </a:r>
          </a:p>
          <a:p>
            <a:pPr algn="just"/>
            <a:r>
              <a:rPr lang="tr-TR" sz="2800" b="1" smtClean="0">
                <a:solidFill>
                  <a:srgbClr val="FFFF66"/>
                </a:solidFill>
                <a:latin typeface="Comic Sans MS" pitchFamily="66" charset="0"/>
              </a:rPr>
              <a:t>Hassasiyet ön planda ve ölçü saklanmak isteniyorsa yani (boyutsal stabilitenin yüksek olması isteniyorsa) elastomerik ölçü maddeleri,</a:t>
            </a:r>
          </a:p>
          <a:p>
            <a:pPr algn="just">
              <a:buFont typeface="Wingdings" pitchFamily="2" charset="2"/>
              <a:buNone/>
            </a:pPr>
            <a:r>
              <a:rPr lang="tr-TR" sz="2800" b="1" smtClean="0">
                <a:solidFill>
                  <a:srgbClr val="FFFF66"/>
                </a:solidFill>
                <a:latin typeface="Comic Sans MS" pitchFamily="66" charset="0"/>
              </a:rPr>
              <a:t>              kullanılmalıdır.</a:t>
            </a:r>
          </a:p>
        </p:txBody>
      </p:sp>
      <p:pic>
        <p:nvPicPr>
          <p:cNvPr id="34820" name="Picture 4" descr="Resim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333375"/>
            <a:ext cx="719137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170</TotalTime>
  <Words>307</Words>
  <Application>Microsoft Office PowerPoint</Application>
  <PresentationFormat>Ekran Gösterisi (4:3)</PresentationFormat>
  <Paragraphs>76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8" baseType="lpstr">
      <vt:lpstr>Arial</vt:lpstr>
      <vt:lpstr>Comic Sans MS</vt:lpstr>
      <vt:lpstr>Consolas</vt:lpstr>
      <vt:lpstr>Corbel</vt:lpstr>
      <vt:lpstr>Wingdings</vt:lpstr>
      <vt:lpstr>Wingdings 2</vt:lpstr>
      <vt:lpstr>Wingdings 3</vt:lpstr>
      <vt:lpstr>Metro</vt:lpstr>
      <vt:lpstr> ÇENE-YÜZ PROTEZLERİNDE ÖLÇÜ YÖNTEMLERİ   </vt:lpstr>
      <vt:lpstr>ÇENE-YÜZ PROTEZLERİNDE ÖLÇÜ</vt:lpstr>
      <vt:lpstr>ÇENE-YÜZ PROTEZLERİNDE ÖLÇÜ</vt:lpstr>
      <vt:lpstr>PowerPoint Sunusu</vt:lpstr>
      <vt:lpstr>PowerPoint Sunusu</vt:lpstr>
      <vt:lpstr>ÇENE-YÜZ PROTEZLERİNDE ÖLÇÜ</vt:lpstr>
      <vt:lpstr>ÇENE-YÜZ PROTEZLERİNDE ÖLÇÜ</vt:lpstr>
      <vt:lpstr>ÇENE-YÜZ PROTEZLERİNDE ÖLÇÜ</vt:lpstr>
      <vt:lpstr>ÇENE-YÜZ PROTEZLERİNDE ÖLÇÜ</vt:lpstr>
      <vt:lpstr>      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Yasemin</dc:creator>
  <cp:lastModifiedBy>YASEMİN</cp:lastModifiedBy>
  <cp:revision>15</cp:revision>
  <dcterms:created xsi:type="dcterms:W3CDTF">2009-10-06T03:43:16Z</dcterms:created>
  <dcterms:modified xsi:type="dcterms:W3CDTF">2020-02-01T09:14:03Z</dcterms:modified>
</cp:coreProperties>
</file>