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59" r:id="rId8"/>
    <p:sldId id="261" r:id="rId9"/>
    <p:sldId id="270" r:id="rId10"/>
    <p:sldId id="271" r:id="rId1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F21"/>
    <a:srgbClr val="0000FF"/>
    <a:srgbClr val="FF0066"/>
    <a:srgbClr val="CC0066"/>
    <a:srgbClr val="FFFF66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1 Dikdörtgen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38 Dikdörtgen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39 Dikdörtgen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40 Dikdörtgen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41 Dikdörtgen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55 Dikdörtgen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64 Dikdörtgen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65 Dikdörtgen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66 Dikdörtgen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5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1A1654-1157-4337-AE03-8DE258F7B87B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16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7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2D8C3E-5380-4531-85D6-22A4946EDBB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A451-25E0-4294-91D1-8F155C645CD7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1BA4-FF92-401E-AC49-CA9CAFC58D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4A6BE-17B5-4D52-94F0-E068755FEFFF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7AB23-9FB3-4851-922E-568FB0C07AA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517C2-86A5-4980-B17D-507C8E334795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5F4A-87C8-4CAD-9B4C-66BAE69F78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C1E98-8A14-4660-8406-B7285AE5D0C1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7FFA-4C76-45BA-A605-8A72BE24F6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Serbest Form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14 Serbest Form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12 Serbest Form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24 Serbest Form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25 Serbest Form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6 Dikdörtgen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7 Dikdörtgen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8 Dikdörtgen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9 Dikdörtgen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10 Dikdörtgen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11 Dikdörtgen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307802-4789-4AB2-8CA7-7C23991541CD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2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2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867CBF-5B95-483E-BD06-2DDEE6FE1F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3E004F-40AC-4AE9-BA3F-2710DCE452E4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D83D1A-3EDD-454E-A4E1-66376C211F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4 Dikdörtgen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5 Dikdörtgen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16 Dikdörtgen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17 Dikdörtgen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8 Dikdörtgen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9 Dikdörtgen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20 Dikdörtgen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21 Dikdörtgen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28 Dikdörtgen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9 Dikdörtgen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868E61-E7F8-47C0-9AC2-1DB1F4F1422B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1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0A3635-09F5-4990-88F2-C944B96F90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60F9-697E-4858-83BD-64164942E5B3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1BF5-7E4B-4E1F-81E7-9CAA7EB958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B7198F-F8D7-4C91-BD42-CDF60BD47177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6C140F-24E3-4F7D-A60B-043DA781111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A8870-BFCB-4CEA-A7E6-E4A6446805A9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7D033-DF6A-412B-8C75-A230A88BE0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Dikdörtgen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8 Düz Bağlayıcı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9 Grup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14 Düz Bağlayıcı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15 Düz Bağlayıcı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6 Düz Bağlayıcı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13 Grup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10 Düz Bağlayıcı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1 Düz Bağlayıcı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2 Düz Bağlayıcı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17 Grup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18 Düz Bağlayıcı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9 Düz Bağlayıcı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20 Düz Bağlayıcı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704262-085A-4953-A289-E5132FD591B4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20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2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29B99C-37D8-450A-965B-472ED54EAD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Dikdörtgen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Dikdörtgen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Dikdörtgen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Dikdörtgen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16 Dikdörtgen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6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A2CBB61-DC7B-43CB-BBC4-8A7EBEAE01A1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52C8421-D482-4A45-8457-6DF2F2348B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2" r:id="rId3"/>
    <p:sldLayoutId id="2147483723" r:id="rId4"/>
    <p:sldLayoutId id="2147483724" r:id="rId5"/>
    <p:sldLayoutId id="2147483718" r:id="rId6"/>
    <p:sldLayoutId id="2147483725" r:id="rId7"/>
    <p:sldLayoutId id="2147483717" r:id="rId8"/>
    <p:sldLayoutId id="2147483726" r:id="rId9"/>
    <p:sldLayoutId id="2147483716" r:id="rId10"/>
    <p:sldLayoutId id="2147483715" r:id="rId11"/>
    <p:sldLayoutId id="214748372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D2D2D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D2D2D2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D2D2D2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D2D2D2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D2D2D2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D2D2D2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D2D2D2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D2D2D2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D2D2D2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9C007F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9C007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8229600" cy="17145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000" stA="25000" endPos="49000" dist="5000" dir="5400000" sy="-100000" algn="bl" rotWithShape="0"/>
                </a:effectLst>
                <a:latin typeface="Comic Sans MS" pitchFamily="66" charset="0"/>
              </a:rPr>
              <a:t/>
            </a:r>
            <a:br>
              <a:rPr lang="tr-TR" sz="4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000" stA="25000" endPos="49000" dist="5000" dir="5400000" sy="-100000" algn="bl" rotWithShape="0"/>
                </a:effectLst>
                <a:latin typeface="Comic Sans MS" pitchFamily="66" charset="0"/>
              </a:rPr>
            </a:br>
            <a:r>
              <a:rPr lang="tr-TR" sz="4400" dirty="0" smtClean="0">
                <a:solidFill>
                  <a:srgbClr val="FF0066"/>
                </a:solidFill>
                <a:effectLst>
                  <a:reflection blurRad="12000" stA="25000" endPos="49000" dist="5000" dir="5400000" sy="-100000" algn="bl" rotWithShape="0"/>
                </a:effectLst>
                <a:latin typeface="Comic Sans MS" pitchFamily="66" charset="0"/>
              </a:rPr>
              <a:t>ÇENE-YÜZ PROTEZLERİNDE ÖLÇÜ YÖNTEMLERİ</a:t>
            </a:r>
            <a:r>
              <a:rPr lang="tr-TR" dirty="0" smtClean="0">
                <a:solidFill>
                  <a:srgbClr val="FF0000"/>
                </a:solidFill>
                <a:effectLst>
                  <a:reflection blurRad="12000" stA="25000" endPos="49000" dist="5000" dir="5400000" sy="-100000" algn="bl" rotWithShape="0"/>
                </a:effectLst>
                <a:latin typeface="Comic Sans MS" pitchFamily="66" charset="0"/>
              </a:rPr>
              <a:t/>
            </a:r>
            <a:br>
              <a:rPr lang="tr-TR" dirty="0" smtClean="0">
                <a:solidFill>
                  <a:srgbClr val="FF0000"/>
                </a:solidFill>
                <a:effectLst>
                  <a:reflection blurRad="12000" stA="25000" endPos="49000" dist="5000" dir="5400000" sy="-100000" algn="bl" rotWithShape="0"/>
                </a:effectLst>
                <a:latin typeface="Comic Sans MS" pitchFamily="66" charset="0"/>
              </a:rPr>
            </a:br>
            <a:r>
              <a:rPr lang="tr-TR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reflection blurRad="12000" stA="25000" endPos="49000" dist="5000" dir="5400000" sy="-100000" algn="bl" rotWithShape="0"/>
                </a:effectLst>
                <a:latin typeface="Comic Sans MS" pitchFamily="66" charset="0"/>
              </a:rPr>
              <a:t/>
            </a:r>
            <a:br>
              <a:rPr lang="tr-TR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reflection blurRad="12000" stA="25000" endPos="49000" dist="5000" dir="5400000" sy="-100000" algn="bl" rotWithShape="0"/>
                </a:effectLst>
                <a:latin typeface="Comic Sans MS" pitchFamily="66" charset="0"/>
              </a:rPr>
            </a:br>
            <a:r>
              <a:rPr lang="tr-TR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reflection blurRad="12000" stA="25000" endPos="49000" dist="5000" dir="5400000" sy="-100000" algn="bl" rotWithShape="0"/>
                </a:effectLst>
                <a:latin typeface="Comic Sans MS" pitchFamily="66" charset="0"/>
              </a:rPr>
              <a:t/>
            </a:r>
            <a:br>
              <a:rPr lang="tr-TR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reflection blurRad="12000" stA="25000" endPos="49000" dist="5000" dir="5400000" sy="-100000" algn="bl" rotWithShape="0"/>
                </a:effectLst>
                <a:latin typeface="Comic Sans MS" pitchFamily="66" charset="0"/>
              </a:rPr>
            </a:br>
            <a:endParaRPr lang="tr-TR" dirty="0">
              <a:solidFill>
                <a:schemeClr val="bg1">
                  <a:lumMod val="75000"/>
                  <a:lumOff val="25000"/>
                </a:schemeClr>
              </a:solidFill>
              <a:effectLst>
                <a:reflection blurRad="12000" stA="25000" endPos="49000" dist="5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>
          <a:xfrm>
            <a:off x="2071688" y="4143375"/>
            <a:ext cx="5105400" cy="2147888"/>
          </a:xfrm>
        </p:spPr>
        <p:txBody>
          <a:bodyPr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b="1" dirty="0" smtClean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b="1" dirty="0" smtClean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11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11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11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11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11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11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11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11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11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11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11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tr-TR" sz="11200" b="1" dirty="0" smtClean="0">
                <a:solidFill>
                  <a:srgbClr val="E0EF21"/>
                </a:solidFill>
                <a:latin typeface="Comic Sans MS" pitchFamily="66" charset="0"/>
              </a:rPr>
              <a:t>Prof. Dr. Yasemin KESKİN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51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tr-TR" sz="8000" b="1" dirty="0" smtClean="0">
                <a:solidFill>
                  <a:srgbClr val="E0EF21"/>
                </a:solidFill>
                <a:latin typeface="Comic Sans MS" pitchFamily="66" charset="0"/>
              </a:rPr>
              <a:t>Ankara Üniversitesi 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tr-TR" sz="8000" b="1" dirty="0" smtClean="0">
                <a:solidFill>
                  <a:srgbClr val="E0EF21"/>
                </a:solidFill>
                <a:latin typeface="Comic Sans MS" pitchFamily="66" charset="0"/>
              </a:rPr>
              <a:t>Diş Hekimliği Fakültesi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tr-TR" sz="8000" b="1" dirty="0" err="1" smtClean="0">
                <a:solidFill>
                  <a:srgbClr val="E0EF21"/>
                </a:solidFill>
                <a:latin typeface="Comic Sans MS" pitchFamily="66" charset="0"/>
              </a:rPr>
              <a:t>Protetik</a:t>
            </a:r>
            <a:r>
              <a:rPr lang="tr-TR" sz="8000" b="1" dirty="0" smtClean="0">
                <a:solidFill>
                  <a:srgbClr val="E0EF21"/>
                </a:solidFill>
                <a:latin typeface="Comic Sans MS" pitchFamily="66" charset="0"/>
              </a:rPr>
              <a:t> Diş Tedavisi Anabilim Dalı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2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b="1" dirty="0" smtClean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b="1" dirty="0" smtClean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tr-TR" b="1" dirty="0" smtClean="0">
              <a:solidFill>
                <a:srgbClr val="FF0000"/>
              </a:solidFill>
            </a:endParaRPr>
          </a:p>
        </p:txBody>
      </p:sp>
      <p:pic>
        <p:nvPicPr>
          <p:cNvPr id="13316" name="Picture 4" descr="Resi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93503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b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KAYNAKLAR</a:t>
            </a:r>
            <a:endParaRPr lang="tr-TR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784350"/>
            <a:ext cx="8136904" cy="4572000"/>
          </a:xfrm>
        </p:spPr>
        <p:txBody>
          <a:bodyPr/>
          <a:lstStyle/>
          <a:p>
            <a:endParaRPr lang="tr-T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tr-TR" sz="2400" i="1" dirty="0" smtClean="0">
                <a:solidFill>
                  <a:srgbClr val="E0EF21"/>
                </a:solidFill>
                <a:latin typeface="Comic Sans MS" panose="030F0702030302020204" pitchFamily="66" charset="0"/>
              </a:rPr>
              <a:t>Thomas </a:t>
            </a:r>
            <a:r>
              <a:rPr lang="tr-TR" sz="2400" i="1" dirty="0">
                <a:solidFill>
                  <a:srgbClr val="E0EF21"/>
                </a:solidFill>
                <a:latin typeface="Comic Sans MS" panose="030F0702030302020204" pitchFamily="66" charset="0"/>
              </a:rPr>
              <a:t>Dean Taylor. </a:t>
            </a:r>
            <a:r>
              <a:rPr lang="tr-TR" sz="2400" dirty="0" err="1">
                <a:latin typeface="Comic Sans MS" panose="030F0702030302020204" pitchFamily="66" charset="0"/>
              </a:rPr>
              <a:t>Clinical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Maxillofacial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Prosthetics</a:t>
            </a:r>
            <a:r>
              <a:rPr lang="tr-TR" sz="2400" dirty="0">
                <a:latin typeface="Comic Sans MS" panose="030F0702030302020204" pitchFamily="66" charset="0"/>
              </a:rPr>
              <a:t>. </a:t>
            </a:r>
            <a:r>
              <a:rPr lang="tr-TR" sz="2400" dirty="0" err="1">
                <a:latin typeface="Comic Sans MS" panose="030F0702030302020204" pitchFamily="66" charset="0"/>
              </a:rPr>
              <a:t>Quintessence</a:t>
            </a:r>
            <a:r>
              <a:rPr lang="tr-TR" sz="2400" dirty="0">
                <a:latin typeface="Comic Sans MS" panose="030F0702030302020204" pitchFamily="66" charset="0"/>
              </a:rPr>
              <a:t> Publishing </a:t>
            </a:r>
            <a:r>
              <a:rPr lang="tr-TR" sz="2400" dirty="0" err="1">
                <a:latin typeface="Comic Sans MS" panose="030F0702030302020204" pitchFamily="66" charset="0"/>
              </a:rPr>
              <a:t>Company</a:t>
            </a:r>
            <a:r>
              <a:rPr lang="tr-TR" sz="2400" dirty="0">
                <a:latin typeface="Comic Sans MS" panose="030F0702030302020204" pitchFamily="66" charset="0"/>
              </a:rPr>
              <a:t>; 2000.</a:t>
            </a: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2. </a:t>
            </a:r>
            <a:r>
              <a:rPr lang="tr-TR" sz="2400" i="1" dirty="0" err="1">
                <a:solidFill>
                  <a:srgbClr val="E0EF21"/>
                </a:solidFill>
                <a:latin typeface="Comic Sans MS" panose="030F0702030302020204" pitchFamily="66" charset="0"/>
              </a:rPr>
              <a:t>Beumer</a:t>
            </a:r>
            <a:r>
              <a:rPr lang="tr-TR" sz="2400" i="1" dirty="0">
                <a:solidFill>
                  <a:srgbClr val="E0EF21"/>
                </a:solidFill>
                <a:latin typeface="Comic Sans MS" panose="030F0702030302020204" pitchFamily="66" charset="0"/>
              </a:rPr>
              <a:t> III John, </a:t>
            </a:r>
            <a:r>
              <a:rPr lang="tr-TR" sz="2400" i="1" dirty="0" err="1">
                <a:solidFill>
                  <a:srgbClr val="E0EF21"/>
                </a:solidFill>
                <a:latin typeface="Comic Sans MS" panose="030F0702030302020204" pitchFamily="66" charset="0"/>
              </a:rPr>
              <a:t>Marunick</a:t>
            </a:r>
            <a:r>
              <a:rPr lang="tr-TR" sz="2400" i="1" dirty="0">
                <a:solidFill>
                  <a:srgbClr val="E0EF21"/>
                </a:solidFill>
                <a:latin typeface="Comic Sans MS" panose="030F0702030302020204" pitchFamily="66" charset="0"/>
              </a:rPr>
              <a:t> Mark T, </a:t>
            </a:r>
            <a:r>
              <a:rPr lang="tr-TR" sz="2400" i="1" dirty="0" err="1">
                <a:solidFill>
                  <a:srgbClr val="E0EF21"/>
                </a:solidFill>
                <a:latin typeface="Comic Sans MS" panose="030F0702030302020204" pitchFamily="66" charset="0"/>
              </a:rPr>
              <a:t>Esposito</a:t>
            </a:r>
            <a:r>
              <a:rPr lang="tr-TR" sz="2400" i="1" dirty="0">
                <a:solidFill>
                  <a:srgbClr val="E0EF2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err="1">
                <a:solidFill>
                  <a:srgbClr val="E0EF21"/>
                </a:solidFill>
                <a:latin typeface="Comic Sans MS" panose="030F0702030302020204" pitchFamily="66" charset="0"/>
              </a:rPr>
              <a:t>Salvatore</a:t>
            </a:r>
            <a:r>
              <a:rPr lang="tr-TR" sz="2400" i="1" dirty="0">
                <a:solidFill>
                  <a:srgbClr val="E0EF21"/>
                </a:solidFill>
                <a:latin typeface="Comic Sans MS" panose="030F0702030302020204" pitchFamily="66" charset="0"/>
              </a:rPr>
              <a:t> J. </a:t>
            </a:r>
            <a:r>
              <a:rPr lang="tr-TR" sz="2400" dirty="0" err="1">
                <a:latin typeface="Comic Sans MS" panose="030F0702030302020204" pitchFamily="66" charset="0"/>
              </a:rPr>
              <a:t>Maxillofacial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Rehabilitation</a:t>
            </a:r>
            <a:r>
              <a:rPr lang="tr-TR" sz="2400" dirty="0">
                <a:latin typeface="Comic Sans MS" panose="030F0702030302020204" pitchFamily="66" charset="0"/>
              </a:rPr>
              <a:t>: </a:t>
            </a:r>
            <a:r>
              <a:rPr lang="tr-TR" sz="2400" dirty="0" err="1">
                <a:latin typeface="Comic Sans MS" panose="030F0702030302020204" pitchFamily="66" charset="0"/>
              </a:rPr>
              <a:t>Prosthodontic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Surgical</a:t>
            </a:r>
            <a:r>
              <a:rPr lang="tr-TR" sz="2400" dirty="0">
                <a:latin typeface="Comic Sans MS" panose="030F0702030302020204" pitchFamily="66" charset="0"/>
              </a:rPr>
              <a:t> Management of </a:t>
            </a:r>
            <a:r>
              <a:rPr lang="tr-TR" sz="2400" dirty="0" err="1">
                <a:latin typeface="Comic Sans MS" panose="030F0702030302020204" pitchFamily="66" charset="0"/>
              </a:rPr>
              <a:t>Cancer-Related</a:t>
            </a:r>
            <a:r>
              <a:rPr lang="tr-TR" sz="2400" dirty="0">
                <a:latin typeface="Comic Sans MS" panose="030F0702030302020204" pitchFamily="66" charset="0"/>
              </a:rPr>
              <a:t>, </a:t>
            </a:r>
            <a:r>
              <a:rPr lang="tr-TR" sz="2400" dirty="0" err="1">
                <a:latin typeface="Comic Sans MS" panose="030F0702030302020204" pitchFamily="66" charset="0"/>
              </a:rPr>
              <a:t>Acquired</a:t>
            </a:r>
            <a:r>
              <a:rPr lang="tr-TR" sz="2400" dirty="0">
                <a:latin typeface="Comic Sans MS" panose="030F0702030302020204" pitchFamily="66" charset="0"/>
              </a:rPr>
              <a:t>,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Congenital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Defects</a:t>
            </a:r>
            <a:r>
              <a:rPr lang="tr-TR" sz="2400" dirty="0">
                <a:latin typeface="Comic Sans MS" panose="030F0702030302020204" pitchFamily="66" charset="0"/>
              </a:rPr>
              <a:t> of </a:t>
            </a:r>
            <a:r>
              <a:rPr lang="tr-TR" sz="2400" dirty="0" err="1">
                <a:latin typeface="Comic Sans MS" panose="030F0702030302020204" pitchFamily="66" charset="0"/>
              </a:rPr>
              <a:t>the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Head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Neck</a:t>
            </a:r>
            <a:r>
              <a:rPr lang="tr-TR" sz="2400" dirty="0">
                <a:latin typeface="Comic Sans MS" panose="030F0702030302020204" pitchFamily="66" charset="0"/>
              </a:rPr>
              <a:t>, 3.rd ed. </a:t>
            </a:r>
            <a:r>
              <a:rPr lang="tr-TR" sz="2400" dirty="0" err="1">
                <a:latin typeface="Comic Sans MS" panose="030F0702030302020204" pitchFamily="66" charset="0"/>
              </a:rPr>
              <a:t>Quintessence</a:t>
            </a:r>
            <a:r>
              <a:rPr lang="tr-TR" sz="2400" dirty="0">
                <a:latin typeface="Comic Sans MS" panose="030F0702030302020204" pitchFamily="66" charset="0"/>
              </a:rPr>
              <a:t> Publishing </a:t>
            </a:r>
            <a:r>
              <a:rPr lang="tr-TR" sz="2400" dirty="0" err="1">
                <a:latin typeface="Comic Sans MS" panose="030F0702030302020204" pitchFamily="66" charset="0"/>
              </a:rPr>
              <a:t>Company</a:t>
            </a:r>
            <a:r>
              <a:rPr lang="tr-TR" sz="2400" dirty="0">
                <a:latin typeface="Comic Sans MS" panose="030F0702030302020204" pitchFamily="66" charset="0"/>
              </a:rPr>
              <a:t>; 2011.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356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9527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accent2"/>
                </a:solidFill>
                <a:effectLst>
                  <a:reflection blurRad="12000" stA="25000" endPos="49000" dist="5000" dir="5400000" sy="-100000" algn="bl" rotWithShape="0"/>
                </a:effectLst>
                <a:latin typeface="Comic Sans MS" pitchFamily="66" charset="0"/>
              </a:rPr>
              <a:t>ÇENE-YÜZ PROTEZLERİNDE ÖLÇÜ</a:t>
            </a:r>
            <a:endParaRPr lang="tr-TR" sz="1600" dirty="0">
              <a:solidFill>
                <a:schemeClr val="accent2"/>
              </a:solidFill>
            </a:endParaRPr>
          </a:p>
        </p:txBody>
      </p:sp>
      <p:sp>
        <p:nvSpPr>
          <p:cNvPr id="14338" name="5 Metin Yer Tutucusu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114800"/>
          </a:xfrm>
        </p:spPr>
        <p:txBody>
          <a:bodyPr/>
          <a:lstStyle/>
          <a:p>
            <a:pPr algn="just"/>
            <a:endParaRPr lang="tr-TR" sz="2800" b="1" smtClean="0">
              <a:solidFill>
                <a:srgbClr val="CC0066"/>
              </a:solidFill>
              <a:latin typeface="Comic Sans MS" pitchFamily="66" charset="0"/>
            </a:endParaRPr>
          </a:p>
          <a:p>
            <a:pPr algn="just"/>
            <a:r>
              <a:rPr lang="tr-TR" sz="2800" b="1" smtClean="0">
                <a:solidFill>
                  <a:srgbClr val="FF0066"/>
                </a:solidFill>
                <a:latin typeface="Comic Sans MS" pitchFamily="66" charset="0"/>
              </a:rPr>
              <a:t>Çene ve Yüz Protezinde Ölçü Yöntemleri</a:t>
            </a:r>
          </a:p>
          <a:p>
            <a:pPr algn="just"/>
            <a:endParaRPr lang="tr-TR" sz="2800" b="1" smtClean="0">
              <a:solidFill>
                <a:srgbClr val="CC0066"/>
              </a:solidFill>
              <a:latin typeface="Comic Sans MS" pitchFamily="66" charset="0"/>
            </a:endParaRPr>
          </a:p>
          <a:p>
            <a:pPr algn="just"/>
            <a:r>
              <a:rPr lang="tr-TR" sz="2800" b="1" smtClean="0">
                <a:solidFill>
                  <a:srgbClr val="E0EF21"/>
                </a:solidFill>
                <a:latin typeface="Comic Sans MS" pitchFamily="66" charset="0"/>
              </a:rPr>
              <a:t>Ağız içi ölçü yöntemleri (İntra oral)</a:t>
            </a:r>
          </a:p>
          <a:p>
            <a:pPr algn="just"/>
            <a:endParaRPr lang="tr-TR" sz="2800" b="1" smtClean="0">
              <a:solidFill>
                <a:srgbClr val="E0EF21"/>
              </a:solidFill>
              <a:latin typeface="Comic Sans MS" pitchFamily="66" charset="0"/>
            </a:endParaRPr>
          </a:p>
          <a:p>
            <a:pPr algn="just"/>
            <a:r>
              <a:rPr lang="tr-TR" sz="2800" b="1" smtClean="0">
                <a:solidFill>
                  <a:srgbClr val="E0EF21"/>
                </a:solidFill>
                <a:latin typeface="Comic Sans MS" pitchFamily="66" charset="0"/>
              </a:rPr>
              <a:t>Ağız dışı ölçü yöntemleri (Ekstra oral)</a:t>
            </a:r>
          </a:p>
          <a:p>
            <a:pPr algn="just"/>
            <a:endParaRPr lang="tr-TR" sz="2800" b="1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tr-TR" sz="2800" b="1" smtClean="0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14340" name="Picture 4" descr="Resi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9527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accent2"/>
                </a:solidFill>
                <a:effectLst>
                  <a:reflection blurRad="12000" stA="25000" endPos="49000" dist="5000" dir="5400000" sy="-100000" algn="bl" rotWithShape="0"/>
                </a:effectLst>
                <a:latin typeface="Comic Sans MS" pitchFamily="66" charset="0"/>
              </a:rPr>
              <a:t>ÇENE-YÜZ PROTEZLERİNDE ÖLÇÜ</a:t>
            </a:r>
            <a:endParaRPr lang="tr-TR" sz="1600" dirty="0">
              <a:solidFill>
                <a:schemeClr val="accent2"/>
              </a:solidFill>
            </a:endParaRPr>
          </a:p>
        </p:txBody>
      </p:sp>
      <p:sp>
        <p:nvSpPr>
          <p:cNvPr id="15362" name="5 Metin Yer Tutucusu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114800"/>
          </a:xfrm>
        </p:spPr>
        <p:txBody>
          <a:bodyPr/>
          <a:lstStyle/>
          <a:p>
            <a:pPr algn="just"/>
            <a:r>
              <a:rPr lang="tr-TR" sz="2800" b="1" smtClean="0">
                <a:solidFill>
                  <a:srgbClr val="FF0066"/>
                </a:solidFill>
                <a:latin typeface="Comic Sans MS" pitchFamily="66" charset="0"/>
              </a:rPr>
              <a:t>Ağız içi ölçülerin alınması sırasında;</a:t>
            </a:r>
          </a:p>
          <a:p>
            <a:pPr algn="just"/>
            <a:endParaRPr lang="tr-TR" sz="2800" b="1" smtClean="0">
              <a:solidFill>
                <a:srgbClr val="FF0066"/>
              </a:solidFill>
              <a:latin typeface="Arial" charset="0"/>
            </a:endParaRPr>
          </a:p>
          <a:p>
            <a:pPr algn="just"/>
            <a:r>
              <a:rPr lang="tr-TR" sz="2800" b="1" smtClean="0">
                <a:solidFill>
                  <a:srgbClr val="FFFF66"/>
                </a:solidFill>
                <a:latin typeface="Comic Sans MS" pitchFamily="66" charset="0"/>
              </a:rPr>
              <a:t>Ölçü öncesinde ağız içi, postoperatif değişiklikler yönünden incelenmelidir.</a:t>
            </a:r>
          </a:p>
          <a:p>
            <a:pPr algn="just"/>
            <a:r>
              <a:rPr lang="tr-TR" sz="2800" b="1" smtClean="0">
                <a:solidFill>
                  <a:srgbClr val="FFFF66"/>
                </a:solidFill>
                <a:latin typeface="Comic Sans MS" pitchFamily="66" charset="0"/>
              </a:rPr>
              <a:t>Küçük perforasyonlar kapatılmalıdır.</a:t>
            </a:r>
          </a:p>
          <a:p>
            <a:pPr algn="just"/>
            <a:r>
              <a:rPr lang="tr-TR" sz="2800" b="1" smtClean="0">
                <a:solidFill>
                  <a:srgbClr val="FFFF66"/>
                </a:solidFill>
                <a:latin typeface="Comic Sans MS" pitchFamily="66" charset="0"/>
              </a:rPr>
              <a:t>İstenilen bölgeleri ölçü içine almak amacıyla kaşıkta gerekli ilave ve düzenlemeler yapılmalıdır.</a:t>
            </a:r>
          </a:p>
          <a:p>
            <a:pPr algn="just"/>
            <a:endParaRPr lang="tr-TR" sz="2800" b="1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/>
            <a:endParaRPr lang="tr-TR" sz="2800" b="1" smtClean="0">
              <a:solidFill>
                <a:srgbClr val="CC0066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None/>
            </a:pPr>
            <a:endParaRPr lang="tr-TR" sz="2800" b="1" smtClean="0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15364" name="Picture 4" descr="Resi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gamma/>
                <a:shade val="46275"/>
                <a:invGamma/>
              </a:schemeClr>
            </a:gs>
            <a:gs pos="50000">
              <a:schemeClr val="tx2"/>
            </a:gs>
            <a:gs pos="100000">
              <a:schemeClr val="tx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Untitled-1ye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365625"/>
            <a:ext cx="4237038" cy="1895475"/>
          </a:xfrm>
          <a:prstGeom prst="rect">
            <a:avLst/>
          </a:prstGeom>
          <a:noFill/>
        </p:spPr>
      </p:pic>
      <p:pic>
        <p:nvPicPr>
          <p:cNvPr id="25604" name="Picture 4" descr="Resi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Untitled-11ye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549275"/>
            <a:ext cx="3425825" cy="2827338"/>
          </a:xfrm>
          <a:prstGeom prst="rect">
            <a:avLst/>
          </a:prstGeom>
          <a:noFill/>
        </p:spPr>
      </p:pic>
      <p:pic>
        <p:nvPicPr>
          <p:cNvPr id="25606" name="Picture 6" descr="Untitled-12yen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836613"/>
            <a:ext cx="3529012" cy="2778125"/>
          </a:xfrm>
          <a:prstGeom prst="rect">
            <a:avLst/>
          </a:prstGeom>
          <a:noFill/>
        </p:spPr>
      </p:pic>
      <p:pic>
        <p:nvPicPr>
          <p:cNvPr id="25607" name="Picture 7" descr="Untitled-2yen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500438"/>
            <a:ext cx="4243387" cy="2919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Resi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Untitled-13ye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557213"/>
            <a:ext cx="6624638" cy="5133975"/>
          </a:xfrm>
          <a:prstGeom prst="rect">
            <a:avLst/>
          </a:prstGeom>
          <a:noFill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268538" y="5876925"/>
            <a:ext cx="4895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rgbClr val="FFFF66"/>
                </a:solidFill>
                <a:latin typeface="Comic Sans MS" pitchFamily="66" charset="0"/>
              </a:rPr>
              <a:t>Bir maksiller defekt vakası ve alveolar kretin durumu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39527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accent2"/>
                </a:solidFill>
                <a:effectLst>
                  <a:reflection blurRad="12000" stA="25000" endPos="49000" dist="5000" dir="5400000" sy="-100000" algn="bl" rotWithShape="0"/>
                </a:effectLst>
                <a:latin typeface="Comic Sans MS" pitchFamily="66" charset="0"/>
              </a:rPr>
              <a:t>ÇENE-YÜZ PROTEZLERİNDE ÖLÇÜ</a:t>
            </a:r>
            <a:endParaRPr lang="tr-TR" sz="1600" dirty="0">
              <a:solidFill>
                <a:schemeClr val="accent2"/>
              </a:solidFill>
            </a:endParaRPr>
          </a:p>
        </p:txBody>
      </p:sp>
      <p:sp>
        <p:nvSpPr>
          <p:cNvPr id="23555" name="5 Metin Yer Tutucusu"/>
          <p:cNvSpPr>
            <a:spLocks noGrp="1"/>
          </p:cNvSpPr>
          <p:nvPr>
            <p:ph idx="4294967295"/>
          </p:nvPr>
        </p:nvSpPr>
        <p:spPr>
          <a:xfrm>
            <a:off x="684213" y="1268413"/>
            <a:ext cx="8229600" cy="4187825"/>
          </a:xfrm>
        </p:spPr>
        <p:txBody>
          <a:bodyPr/>
          <a:lstStyle/>
          <a:p>
            <a:pPr algn="just"/>
            <a:r>
              <a:rPr lang="tr-TR" sz="2800" b="1" smtClean="0">
                <a:solidFill>
                  <a:srgbClr val="FF0066"/>
                </a:solidFill>
                <a:latin typeface="Comic Sans MS" pitchFamily="66" charset="0"/>
              </a:rPr>
              <a:t>Ağız dışı ölçü alınmasından önce hastanın hazırlanması</a:t>
            </a:r>
          </a:p>
          <a:p>
            <a:pPr algn="just"/>
            <a:r>
              <a:rPr lang="tr-TR" sz="2400" b="1" smtClean="0">
                <a:solidFill>
                  <a:srgbClr val="FFFF66"/>
                </a:solidFill>
                <a:latin typeface="Comic Sans MS" pitchFamily="66" charset="0"/>
              </a:rPr>
              <a:t>Hastanın üstü ve yüzü açıkta kalacak şekilde başı örtülmeli </a:t>
            </a:r>
          </a:p>
          <a:p>
            <a:pPr algn="just"/>
            <a:r>
              <a:rPr lang="tr-TR" sz="2400" b="1" smtClean="0">
                <a:solidFill>
                  <a:srgbClr val="FFFF66"/>
                </a:solidFill>
                <a:latin typeface="Comic Sans MS" pitchFamily="66" charset="0"/>
              </a:rPr>
              <a:t>Makyaj silinmeli</a:t>
            </a:r>
          </a:p>
          <a:p>
            <a:pPr algn="just"/>
            <a:r>
              <a:rPr lang="tr-TR" sz="2400" b="1" smtClean="0">
                <a:solidFill>
                  <a:srgbClr val="FFFF66"/>
                </a:solidFill>
                <a:latin typeface="Comic Sans MS" pitchFamily="66" charset="0"/>
              </a:rPr>
              <a:t>Gözlük çıkarılmalı</a:t>
            </a:r>
          </a:p>
          <a:p>
            <a:pPr algn="just"/>
            <a:r>
              <a:rPr lang="tr-TR" sz="2400" b="1" smtClean="0">
                <a:solidFill>
                  <a:srgbClr val="FFFF66"/>
                </a:solidFill>
                <a:latin typeface="Comic Sans MS" pitchFamily="66" charset="0"/>
              </a:rPr>
              <a:t>Kirpik, kaş, sakal ve bıyık izole edilmeli( vazelin vs)</a:t>
            </a:r>
          </a:p>
          <a:p>
            <a:pPr algn="just"/>
            <a:r>
              <a:rPr lang="tr-TR" sz="2400" b="1" smtClean="0">
                <a:solidFill>
                  <a:srgbClr val="FFFF66"/>
                </a:solidFill>
                <a:latin typeface="Comic Sans MS" pitchFamily="66" charset="0"/>
              </a:rPr>
              <a:t>Defekt sahasının arzu edilmeyen kısımları gazlı bezle kapatılmalı</a:t>
            </a:r>
          </a:p>
          <a:p>
            <a:pPr algn="just"/>
            <a:r>
              <a:rPr lang="tr-TR" sz="2400" b="1" smtClean="0">
                <a:solidFill>
                  <a:srgbClr val="FFFF66"/>
                </a:solidFill>
                <a:latin typeface="Comic Sans MS" pitchFamily="66" charset="0"/>
              </a:rPr>
              <a:t>Defektin en derin kısmı tedbir olarak kapatılmalı</a:t>
            </a:r>
          </a:p>
          <a:p>
            <a:pPr algn="just"/>
            <a:r>
              <a:rPr lang="tr-TR" sz="2400" b="1" smtClean="0">
                <a:solidFill>
                  <a:srgbClr val="FFFF66"/>
                </a:solidFill>
                <a:latin typeface="Comic Sans MS" pitchFamily="66" charset="0"/>
              </a:rPr>
              <a:t>Ölçüsü alınacak bölge mumla çevrelenmeli</a:t>
            </a:r>
          </a:p>
          <a:p>
            <a:pPr algn="just"/>
            <a:r>
              <a:rPr lang="tr-TR" sz="2400" b="1" smtClean="0">
                <a:solidFill>
                  <a:srgbClr val="FFFF66"/>
                </a:solidFill>
                <a:latin typeface="Comic Sans MS" pitchFamily="66" charset="0"/>
              </a:rPr>
              <a:t>Solunumu sağlamak için gerekli tedbirler sağlanmalı</a:t>
            </a:r>
          </a:p>
          <a:p>
            <a:pPr algn="just"/>
            <a:endParaRPr lang="tr-TR" sz="2400" b="1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/>
            <a:endParaRPr lang="tr-TR" sz="2800" b="1" smtClean="0">
              <a:solidFill>
                <a:srgbClr val="CC0066"/>
              </a:solidFill>
              <a:latin typeface="Comic Sans MS" pitchFamily="66" charset="0"/>
            </a:endParaRPr>
          </a:p>
          <a:p>
            <a:pPr algn="just"/>
            <a:endParaRPr lang="tr-TR" sz="2800" b="1" smtClean="0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23556" name="Picture 4" descr="Resi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39527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accent2"/>
                </a:solidFill>
                <a:effectLst>
                  <a:reflection blurRad="12000" stA="25000" endPos="49000" dist="5000" dir="5400000" sy="-100000" algn="bl" rotWithShape="0"/>
                </a:effectLst>
                <a:latin typeface="Comic Sans MS" pitchFamily="66" charset="0"/>
              </a:rPr>
              <a:t>ÇENE-YÜZ PROTEZLERİNDE ÖLÇÜ</a:t>
            </a:r>
            <a:endParaRPr lang="tr-TR" sz="1600" dirty="0">
              <a:solidFill>
                <a:schemeClr val="accent2"/>
              </a:solidFill>
            </a:endParaRPr>
          </a:p>
        </p:txBody>
      </p:sp>
      <p:sp>
        <p:nvSpPr>
          <p:cNvPr id="22531" name="5 Metin Yer Tutucusu"/>
          <p:cNvSpPr>
            <a:spLocks noGrp="1"/>
          </p:cNvSpPr>
          <p:nvPr>
            <p:ph idx="4294967295"/>
          </p:nvPr>
        </p:nvSpPr>
        <p:spPr>
          <a:xfrm>
            <a:off x="755650" y="1628775"/>
            <a:ext cx="8229600" cy="4114800"/>
          </a:xfrm>
        </p:spPr>
        <p:txBody>
          <a:bodyPr/>
          <a:lstStyle/>
          <a:p>
            <a:pPr algn="just"/>
            <a:endParaRPr lang="tr-TR" sz="2800" b="1" smtClean="0">
              <a:solidFill>
                <a:srgbClr val="CC0066"/>
              </a:solidFill>
              <a:latin typeface="Comic Sans MS" pitchFamily="66" charset="0"/>
            </a:endParaRPr>
          </a:p>
          <a:p>
            <a:pPr algn="just"/>
            <a:r>
              <a:rPr lang="tr-TR" sz="2800" b="1" smtClean="0">
                <a:solidFill>
                  <a:srgbClr val="FF0066"/>
                </a:solidFill>
                <a:latin typeface="Comic Sans MS" pitchFamily="66" charset="0"/>
              </a:rPr>
              <a:t>Hastanın Konumu</a:t>
            </a:r>
          </a:p>
          <a:p>
            <a:pPr algn="just"/>
            <a:endParaRPr lang="tr-TR" sz="2800" b="1" smtClean="0">
              <a:solidFill>
                <a:srgbClr val="CC0066"/>
              </a:solidFill>
              <a:latin typeface="Comic Sans MS" pitchFamily="66" charset="0"/>
            </a:endParaRPr>
          </a:p>
          <a:p>
            <a:pPr algn="just"/>
            <a:r>
              <a:rPr lang="tr-TR" sz="2800" b="1" smtClean="0">
                <a:solidFill>
                  <a:srgbClr val="E0EF21"/>
                </a:solidFill>
                <a:latin typeface="Comic Sans MS" pitchFamily="66" charset="0"/>
              </a:rPr>
              <a:t>Baş hafifçe yükseltilmiş olarak yatırılmalı</a:t>
            </a:r>
          </a:p>
          <a:p>
            <a:pPr algn="just"/>
            <a:endParaRPr lang="tr-TR" sz="2800" b="1" smtClean="0">
              <a:solidFill>
                <a:srgbClr val="E0EF21"/>
              </a:solidFill>
              <a:latin typeface="Comic Sans MS" pitchFamily="66" charset="0"/>
            </a:endParaRPr>
          </a:p>
          <a:p>
            <a:pPr algn="just"/>
            <a:r>
              <a:rPr lang="tr-TR" sz="2800" b="1" smtClean="0">
                <a:solidFill>
                  <a:srgbClr val="E0EF21"/>
                </a:solidFill>
                <a:latin typeface="Comic Sans MS" pitchFamily="66" charset="0"/>
              </a:rPr>
              <a:t>Fotöyde eğimli olarak oturtulmalı</a:t>
            </a:r>
          </a:p>
          <a:p>
            <a:pPr algn="just"/>
            <a:endParaRPr lang="tr-TR" sz="2800" b="1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tr-TR" sz="2800" b="1" smtClean="0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22532" name="Picture 4" descr="Resi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39527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accent2"/>
                </a:solidFill>
                <a:effectLst>
                  <a:reflection blurRad="12000" stA="25000" endPos="49000" dist="5000" dir="5400000" sy="-100000" algn="bl" rotWithShape="0"/>
                </a:effectLst>
                <a:latin typeface="Comic Sans MS" pitchFamily="66" charset="0"/>
              </a:rPr>
              <a:t>ÇENE-YÜZ PROTEZLERİNDE ÖLÇÜ</a:t>
            </a:r>
            <a:endParaRPr lang="tr-TR" sz="1600" dirty="0">
              <a:solidFill>
                <a:schemeClr val="accent2"/>
              </a:solidFill>
            </a:endParaRPr>
          </a:p>
        </p:txBody>
      </p:sp>
      <p:sp>
        <p:nvSpPr>
          <p:cNvPr id="24579" name="5 Metin Yer Tutucusu"/>
          <p:cNvSpPr>
            <a:spLocks noGrp="1"/>
          </p:cNvSpPr>
          <p:nvPr>
            <p:ph idx="4294967295"/>
          </p:nvPr>
        </p:nvSpPr>
        <p:spPr>
          <a:xfrm>
            <a:off x="684213" y="1268413"/>
            <a:ext cx="8229600" cy="4187825"/>
          </a:xfrm>
        </p:spPr>
        <p:txBody>
          <a:bodyPr/>
          <a:lstStyle/>
          <a:p>
            <a:pPr algn="just"/>
            <a:r>
              <a:rPr lang="tr-TR" sz="2800" b="1" smtClean="0">
                <a:solidFill>
                  <a:srgbClr val="FF0066"/>
                </a:solidFill>
                <a:latin typeface="Comic Sans MS" pitchFamily="66" charset="0"/>
              </a:rPr>
              <a:t>Ağız dışı ölçülerin alınmasında kullanılan maddeler</a:t>
            </a:r>
          </a:p>
          <a:p>
            <a:pPr algn="just"/>
            <a:r>
              <a:rPr lang="tr-TR" sz="2800" b="1" smtClean="0">
                <a:solidFill>
                  <a:srgbClr val="FFFF66"/>
                </a:solidFill>
                <a:latin typeface="Comic Sans MS" pitchFamily="66" charset="0"/>
              </a:rPr>
              <a:t>Reversible hidrokolloidler (Agar-agar)</a:t>
            </a:r>
          </a:p>
          <a:p>
            <a:pPr algn="just"/>
            <a:r>
              <a:rPr lang="tr-TR" sz="2800" b="1" smtClean="0">
                <a:solidFill>
                  <a:srgbClr val="FFFF66"/>
                </a:solidFill>
                <a:latin typeface="Comic Sans MS" pitchFamily="66" charset="0"/>
              </a:rPr>
              <a:t>İrreversible hidrokolloidler (Alginat)</a:t>
            </a:r>
          </a:p>
          <a:p>
            <a:pPr algn="just"/>
            <a:r>
              <a:rPr lang="tr-TR" sz="2800" b="1" smtClean="0">
                <a:solidFill>
                  <a:srgbClr val="FFFF66"/>
                </a:solidFill>
                <a:latin typeface="Comic Sans MS" pitchFamily="66" charset="0"/>
              </a:rPr>
              <a:t>Paris alçısı</a:t>
            </a:r>
          </a:p>
          <a:p>
            <a:pPr algn="just"/>
            <a:r>
              <a:rPr lang="tr-TR" sz="2800" b="1" smtClean="0">
                <a:solidFill>
                  <a:srgbClr val="FFFF66"/>
                </a:solidFill>
                <a:latin typeface="Comic Sans MS" pitchFamily="66" charset="0"/>
              </a:rPr>
              <a:t>Ortopedik plaster bantlar</a:t>
            </a:r>
          </a:p>
          <a:p>
            <a:pPr algn="just"/>
            <a:r>
              <a:rPr lang="tr-TR" sz="2800" b="1" smtClean="0">
                <a:solidFill>
                  <a:srgbClr val="FFFF66"/>
                </a:solidFill>
                <a:latin typeface="Comic Sans MS" pitchFamily="66" charset="0"/>
              </a:rPr>
              <a:t>Stenç (impression compound)</a:t>
            </a:r>
          </a:p>
          <a:p>
            <a:pPr algn="just"/>
            <a:r>
              <a:rPr lang="tr-TR" sz="2800" b="1" smtClean="0">
                <a:solidFill>
                  <a:srgbClr val="FFFF66"/>
                </a:solidFill>
                <a:latin typeface="Comic Sans MS" pitchFamily="66" charset="0"/>
              </a:rPr>
              <a:t>Elastomerik ölçü maddeleri</a:t>
            </a:r>
          </a:p>
          <a:p>
            <a:pPr algn="just"/>
            <a:endParaRPr lang="tr-TR" sz="2800" b="1" smtClean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4580" name="Picture 4" descr="Resi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39527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accent2"/>
                </a:solidFill>
                <a:effectLst>
                  <a:reflection blurRad="12000" stA="25000" endPos="49000" dist="5000" dir="5400000" sy="-100000" algn="bl" rotWithShape="0"/>
                </a:effectLst>
                <a:latin typeface="Comic Sans MS" pitchFamily="66" charset="0"/>
              </a:rPr>
              <a:t>ÇENE-YÜZ PROTEZLERİNDE ÖLÇÜ</a:t>
            </a:r>
            <a:endParaRPr lang="tr-TR" sz="1600" dirty="0">
              <a:solidFill>
                <a:schemeClr val="accent2"/>
              </a:solidFill>
            </a:endParaRPr>
          </a:p>
        </p:txBody>
      </p:sp>
      <p:sp>
        <p:nvSpPr>
          <p:cNvPr id="34819" name="5 Metin Yer Tutucusu"/>
          <p:cNvSpPr>
            <a:spLocks noGrp="1"/>
          </p:cNvSpPr>
          <p:nvPr>
            <p:ph idx="4294967295"/>
          </p:nvPr>
        </p:nvSpPr>
        <p:spPr>
          <a:xfrm>
            <a:off x="684213" y="1268413"/>
            <a:ext cx="8229600" cy="4187825"/>
          </a:xfrm>
        </p:spPr>
        <p:txBody>
          <a:bodyPr/>
          <a:lstStyle/>
          <a:p>
            <a:pPr algn="just"/>
            <a:r>
              <a:rPr lang="tr-TR" sz="2800" b="1" smtClean="0">
                <a:solidFill>
                  <a:srgbClr val="FF0066"/>
                </a:solidFill>
                <a:latin typeface="Comic Sans MS" pitchFamily="66" charset="0"/>
              </a:rPr>
              <a:t>GENEL KURALLAR</a:t>
            </a:r>
          </a:p>
          <a:p>
            <a:pPr algn="just"/>
            <a:r>
              <a:rPr lang="tr-TR" sz="2800" b="1" smtClean="0">
                <a:solidFill>
                  <a:srgbClr val="FFFF66"/>
                </a:solidFill>
                <a:latin typeface="Comic Sans MS" pitchFamily="66" charset="0"/>
              </a:rPr>
              <a:t>Aşırı detay isteniyor ve çabukluk ön planda ise ortopedik plaster bantlar, stenç, irreversible hidrokolloidler,</a:t>
            </a:r>
          </a:p>
          <a:p>
            <a:pPr algn="just"/>
            <a:r>
              <a:rPr lang="tr-TR" sz="2800" b="1" smtClean="0">
                <a:solidFill>
                  <a:srgbClr val="FFFF66"/>
                </a:solidFill>
                <a:latin typeface="Comic Sans MS" pitchFamily="66" charset="0"/>
              </a:rPr>
              <a:t>Hassasiyet ön planda ise reversible veya irreversible hidrokolloidler,</a:t>
            </a:r>
          </a:p>
          <a:p>
            <a:pPr algn="just"/>
            <a:r>
              <a:rPr lang="tr-TR" sz="2800" b="1" smtClean="0">
                <a:solidFill>
                  <a:srgbClr val="FFFF66"/>
                </a:solidFill>
                <a:latin typeface="Comic Sans MS" pitchFamily="66" charset="0"/>
              </a:rPr>
              <a:t>Hassasiyet ön planda ve ölçü saklanmak isteniyorsa yani (boyutsal stabilitenin yüksek olması isteniyorsa) elastomerik ölçü maddeleri,</a:t>
            </a:r>
          </a:p>
          <a:p>
            <a:pPr algn="just">
              <a:buFont typeface="Wingdings" pitchFamily="2" charset="2"/>
              <a:buNone/>
            </a:pPr>
            <a:r>
              <a:rPr lang="tr-TR" sz="2800" b="1" smtClean="0">
                <a:solidFill>
                  <a:srgbClr val="FFFF66"/>
                </a:solidFill>
                <a:latin typeface="Comic Sans MS" pitchFamily="66" charset="0"/>
              </a:rPr>
              <a:t>              kullanılmalıdır.</a:t>
            </a:r>
          </a:p>
        </p:txBody>
      </p:sp>
      <p:pic>
        <p:nvPicPr>
          <p:cNvPr id="34820" name="Picture 4" descr="Resi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170</TotalTime>
  <Words>307</Words>
  <Application>Microsoft Office PowerPoint</Application>
  <PresentationFormat>Ekran Gösterisi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8" baseType="lpstr">
      <vt:lpstr>Arial</vt:lpstr>
      <vt:lpstr>Comic Sans MS</vt:lpstr>
      <vt:lpstr>Consolas</vt:lpstr>
      <vt:lpstr>Corbel</vt:lpstr>
      <vt:lpstr>Wingdings</vt:lpstr>
      <vt:lpstr>Wingdings 2</vt:lpstr>
      <vt:lpstr>Wingdings 3</vt:lpstr>
      <vt:lpstr>Metro</vt:lpstr>
      <vt:lpstr> ÇENE-YÜZ PROTEZLERİNDE ÖLÇÜ YÖNTEMLERİ   </vt:lpstr>
      <vt:lpstr>ÇENE-YÜZ PROTEZLERİNDE ÖLÇÜ</vt:lpstr>
      <vt:lpstr>ÇENE-YÜZ PROTEZLERİNDE ÖLÇÜ</vt:lpstr>
      <vt:lpstr>PowerPoint Sunusu</vt:lpstr>
      <vt:lpstr>PowerPoint Sunusu</vt:lpstr>
      <vt:lpstr>ÇENE-YÜZ PROTEZLERİNDE ÖLÇÜ</vt:lpstr>
      <vt:lpstr>ÇENE-YÜZ PROTEZLERİNDE ÖLÇÜ</vt:lpstr>
      <vt:lpstr>ÇENE-YÜZ PROTEZLERİNDE ÖLÇÜ</vt:lpstr>
      <vt:lpstr>ÇENE-YÜZ PROTEZLERİNDE ÖLÇÜ</vt:lpstr>
      <vt:lpstr>      KAYNAKLAR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Yasemin</dc:creator>
  <cp:lastModifiedBy>YASEMİN</cp:lastModifiedBy>
  <cp:revision>15</cp:revision>
  <dcterms:created xsi:type="dcterms:W3CDTF">2009-10-06T03:43:16Z</dcterms:created>
  <dcterms:modified xsi:type="dcterms:W3CDTF">2020-02-01T09:14:03Z</dcterms:modified>
</cp:coreProperties>
</file>