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270" r:id="rId3"/>
    <p:sldId id="271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İNSAN HAKLARI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KONU </a:t>
            </a:r>
            <a:r>
              <a:rPr lang="tr-TR" dirty="0" smtClean="0"/>
              <a:t>VII</a:t>
            </a:r>
            <a:endParaRPr lang="tr-TR" dirty="0" smtClean="0"/>
          </a:p>
          <a:p>
            <a:r>
              <a:rPr lang="tr-TR" sz="2400" dirty="0"/>
              <a:t>HAK VE ÖZGÜRLÜKLERİN GELİŞİM SÜRECİ-</a:t>
            </a:r>
          </a:p>
          <a:p>
            <a:r>
              <a:rPr lang="tr-TR" sz="2400" dirty="0" smtClean="0"/>
              <a:t>MODERN İNSAN HAKLARI DÜŞÜNCESİNİN ORTAYA ÇIKIŞI - 2</a:t>
            </a:r>
            <a:endParaRPr lang="tr-TR" sz="2400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1914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800" dirty="0" smtClean="0"/>
              <a:t>Sosyal ve Ekonomik Hakların Ortaya Çıkışı</a:t>
            </a:r>
            <a:endParaRPr lang="tr-TR" sz="3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B</a:t>
            </a:r>
            <a:r>
              <a:rPr lang="tr-TR" dirty="0" smtClean="0"/>
              <a:t>u </a:t>
            </a:r>
            <a:r>
              <a:rPr lang="tr-TR" dirty="0"/>
              <a:t>hakların ortaya çıkışını asıl olarak tetikleyen, on sekizinci yüzyıl sonlarında İngiltere’de başlayıp daha sonra Batı Avrupa’da kendini gösteren </a:t>
            </a:r>
            <a:r>
              <a:rPr lang="tr-TR" dirty="0">
                <a:solidFill>
                  <a:srgbClr val="FF0000"/>
                </a:solidFill>
              </a:rPr>
              <a:t>sanayi </a:t>
            </a:r>
            <a:r>
              <a:rPr lang="tr-TR" dirty="0" smtClean="0">
                <a:solidFill>
                  <a:srgbClr val="FF0000"/>
                </a:solidFill>
              </a:rPr>
              <a:t>devrimi</a:t>
            </a:r>
            <a:r>
              <a:rPr lang="tr-TR" dirty="0" smtClean="0"/>
              <a:t>dir. </a:t>
            </a:r>
          </a:p>
          <a:p>
            <a:r>
              <a:rPr lang="tr-TR" dirty="0" smtClean="0"/>
              <a:t>Aristokrasi-Burjuvazi </a:t>
            </a:r>
            <a:r>
              <a:rPr lang="tr-TR" dirty="0"/>
              <a:t>çekişmesinin yerini </a:t>
            </a:r>
            <a:r>
              <a:rPr lang="tr-TR" dirty="0" smtClean="0"/>
              <a:t>Burjuvazi-İşçi </a:t>
            </a:r>
            <a:r>
              <a:rPr lang="tr-TR" dirty="0"/>
              <a:t>sınıfı çekişmesi </a:t>
            </a:r>
            <a:r>
              <a:rPr lang="tr-TR" dirty="0" smtClean="0"/>
              <a:t>almıştır.</a:t>
            </a:r>
          </a:p>
          <a:p>
            <a:r>
              <a:rPr lang="tr-TR" dirty="0" smtClean="0"/>
              <a:t>Ortaya çıkış nedenleri:</a:t>
            </a:r>
          </a:p>
          <a:p>
            <a:r>
              <a:rPr lang="tr-TR" dirty="0"/>
              <a:t>Ağır ve insan onuruna aykırı çalışma koşulları </a:t>
            </a:r>
            <a:r>
              <a:rPr lang="tr-TR" dirty="0" smtClean="0"/>
              <a:t>(koşul ve zaman bakımından)</a:t>
            </a:r>
          </a:p>
          <a:p>
            <a:r>
              <a:rPr lang="tr-TR" dirty="0"/>
              <a:t>Ö</a:t>
            </a:r>
            <a:r>
              <a:rPr lang="tr-TR" dirty="0" smtClean="0"/>
              <a:t>denen </a:t>
            </a:r>
            <a:r>
              <a:rPr lang="tr-TR" dirty="0"/>
              <a:t>çok düşük ücretler </a:t>
            </a:r>
            <a:r>
              <a:rPr lang="tr-TR" dirty="0" smtClean="0"/>
              <a:t>(dengesiz iş akdi)</a:t>
            </a:r>
          </a:p>
          <a:p>
            <a:r>
              <a:rPr lang="tr-TR" dirty="0"/>
              <a:t>İ</a:t>
            </a:r>
            <a:r>
              <a:rPr lang="tr-TR" dirty="0" smtClean="0"/>
              <a:t>ş </a:t>
            </a:r>
            <a:r>
              <a:rPr lang="tr-TR" dirty="0"/>
              <a:t>ve işçi güvenliğinden mahrumiyet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5000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800" dirty="0">
                <a:solidFill>
                  <a:srgbClr val="04617B"/>
                </a:solidFill>
              </a:rPr>
              <a:t>Sosyal ve Ekonomik Hakların Ortaya Çıkışı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Temel Sorunlar:</a:t>
            </a:r>
          </a:p>
          <a:p>
            <a:r>
              <a:rPr lang="tr-TR" sz="2800" dirty="0"/>
              <a:t>Fransız Devrimi ile yerleşen klasik </a:t>
            </a:r>
            <a:r>
              <a:rPr lang="tr-TR" sz="2800" dirty="0" smtClean="0"/>
              <a:t>liberalizm ve insan hakları anlayışının;</a:t>
            </a:r>
          </a:p>
          <a:p>
            <a:r>
              <a:rPr lang="tr-TR" sz="1900" dirty="0" smtClean="0"/>
              <a:t>Ortaya </a:t>
            </a:r>
            <a:r>
              <a:rPr lang="tr-TR" sz="1900" dirty="0"/>
              <a:t>çıkan yeni sorun ve eşitsizlikleri karşılamaktan </a:t>
            </a:r>
            <a:r>
              <a:rPr lang="tr-TR" sz="1900" dirty="0" smtClean="0"/>
              <a:t>uzak olması.</a:t>
            </a:r>
          </a:p>
          <a:p>
            <a:r>
              <a:rPr lang="tr-TR" sz="1900" dirty="0" smtClean="0"/>
              <a:t>Toplumun </a:t>
            </a:r>
            <a:r>
              <a:rPr lang="tr-TR" sz="1900" dirty="0"/>
              <a:t>zayıf kesimlerinin sorunlarını </a:t>
            </a:r>
            <a:r>
              <a:rPr lang="tr-TR" sz="1900" dirty="0" smtClean="0"/>
              <a:t>ve toplumsal gerçekliği görmezden gelmesi.</a:t>
            </a:r>
          </a:p>
          <a:p>
            <a:r>
              <a:rPr lang="tr-TR" sz="1900" dirty="0"/>
              <a:t>Yasa önünde eşitlik </a:t>
            </a:r>
            <a:r>
              <a:rPr lang="tr-TR" sz="1900" dirty="0" smtClean="0"/>
              <a:t>ilkesinin, </a:t>
            </a:r>
            <a:r>
              <a:rPr lang="tr-TR" sz="1900" dirty="0"/>
              <a:t>maddi eşitliği dışladığı için toplumun zayıf kesimleri için bir anlam ifade </a:t>
            </a:r>
            <a:r>
              <a:rPr lang="tr-TR" sz="1900" dirty="0" smtClean="0"/>
              <a:t>etmemesi</a:t>
            </a:r>
          </a:p>
          <a:p>
            <a:r>
              <a:rPr lang="tr-TR" sz="1900" dirty="0"/>
              <a:t>Sözleşme özgürlüğü </a:t>
            </a:r>
            <a:r>
              <a:rPr lang="tr-TR" sz="1900" dirty="0" smtClean="0"/>
              <a:t>ilkesinin, </a:t>
            </a:r>
            <a:r>
              <a:rPr lang="tr-TR" sz="1900" dirty="0"/>
              <a:t>ancak eşit taraflar arasında gerçek bir insan hakkı niteliği kazanabileceğinden, eşitsizliğin zayıf tarafı olan işçilerin, sermaye sahipleri karşısında bu “hakkı” gerçek anlamda </a:t>
            </a:r>
            <a:r>
              <a:rPr lang="tr-TR" sz="1900" dirty="0" smtClean="0"/>
              <a:t>kullanamaması</a:t>
            </a:r>
            <a:endParaRPr lang="tr-TR" sz="1900" dirty="0"/>
          </a:p>
        </p:txBody>
      </p:sp>
    </p:spTree>
    <p:extLst>
      <p:ext uri="{BB962C8B-B14F-4D97-AF65-F5344CB8AC3E}">
        <p14:creationId xmlns:p14="http://schemas.microsoft.com/office/powerpoint/2010/main" val="632753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800" dirty="0">
                <a:solidFill>
                  <a:srgbClr val="04617B"/>
                </a:solidFill>
              </a:rPr>
              <a:t>Sosyal ve Ekonomik Hakların Ortaya Çıkışı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1847 yılında yaşanan ekonomik bunalımın sonucunda Batı Avrupa’da 1848 Devrimleri gerçekleşmiş, bu devrimin ardından yapılan anayasal ve yasal düzenlemelerle, klasik hakların, sosyal ve ekonomik birtakım haklarla desteklenmesi benimsenmiştir. </a:t>
            </a:r>
            <a:endParaRPr lang="tr-TR" dirty="0" smtClean="0"/>
          </a:p>
          <a:p>
            <a:r>
              <a:rPr lang="tr-TR" dirty="0"/>
              <a:t>19. yüzyılda sosyal ve ekonomik haklara yer veren tek anayasa 1848 tarihli Fransız </a:t>
            </a:r>
            <a:r>
              <a:rPr lang="tr-TR" dirty="0" smtClean="0"/>
              <a:t>Anayasası’dır.</a:t>
            </a:r>
          </a:p>
          <a:p>
            <a:r>
              <a:rPr lang="tr-TR" dirty="0"/>
              <a:t>Sosyal ve ekonomik hakların anayasalarda </a:t>
            </a:r>
            <a:r>
              <a:rPr lang="tr-TR" dirty="0" smtClean="0"/>
              <a:t>çokça yer alması </a:t>
            </a:r>
            <a:r>
              <a:rPr lang="tr-TR" dirty="0"/>
              <a:t>İkinci Dünya Savaşı sonrasında </a:t>
            </a:r>
            <a:r>
              <a:rPr lang="tr-TR" dirty="0" smtClean="0"/>
              <a:t>gerçekleşmiştir.</a:t>
            </a:r>
          </a:p>
          <a:p>
            <a:r>
              <a:rPr lang="tr-TR" dirty="0" smtClean="0"/>
              <a:t>İkinci Dünya Savaşı sonrasında </a:t>
            </a:r>
            <a:r>
              <a:rPr lang="tr-TR" dirty="0"/>
              <a:t>devletin toplumun zayıf kesimlerini korumak adına ekonominin işleyişine müdahale </a:t>
            </a:r>
            <a:r>
              <a:rPr lang="tr-TR" dirty="0" smtClean="0"/>
              <a:t>etmeyi </a:t>
            </a:r>
            <a:r>
              <a:rPr lang="tr-TR" dirty="0"/>
              <a:t>bir yöntem olarak benimsediği “sosyal devlet” ya da “refah devleti” anlayışının da liberal dünyada benimsendiği </a:t>
            </a:r>
            <a:r>
              <a:rPr lang="tr-TR" dirty="0" smtClean="0"/>
              <a:t>görülmüştür.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3161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algn="ctr" eaLnBrk="1" hangingPunct="1"/>
            <a:r>
              <a:rPr lang="tr-TR" altLang="tr-TR" sz="4600" smtClean="0"/>
              <a:t>Kuvvetler Ayrılığı (Montesquieu)</a:t>
            </a:r>
          </a:p>
        </p:txBody>
      </p:sp>
      <p:pic>
        <p:nvPicPr>
          <p:cNvPr id="47107" name="Picture 4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935163"/>
            <a:ext cx="4038600" cy="4389437"/>
          </a:xfrm>
        </p:spPr>
      </p:pic>
      <p:pic>
        <p:nvPicPr>
          <p:cNvPr id="47108" name="Picture 5"/>
          <p:cNvPicPr>
            <a:picLocks noGrp="1" noChangeAspect="1" noChangeArrowheads="1"/>
          </p:cNvPicPr>
          <p:nvPr>
            <p:ph type="body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935163"/>
            <a:ext cx="4038600" cy="4389437"/>
          </a:xfrm>
        </p:spPr>
      </p:pic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E0C02-799F-40E1-B61E-66619573881D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6367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Baron de Montesquieu</a:t>
            </a:r>
          </a:p>
        </p:txBody>
      </p:sp>
      <p:sp>
        <p:nvSpPr>
          <p:cNvPr id="48131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tr-TR" altLang="tr-TR" smtClean="0"/>
              <a:t>Ona göre özgürlüğün teminatı, kuvvetler ayrılığıdır.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algn="just" eaLnBrk="1" hangingPunct="1"/>
            <a:r>
              <a:rPr lang="tr-TR" altLang="tr-TR" smtClean="0"/>
              <a:t>Farklı ülkelerin hükümet sistemlerini incelemesinin sonucunda o dönemki İngiliz hükümet sistemine benzer bir yönetim biçimi önermiştir. 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algn="just" eaLnBrk="1" hangingPunct="1"/>
            <a:r>
              <a:rPr lang="tr-TR" altLang="tr-TR" smtClean="0"/>
              <a:t>Bu sistemin özgürlüğü sağlayan yanı, İKTİDARIN SINIRLANMASI ve BÖLÜNMÜŞ OLMASIDIR. </a:t>
            </a:r>
          </a:p>
          <a:p>
            <a:pPr algn="just" eaLnBrk="1" hangingPunct="1"/>
            <a:r>
              <a:rPr lang="tr-TR" altLang="tr-TR" smtClean="0"/>
              <a:t>İktidarın bölünmediği yerde özgürlükten söz edilemez.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870AFA-EAC3-424F-A8F1-2934C398898A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4171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4600" smtClean="0"/>
              <a:t>İngiltere’de Hak ve Özgürlüklerin Gelişimi (17. ve 18. yüzyıllar)</a:t>
            </a:r>
          </a:p>
        </p:txBody>
      </p:sp>
      <p:sp>
        <p:nvSpPr>
          <p:cNvPr id="50179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935163"/>
            <a:ext cx="4038600" cy="438943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200" dirty="0" smtClean="0"/>
              <a:t>Temel İngiliz Haklar Belgeleri: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200" dirty="0" smtClean="0">
                <a:solidFill>
                  <a:srgbClr val="FF0000"/>
                </a:solidFill>
              </a:rPr>
              <a:t>1215 tarihli </a:t>
            </a:r>
            <a:r>
              <a:rPr lang="tr-TR" altLang="tr-TR" sz="2200" dirty="0" err="1" smtClean="0">
                <a:solidFill>
                  <a:srgbClr val="FF0000"/>
                </a:solidFill>
              </a:rPr>
              <a:t>Magna</a:t>
            </a:r>
            <a:r>
              <a:rPr lang="tr-TR" altLang="tr-TR" sz="2200" dirty="0" smtClean="0">
                <a:solidFill>
                  <a:srgbClr val="FF0000"/>
                </a:solidFill>
              </a:rPr>
              <a:t> Carta </a:t>
            </a:r>
            <a:r>
              <a:rPr lang="tr-TR" altLang="tr-TR" sz="2200" dirty="0" err="1" smtClean="0">
                <a:solidFill>
                  <a:srgbClr val="FF0000"/>
                </a:solidFill>
              </a:rPr>
              <a:t>Libertatum</a:t>
            </a:r>
            <a:endParaRPr lang="tr-TR" altLang="tr-TR" sz="22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tr-TR" altLang="tr-TR" sz="2200" dirty="0" smtClean="0"/>
              <a:t>1628 Haklar Dilekçesi (</a:t>
            </a:r>
            <a:r>
              <a:rPr lang="tr-TR" altLang="tr-TR" sz="2200" dirty="0" err="1" smtClean="0"/>
              <a:t>Petition</a:t>
            </a:r>
            <a:r>
              <a:rPr lang="tr-TR" altLang="tr-TR" sz="2200" dirty="0" smtClean="0"/>
              <a:t> of </a:t>
            </a:r>
            <a:r>
              <a:rPr lang="tr-TR" altLang="tr-TR" sz="2200" dirty="0" err="1" smtClean="0"/>
              <a:t>Rights</a:t>
            </a:r>
            <a:r>
              <a:rPr lang="tr-TR" altLang="tr-TR" sz="22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200" dirty="0" smtClean="0"/>
              <a:t>1679 </a:t>
            </a:r>
            <a:r>
              <a:rPr lang="tr-TR" altLang="tr-TR" sz="2200" dirty="0" err="1" smtClean="0"/>
              <a:t>Habeas</a:t>
            </a:r>
            <a:r>
              <a:rPr lang="tr-TR" altLang="tr-TR" sz="2200" dirty="0" smtClean="0"/>
              <a:t> </a:t>
            </a:r>
            <a:r>
              <a:rPr lang="tr-TR" altLang="tr-TR" sz="2200" dirty="0" err="1" smtClean="0"/>
              <a:t>Corpus</a:t>
            </a:r>
            <a:r>
              <a:rPr lang="tr-TR" altLang="tr-TR" sz="2200" dirty="0" smtClean="0"/>
              <a:t> </a:t>
            </a:r>
            <a:r>
              <a:rPr lang="tr-TR" altLang="tr-TR" sz="2200" dirty="0" err="1" smtClean="0"/>
              <a:t>Act</a:t>
            </a:r>
            <a:r>
              <a:rPr lang="tr-TR" altLang="tr-TR" sz="2200" dirty="0" smtClean="0"/>
              <a:t>(Kişi Özgürlüğü ve Güvenliği)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200" dirty="0" smtClean="0"/>
              <a:t>1689 Haklar Bildirisi (Bill of </a:t>
            </a:r>
            <a:r>
              <a:rPr lang="tr-TR" altLang="tr-TR" sz="2200" dirty="0" err="1" smtClean="0"/>
              <a:t>Rights</a:t>
            </a:r>
            <a:r>
              <a:rPr lang="tr-TR" altLang="tr-TR" sz="22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200" dirty="0" smtClean="0"/>
              <a:t>1656 İhanet Suçu Yargılama Yasası (</a:t>
            </a:r>
            <a:r>
              <a:rPr lang="tr-TR" altLang="tr-TR" sz="2200" dirty="0" err="1" smtClean="0"/>
              <a:t>Treason</a:t>
            </a:r>
            <a:r>
              <a:rPr lang="tr-TR" altLang="tr-TR" sz="2200" dirty="0" smtClean="0"/>
              <a:t> Trial </a:t>
            </a:r>
            <a:r>
              <a:rPr lang="tr-TR" altLang="tr-TR" sz="2200" dirty="0" err="1" smtClean="0"/>
              <a:t>Act</a:t>
            </a:r>
            <a:r>
              <a:rPr lang="tr-TR" altLang="tr-TR" sz="22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200" dirty="0" smtClean="0"/>
              <a:t>1701 </a:t>
            </a:r>
            <a:r>
              <a:rPr lang="tr-TR" altLang="tr-TR" sz="2200" dirty="0" err="1" smtClean="0"/>
              <a:t>Act</a:t>
            </a:r>
            <a:r>
              <a:rPr lang="tr-TR" altLang="tr-TR" sz="2200" dirty="0" smtClean="0"/>
              <a:t> of </a:t>
            </a:r>
            <a:r>
              <a:rPr lang="tr-TR" altLang="tr-TR" sz="2200" dirty="0" err="1" smtClean="0"/>
              <a:t>Settlement</a:t>
            </a:r>
            <a:endParaRPr lang="tr-TR" altLang="tr-TR" sz="2200" dirty="0" smtClean="0"/>
          </a:p>
          <a:p>
            <a:pPr eaLnBrk="1" hangingPunct="1">
              <a:lnSpc>
                <a:spcPct val="90000"/>
              </a:lnSpc>
            </a:pPr>
            <a:endParaRPr lang="tr-TR" altLang="tr-TR" sz="2200" dirty="0" smtClean="0"/>
          </a:p>
          <a:p>
            <a:pPr eaLnBrk="1" hangingPunct="1">
              <a:lnSpc>
                <a:spcPct val="90000"/>
              </a:lnSpc>
            </a:pPr>
            <a:endParaRPr lang="tr-TR" altLang="tr-TR" sz="2200" dirty="0" smtClean="0"/>
          </a:p>
        </p:txBody>
      </p:sp>
      <p:sp>
        <p:nvSpPr>
          <p:cNvPr id="50180" name="Rectangle 4"/>
          <p:cNvSpPr>
            <a:spLocks noGrp="1"/>
          </p:cNvSpPr>
          <p:nvPr>
            <p:ph type="body" sz="half" idx="2"/>
          </p:nvPr>
        </p:nvSpPr>
        <p:spPr>
          <a:xfrm>
            <a:off x="4648200" y="1935163"/>
            <a:ext cx="4038600" cy="4389437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2800" smtClean="0"/>
              <a:t>Bu belgelerin ortak özelliği, kapsamlı bir insan hakları listesi sunmaktan çok, </a:t>
            </a:r>
            <a:r>
              <a:rPr lang="tr-TR" altLang="tr-TR" sz="2800" smtClean="0">
                <a:solidFill>
                  <a:srgbClr val="FF0000"/>
                </a:solidFill>
              </a:rPr>
              <a:t>kralın yetkilerini aristokrasi ve burjuvazi lehine sınırlandırmaları</a:t>
            </a:r>
            <a:r>
              <a:rPr lang="tr-TR" altLang="tr-TR" sz="2800" smtClean="0"/>
              <a:t>dır.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800" smtClean="0"/>
              <a:t>Ancak zamanla bu baştaki amacını aşarak hak belgeleri olarak kavranmışlardır.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EB4F73-7470-4B81-A976-B672A5C15A66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9950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4200" smtClean="0"/>
              <a:t>Amerika’da (ABD) Hak ve Özgürlüklerin Gelişimi (18. yüzyıl)</a:t>
            </a:r>
          </a:p>
        </p:txBody>
      </p:sp>
      <p:sp>
        <p:nvSpPr>
          <p:cNvPr id="51203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sz="2200" smtClean="0"/>
              <a:t>Temel Amerikan Haklar Belgeleri:</a:t>
            </a:r>
          </a:p>
          <a:p>
            <a:pPr eaLnBrk="1" hangingPunct="1"/>
            <a:r>
              <a:rPr lang="tr-TR" altLang="tr-TR" sz="2200" smtClean="0"/>
              <a:t>1765 Haklar  Bildirisi (Bill of Rights)</a:t>
            </a:r>
          </a:p>
          <a:p>
            <a:pPr eaLnBrk="1" hangingPunct="1"/>
            <a:r>
              <a:rPr lang="tr-TR" altLang="tr-TR" sz="2200" smtClean="0">
                <a:solidFill>
                  <a:srgbClr val="FF0000"/>
                </a:solidFill>
              </a:rPr>
              <a:t>1776 Virginia Haklar Bildirisi</a:t>
            </a:r>
          </a:p>
          <a:p>
            <a:pPr eaLnBrk="1" hangingPunct="1"/>
            <a:r>
              <a:rPr lang="tr-TR" altLang="tr-TR" sz="2200" smtClean="0"/>
              <a:t>1776 Amerikan Bağımsızlık Bildirisi </a:t>
            </a:r>
            <a:r>
              <a:rPr lang="tr-TR" altLang="tr-TR" sz="2200" smtClean="0">
                <a:solidFill>
                  <a:srgbClr val="FF0000"/>
                </a:solidFill>
              </a:rPr>
              <a:t>(hayat, hürriyet, mutluluğa erişme hakkı)</a:t>
            </a:r>
          </a:p>
          <a:p>
            <a:pPr eaLnBrk="1" hangingPunct="1"/>
            <a:r>
              <a:rPr lang="tr-TR" altLang="tr-TR" sz="2200" smtClean="0"/>
              <a:t>1776 Pennsylvania Anayasası</a:t>
            </a:r>
          </a:p>
          <a:p>
            <a:pPr eaLnBrk="1" hangingPunct="1"/>
            <a:r>
              <a:rPr lang="tr-TR" altLang="tr-TR" sz="2200" smtClean="0"/>
              <a:t>1780 Massachuseth Anayasası</a:t>
            </a:r>
          </a:p>
          <a:p>
            <a:pPr eaLnBrk="1" hangingPunct="1"/>
            <a:r>
              <a:rPr lang="tr-TR" altLang="tr-TR" sz="2200" smtClean="0"/>
              <a:t>1787 ABD Anayasası</a:t>
            </a:r>
          </a:p>
        </p:txBody>
      </p:sp>
      <p:sp>
        <p:nvSpPr>
          <p:cNvPr id="51204" name="4 İçerik Yer Tutucusu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smtClean="0"/>
              <a:t>Söz konusu belgelerde ortak eğilim, </a:t>
            </a:r>
            <a:r>
              <a:rPr lang="tr-TR" altLang="tr-TR" smtClean="0">
                <a:solidFill>
                  <a:srgbClr val="FF0000"/>
                </a:solidFill>
              </a:rPr>
              <a:t>bireyin özgürlüklerinin devletin olası müdahalelerine karşı korunması </a:t>
            </a:r>
            <a:r>
              <a:rPr lang="tr-TR" altLang="tr-TR" smtClean="0"/>
              <a:t>için yazılı olarak düzenlenmesidir.</a:t>
            </a:r>
          </a:p>
          <a:p>
            <a:pPr eaLnBrk="1" hangingPunct="1"/>
            <a:r>
              <a:rPr lang="tr-TR" altLang="tr-TR" smtClean="0"/>
              <a:t>Klasik liberalizmden, özellikle Locke’un görüşlerinden etkilenilmiştir.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9A7740-9927-43F8-AE82-42B6B5B5BD5F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520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Başlık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4200" smtClean="0"/>
              <a:t>Fransa’da Hak ve Özgürlüklerin Gelişimi (18. yüzyıl)</a:t>
            </a:r>
          </a:p>
        </p:txBody>
      </p:sp>
      <p:sp>
        <p:nvSpPr>
          <p:cNvPr id="52227" name="4 İçerik Yer Tutucusu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sz="4400" smtClean="0"/>
              <a:t>En önemli belge 1789 tarihli </a:t>
            </a:r>
            <a:r>
              <a:rPr lang="tr-TR" altLang="tr-TR" sz="4400" smtClean="0">
                <a:solidFill>
                  <a:srgbClr val="FF0000"/>
                </a:solidFill>
              </a:rPr>
              <a:t>Fransız İnsan ve Yurttaş Hakları Bildirisi</a:t>
            </a:r>
            <a:r>
              <a:rPr lang="tr-TR" altLang="tr-TR" sz="4400" smtClean="0"/>
              <a:t>’dir.</a:t>
            </a:r>
          </a:p>
        </p:txBody>
      </p:sp>
      <p:pic>
        <p:nvPicPr>
          <p:cNvPr id="52228" name="Picture 2" descr="C:\Documents and Settings\PERECT\Desktop\slide0011_image036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57775" y="1995488"/>
            <a:ext cx="3219450" cy="4286250"/>
          </a:xfrm>
        </p:spPr>
      </p:pic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60D4CD-30A8-43D9-A139-44C7EE3C39F6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446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4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4400" smtClean="0"/>
              <a:t>Fransız İnsan ve Yurttaş Hakları Bildirisi</a:t>
            </a:r>
          </a:p>
        </p:txBody>
      </p:sp>
      <p:sp>
        <p:nvSpPr>
          <p:cNvPr id="53251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Özellikler: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1- Düzenlenen hak ve özgürlükler bakımından doğal haklar anlayışını yansıtır.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		-“insanlar haklar ve özgürlükler bakımından </a:t>
            </a:r>
            <a:r>
              <a:rPr lang="tr-TR" altLang="tr-TR" smtClean="0">
                <a:solidFill>
                  <a:srgbClr val="FF0000"/>
                </a:solidFill>
              </a:rPr>
              <a:t>eşittir...</a:t>
            </a:r>
            <a:r>
              <a:rPr lang="tr-TR" altLang="tr-TR" smtClean="0"/>
              <a:t>”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		-Siyasal birleşmenin, toplumun ve devletin amacı insan haklarının korunmasıdır.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C14167-4B31-44B2-8FA5-76DFCC0A09A2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6957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4400" smtClean="0"/>
              <a:t>Fransız İnsan ve Yurttaş Hakları Bildirisi</a:t>
            </a:r>
          </a:p>
        </p:txBody>
      </p:sp>
      <p:sp>
        <p:nvSpPr>
          <p:cNvPr id="5427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altLang="tr-TR" sz="4400" smtClean="0"/>
              <a:t>2- </a:t>
            </a:r>
            <a:r>
              <a:rPr lang="tr-TR" altLang="tr-TR" sz="4400" smtClean="0">
                <a:solidFill>
                  <a:srgbClr val="FF0000"/>
                </a:solidFill>
              </a:rPr>
              <a:t>Çekirdek haklar</a:t>
            </a:r>
            <a:r>
              <a:rPr lang="tr-TR" altLang="tr-TR" sz="4400" smtClean="0"/>
              <a:t>: </a:t>
            </a:r>
          </a:p>
          <a:p>
            <a:pPr eaLnBrk="1" hangingPunct="1"/>
            <a:r>
              <a:rPr lang="tr-TR" altLang="tr-TR" sz="4400" smtClean="0"/>
              <a:t>Özgürlük</a:t>
            </a:r>
          </a:p>
          <a:p>
            <a:pPr eaLnBrk="1" hangingPunct="1"/>
            <a:r>
              <a:rPr lang="tr-TR" altLang="tr-TR" sz="4400" smtClean="0"/>
              <a:t>Güvenlik (kişi)</a:t>
            </a:r>
          </a:p>
          <a:p>
            <a:pPr eaLnBrk="1" hangingPunct="1"/>
            <a:r>
              <a:rPr lang="tr-TR" altLang="tr-TR" sz="4400" smtClean="0"/>
              <a:t> Mülkiyet</a:t>
            </a:r>
          </a:p>
          <a:p>
            <a:pPr eaLnBrk="1" hangingPunct="1"/>
            <a:r>
              <a:rPr lang="tr-TR" altLang="tr-TR" sz="4400" smtClean="0"/>
              <a:t>Baskıya karşı direnme hakkı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698CEC-3830-4F0A-9867-FC7D6CD27190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267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4400" smtClean="0"/>
              <a:t>Fransız İnsan ve Yurttaş Hakları Bildirisi</a:t>
            </a:r>
          </a:p>
        </p:txBody>
      </p:sp>
      <p:sp>
        <p:nvSpPr>
          <p:cNvPr id="55299" name="2 İçerik Yer Tutucusu"/>
          <p:cNvSpPr>
            <a:spLocks noGrp="1"/>
          </p:cNvSpPr>
          <p:nvPr>
            <p:ph idx="1"/>
          </p:nvPr>
        </p:nvSpPr>
        <p:spPr>
          <a:xfrm>
            <a:off x="457200" y="1714500"/>
            <a:ext cx="8218488" cy="4810125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3-Özgürlüğün tanımı: Özgürlük, “</a:t>
            </a:r>
            <a:r>
              <a:rPr lang="tr-TR" altLang="tr-TR" smtClean="0">
                <a:solidFill>
                  <a:srgbClr val="FF0000"/>
                </a:solidFill>
              </a:rPr>
              <a:t>başkasına zarar vermeyen herşeyi yapabilme  serbestisi</a:t>
            </a:r>
            <a:r>
              <a:rPr lang="tr-TR" altLang="tr-TR" smtClean="0"/>
              <a:t>”dir. (1924 T.C. Anayasası’nda aynı tanım yer alacaktır).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Özgürlüğün sınırları </a:t>
            </a:r>
            <a:r>
              <a:rPr lang="tr-TR" altLang="tr-TR" smtClean="0">
                <a:solidFill>
                  <a:srgbClr val="FF0000"/>
                </a:solidFill>
              </a:rPr>
              <a:t>ancak yasa ile </a:t>
            </a:r>
            <a:r>
              <a:rPr lang="tr-TR" altLang="tr-TR" smtClean="0"/>
              <a:t>belirlenir.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4-Egemenliğin kaynağı </a:t>
            </a:r>
            <a:r>
              <a:rPr lang="tr-TR" altLang="tr-TR" smtClean="0">
                <a:solidFill>
                  <a:srgbClr val="FF0000"/>
                </a:solidFill>
              </a:rPr>
              <a:t>ulust</a:t>
            </a:r>
            <a:r>
              <a:rPr lang="tr-TR" altLang="tr-TR" smtClean="0"/>
              <a:t>ur. Yasa, genel iradenin ifadesidir. (Rousseau)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5-Bildiride devletin erklerinden yasamanın öne çıkarıldığı görülür.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6-Kuvvetler ayrılığı ilkesi benimsenmiştir.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7-Mülkiyet hakkına “kutsallık” atfedilmektedir. (Burjuvazinin çıkarlarına uygun şekilde...)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A4FB11-DDEC-4BC9-8DD3-0A3C600B37C0}" type="slidenum">
              <a:rPr lang="tr-TR" smtClean="0"/>
              <a:pPr>
                <a:defRPr/>
              </a:pPr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20401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</TotalTime>
  <Words>644</Words>
  <Application>Microsoft Office PowerPoint</Application>
  <PresentationFormat>Ekran Gösterisi (4:3)</PresentationFormat>
  <Paragraphs>79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Calibri</vt:lpstr>
      <vt:lpstr>Constantia</vt:lpstr>
      <vt:lpstr>Wingdings 2</vt:lpstr>
      <vt:lpstr>Akış</vt:lpstr>
      <vt:lpstr>İNSAN HAKLARI</vt:lpstr>
      <vt:lpstr>Kuvvetler Ayrılığı (Montesquieu)</vt:lpstr>
      <vt:lpstr>Baron de Montesquieu</vt:lpstr>
      <vt:lpstr>İngiltere’de Hak ve Özgürlüklerin Gelişimi (17. ve 18. yüzyıllar)</vt:lpstr>
      <vt:lpstr>Amerika’da (ABD) Hak ve Özgürlüklerin Gelişimi (18. yüzyıl)</vt:lpstr>
      <vt:lpstr>Fransa’da Hak ve Özgürlüklerin Gelişimi (18. yüzyıl)</vt:lpstr>
      <vt:lpstr>Fransız İnsan ve Yurttaş Hakları Bildirisi</vt:lpstr>
      <vt:lpstr>Fransız İnsan ve Yurttaş Hakları Bildirisi</vt:lpstr>
      <vt:lpstr>Fransız İnsan ve Yurttaş Hakları Bildirisi</vt:lpstr>
      <vt:lpstr>Sosyal ve Ekonomik Hakların Ortaya Çıkışı</vt:lpstr>
      <vt:lpstr>Sosyal ve Ekonomik Hakların Ortaya Çıkışı</vt:lpstr>
      <vt:lpstr>Sosyal ve Ekonomik Hakların Ortaya Çıkışı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İNSAN HAKLARI  ÜNİTE 6 (I)</dc:title>
  <dc:creator>Salim IŞIK</dc:creator>
  <cp:lastModifiedBy>Bülent Algan</cp:lastModifiedBy>
  <cp:revision>6</cp:revision>
  <dcterms:created xsi:type="dcterms:W3CDTF">2013-11-21T07:45:39Z</dcterms:created>
  <dcterms:modified xsi:type="dcterms:W3CDTF">2017-11-15T11:48:49Z</dcterms:modified>
</cp:coreProperties>
</file>