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9" r:id="rId34"/>
    <p:sldId id="288" r:id="rId3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CD5494F9-2CE4-4A27-83D9-F09347E17317}" type="datetimeFigureOut">
              <a:rPr lang="tr-TR" smtClean="0"/>
              <a:pPr/>
              <a:t>17.5.2017</a:t>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2"/>
            <a:ext cx="758952" cy="246888"/>
          </a:xfrm>
        </p:spPr>
        <p:txBody>
          <a:bodyPr/>
          <a:lstStyle/>
          <a:p>
            <a:fld id="{8F673DF5-EAED-4919-B1AE-835BA46B3C43}"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D5494F9-2CE4-4A27-83D9-F09347E17317}" type="datetimeFigureOut">
              <a:rPr lang="tr-TR" smtClean="0"/>
              <a:pPr/>
              <a:t>17.5.2017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673DF5-EAED-4919-B1AE-835BA46B3C4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549276"/>
            <a:ext cx="6248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D5494F9-2CE4-4A27-83D9-F09347E17317}" type="datetimeFigureOut">
              <a:rPr lang="tr-TR" smtClean="0"/>
              <a:pPr/>
              <a:t>17.5.2017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673DF5-EAED-4919-B1AE-835BA46B3C4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kumimoji="0" lang="tr-TR" smtClean="0"/>
              <a:t>Asıl başlık stili için tıklatın</a:t>
            </a:r>
            <a:endParaRPr kumimoji="0" lang="en-US"/>
          </a:p>
        </p:txBody>
      </p:sp>
      <p:sp>
        <p:nvSpPr>
          <p:cNvPr id="27" name="26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CD5494F9-2CE4-4A27-83D9-F09347E17317}" type="datetimeFigureOut">
              <a:rPr lang="tr-TR" smtClean="0"/>
              <a:pPr/>
              <a:t>17.5.2017</a:t>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2"/>
            <a:ext cx="758952" cy="246888"/>
          </a:xfrm>
        </p:spPr>
        <p:txBody>
          <a:bodyPr/>
          <a:lstStyle/>
          <a:p>
            <a:fld id="{8F673DF5-EAED-4919-B1AE-835BA46B3C4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18 Veri Yer Tutucusu"/>
          <p:cNvSpPr>
            <a:spLocks noGrp="1"/>
          </p:cNvSpPr>
          <p:nvPr>
            <p:ph type="dt" sz="half" idx="10"/>
          </p:nvPr>
        </p:nvSpPr>
        <p:spPr/>
        <p:txBody>
          <a:bodyPr/>
          <a:lstStyle/>
          <a:p>
            <a:fld id="{CD5494F9-2CE4-4A27-83D9-F09347E17317}" type="datetimeFigureOut">
              <a:rPr lang="tr-TR" smtClean="0"/>
              <a:pPr/>
              <a:t>17.5.2017</a:t>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8F673DF5-EAED-4919-B1AE-835BA46B3C43}" type="slidenum">
              <a:rPr lang="tr-TR" smtClean="0"/>
              <a:pPr/>
              <a:t>‹#›</a:t>
            </a:fld>
            <a:endParaRPr lang="tr-TR"/>
          </a:p>
        </p:txBody>
      </p:sp>
      <p:sp>
        <p:nvSpPr>
          <p:cNvPr id="8" name="7 Başlık"/>
          <p:cNvSpPr>
            <a:spLocks noGrp="1"/>
          </p:cNvSpPr>
          <p:nvPr>
            <p:ph type="title"/>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CD5494F9-2CE4-4A27-83D9-F09347E17317}" type="datetimeFigureOut">
              <a:rPr lang="tr-TR" smtClean="0"/>
              <a:pPr/>
              <a:t>17.5.2017</a:t>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8F673DF5-EAED-4919-B1AE-835BA46B3C43}"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28 Başlık"/>
          <p:cNvSpPr>
            <a:spLocks noGrp="1"/>
          </p:cNvSpPr>
          <p:nvPr>
            <p:ph type="title"/>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24 Metin Yer Tutucusu"/>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İçerik Yer Tutucusu"/>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27 İçerik Yer Tutucusu"/>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CD5494F9-2CE4-4A27-83D9-F09347E17317}" type="datetimeFigureOut">
              <a:rPr lang="tr-TR" smtClean="0"/>
              <a:pPr/>
              <a:t>17.5.2017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0" y="6477000"/>
            <a:ext cx="762000" cy="246888"/>
          </a:xfrm>
        </p:spPr>
        <p:txBody>
          <a:bodyPr/>
          <a:lstStyle/>
          <a:p>
            <a:fld id="{8F673DF5-EAED-4919-B1AE-835BA46B3C43}" type="slidenum">
              <a:rPr lang="tr-TR" smtClean="0"/>
              <a:pPr/>
              <a:t>‹#›</a:t>
            </a:fld>
            <a:endParaRPr lang="tr-TR"/>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CD5494F9-2CE4-4A27-83D9-F09347E17317}" type="datetimeFigureOut">
              <a:rPr lang="tr-TR" smtClean="0"/>
              <a:pPr/>
              <a:t>17.5.2017</a:t>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673DF5-EAED-4919-B1AE-835BA46B3C4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CD5494F9-2CE4-4A27-83D9-F09347E17317}" type="datetimeFigureOut">
              <a:rPr lang="tr-TR" smtClean="0"/>
              <a:pPr/>
              <a:t>17.5.2017</a:t>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F673DF5-EAED-4919-B1AE-835BA46B3C4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13 İçerik Yer Tutucusu"/>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CD5494F9-2CE4-4A27-83D9-F09347E17317}" type="datetimeFigureOut">
              <a:rPr lang="tr-TR" smtClean="0"/>
              <a:pPr/>
              <a:t>17.5.2017</a:t>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F673DF5-EAED-4919-B1AE-835BA46B3C43}"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CD5494F9-2CE4-4A27-83D9-F09347E17317}" type="datetimeFigureOut">
              <a:rPr lang="tr-TR" smtClean="0"/>
              <a:pPr/>
              <a:t>17.5.2017</a:t>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8F673DF5-EAED-4919-B1AE-835BA46B3C43}" type="slidenum">
              <a:rPr lang="tr-TR" smtClean="0"/>
              <a:pPr/>
              <a:t>‹#›</a:t>
            </a:fld>
            <a:endParaRPr lang="tr-TR"/>
          </a:p>
        </p:txBody>
      </p:sp>
      <p:sp>
        <p:nvSpPr>
          <p:cNvPr id="17" name="16 Başlık"/>
          <p:cNvSpPr>
            <a:spLocks noGrp="1"/>
          </p:cNvSpPr>
          <p:nvPr>
            <p:ph type="title"/>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D5494F9-2CE4-4A27-83D9-F09347E17317}" type="datetimeFigureOut">
              <a:rPr lang="tr-TR" smtClean="0"/>
              <a:pPr/>
              <a:t>17.5.2017</a:t>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8F673DF5-EAED-4919-B1AE-835BA46B3C43}" type="slidenum">
              <a:rPr lang="tr-TR" smtClean="0"/>
              <a:pPr/>
              <a:t>‹#›</a:t>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Kültürel Tarihsel Kuram</a:t>
            </a:r>
            <a:endParaRPr lang="tr-TR" dirty="0"/>
          </a:p>
        </p:txBody>
      </p:sp>
      <p:sp>
        <p:nvSpPr>
          <p:cNvPr id="3" name="2 Alt Başlık"/>
          <p:cNvSpPr>
            <a:spLocks noGrp="1"/>
          </p:cNvSpPr>
          <p:nvPr>
            <p:ph type="subTitle" idx="1"/>
          </p:nvPr>
        </p:nvSpPr>
        <p:spPr/>
        <p:txBody>
          <a:bodyPr/>
          <a:lstStyle/>
          <a:p>
            <a:r>
              <a:rPr lang="tr-TR" dirty="0" err="1" smtClean="0"/>
              <a:t>Lev</a:t>
            </a:r>
            <a:r>
              <a:rPr lang="tr-TR" dirty="0" smtClean="0"/>
              <a:t> </a:t>
            </a:r>
            <a:r>
              <a:rPr lang="tr-TR" dirty="0" err="1" smtClean="0"/>
              <a:t>Vygotsky</a:t>
            </a:r>
            <a:endParaRPr lang="tr-TR" dirty="0" smtClean="0"/>
          </a:p>
          <a:p>
            <a:r>
              <a:rPr lang="tr-TR" dirty="0" smtClean="0"/>
              <a:t>(1896-1934)</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Psikolojik süreçlerin gelişimi tek bir etmenle değil, “çoklu güçler” ile açıklanır.</a:t>
            </a:r>
          </a:p>
          <a:p>
            <a:r>
              <a:rPr lang="tr-TR" dirty="0" smtClean="0"/>
              <a:t>Çoklu güçler </a:t>
            </a:r>
            <a:r>
              <a:rPr lang="tr-TR" dirty="0"/>
              <a:t>Evrimsel (</a:t>
            </a:r>
            <a:r>
              <a:rPr lang="tr-TR" dirty="0" err="1"/>
              <a:t>filogenetik</a:t>
            </a:r>
            <a:r>
              <a:rPr lang="tr-TR" dirty="0"/>
              <a:t>) , </a:t>
            </a:r>
            <a:r>
              <a:rPr lang="tr-TR" dirty="0" smtClean="0"/>
              <a:t>Tarihsel </a:t>
            </a:r>
            <a:r>
              <a:rPr lang="tr-TR" smtClean="0"/>
              <a:t>ve </a:t>
            </a:r>
            <a:r>
              <a:rPr lang="tr-TR" smtClean="0"/>
              <a:t>Kişiye </a:t>
            </a:r>
            <a:r>
              <a:rPr lang="tr-TR" dirty="0" smtClean="0"/>
              <a:t>özgü (</a:t>
            </a:r>
            <a:r>
              <a:rPr lang="tr-TR" dirty="0" err="1" smtClean="0"/>
              <a:t>ontogenetik</a:t>
            </a:r>
            <a:r>
              <a:rPr lang="tr-TR" dirty="0" smtClean="0"/>
              <a:t>) gelişim alanlarıdır</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nSpc>
                <a:spcPct val="150000"/>
              </a:lnSpc>
            </a:pPr>
            <a:r>
              <a:rPr lang="tr-TR" dirty="0" smtClean="0"/>
              <a:t>Evrimsel gelişim özellikleri, insanın diğer türlerle paylaştığı tüm ortak biyolojik gelişim özelliklerini içermektedir. İlkel insan ile diğer türlerin davranışsal özelliklerindeki benzerlik, evrimsel alandır.</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Tarihsel gelişim alanı, insanın genel tarihi içerisinde kazandığı becerilerdir. Bu beceriler tek başına biyolojik evrimin bir sonucu değildir. Davranış gelişiminin kültürel yönleri ile bağlantılı maddi (işaretler ve araçlar) özellikleri de içermektedir.</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Vygotsky</a:t>
            </a:r>
            <a:r>
              <a:rPr lang="tr-TR" dirty="0" smtClean="0"/>
              <a:t>, kuramında daha çok kişiye özgü tarih/</a:t>
            </a:r>
            <a:r>
              <a:rPr lang="tr-TR" dirty="0" err="1" smtClean="0"/>
              <a:t>ontogen</a:t>
            </a:r>
            <a:r>
              <a:rPr lang="tr-TR" dirty="0" smtClean="0"/>
              <a:t> üzerinde durmaktadır. </a:t>
            </a:r>
            <a:r>
              <a:rPr lang="tr-TR" dirty="0" err="1" smtClean="0"/>
              <a:t>Ontogenesis</a:t>
            </a:r>
            <a:r>
              <a:rPr lang="tr-TR" dirty="0" smtClean="0"/>
              <a:t>, genel tarihten farklı olarak davranışın kişiye özgü biricik yönlerini içermektedir. </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Biyolojik yasalar, çocuğun kültürel gelişimini açıklamada tek başına yeterli değildir. Bu nedenle gelişimin biyolojik ve kültürel yönlerini ayırmak gerekmektedir. Biyolojik süreçler büyüme olgunlaşma ile ilgili iken; toplumsal ve kültürel süreçler psikolojik işlevlerde kültüre bağlı gelişimi yansıtmaktadır. </a:t>
            </a: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İleri psikolojik işlevler nasıl kazanılır</a:t>
            </a:r>
            <a:endParaRPr lang="tr-TR" dirty="0"/>
          </a:p>
        </p:txBody>
      </p:sp>
      <p:sp>
        <p:nvSpPr>
          <p:cNvPr id="3" name="2 İçerik Yer Tutucusu"/>
          <p:cNvSpPr>
            <a:spLocks noGrp="1"/>
          </p:cNvSpPr>
          <p:nvPr>
            <p:ph idx="1"/>
          </p:nvPr>
        </p:nvSpPr>
        <p:spPr/>
        <p:txBody>
          <a:bodyPr/>
          <a:lstStyle/>
          <a:p>
            <a:r>
              <a:rPr lang="tr-TR" dirty="0" smtClean="0"/>
              <a:t>İleri psikolojik işlevler birey (çocuk) tarafından diğerleri ile girdiği etkileşimler sonucu oluşur. İleri psikolojik işlevler, basit işlevlerin dönüşümüne dayanır. </a:t>
            </a: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Kültürel gelişimin Genel Yasası: davranışın toplumsal olarak düzenlenmesi ile düşünmenin bireysel düzenlenmesi arasındaki bağlantıdır.</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Vygotsky’e</a:t>
            </a:r>
            <a:r>
              <a:rPr lang="tr-TR" dirty="0" smtClean="0"/>
              <a:t> göre insanlık tarafından yapay olarak geliştirilen tüm araçlar kültürün elemanlarıdır. Toplumsal etkileşimler de eyleme aracılık eden bu araçları içerir. </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Teknik araçlar ve Sembolik araçlar</a:t>
            </a: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Psikolojik araçlar ya da sembolik araçlar, bilişsel gelişimin en önemli itici gücüdür. </a:t>
            </a:r>
          </a:p>
          <a:p>
            <a:r>
              <a:rPr lang="tr-TR" dirty="0" smtClean="0"/>
              <a:t>Psikolojik araçlar, dikkatimizi toplamamıza, hatırlamamıza ve daha iyi düşünmemize yardımcı olurlar. Örneğin ezberleme stratejileri var olan doğal yeteneği arttırarak ezberlenecek materyalin sayısını artırır.</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Gelişim Nedir?</a:t>
            </a:r>
            <a:endParaRPr lang="tr-TR" dirty="0"/>
          </a:p>
        </p:txBody>
      </p:sp>
      <p:sp>
        <p:nvSpPr>
          <p:cNvPr id="3" name="2 İçerik Yer Tutucusu"/>
          <p:cNvSpPr>
            <a:spLocks noGrp="1"/>
          </p:cNvSpPr>
          <p:nvPr>
            <p:ph idx="1"/>
          </p:nvPr>
        </p:nvSpPr>
        <p:spPr/>
        <p:txBody>
          <a:bodyPr/>
          <a:lstStyle/>
          <a:p>
            <a:r>
              <a:rPr lang="tr-TR" dirty="0" smtClean="0"/>
              <a:t>Basit zihinsel işlevlerden ileri düzey işlevlere geçiştir. </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nSpc>
                <a:spcPct val="150000"/>
              </a:lnSpc>
            </a:pPr>
            <a:r>
              <a:rPr lang="tr-TR" dirty="0" smtClean="0"/>
              <a:t>Sayma sistemleri, bellek teknikleri, matematiksel semboller, şemalar, sanatsal işler, grafikler, haritalar ve en önemlisi dil psikolojik araçlardır. </a:t>
            </a: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Psikolojik araçlar, hem bilginin karşılıklı olarak yapılandırılmasına hem de gelecekteki problem çözme davranışlarına yardımcı olmayı sağlayan </a:t>
            </a:r>
            <a:r>
              <a:rPr lang="tr-TR" b="1" dirty="0" smtClean="0"/>
              <a:t>içselleştirilmiş</a:t>
            </a:r>
            <a:r>
              <a:rPr lang="tr-TR" dirty="0" smtClean="0"/>
              <a:t> yapılardır.</a:t>
            </a:r>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ARACILI OLAN VE OLMAYAN DAVRANIŞ ÖRNEKLERİ</a:t>
            </a:r>
            <a:endParaRPr lang="tr-TR" dirty="0"/>
          </a:p>
        </p:txBody>
      </p:sp>
      <p:sp>
        <p:nvSpPr>
          <p:cNvPr id="3" name="2 İçerik Yer Tutucusu"/>
          <p:cNvSpPr>
            <a:spLocks noGrp="1"/>
          </p:cNvSpPr>
          <p:nvPr>
            <p:ph idx="1"/>
          </p:nvPr>
        </p:nvSpPr>
        <p:spPr/>
        <p:txBody>
          <a:bodyPr/>
          <a:lstStyle/>
          <a:p>
            <a:pPr>
              <a:lnSpc>
                <a:spcPct val="150000"/>
              </a:lnSpc>
            </a:pPr>
            <a:r>
              <a:rPr lang="tr-TR" dirty="0" smtClean="0"/>
              <a:t>Çocuğun yeni izlemiş olduğu karmaşık bir dans hareketini hatırlamaya çalışması</a:t>
            </a:r>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Çocuğun, dans adımlarını kendi kendine “iki sağa, üç sola, vur vur” şeklinde söylemesi</a:t>
            </a:r>
            <a:endParaRPr lang="tr-T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Parçaların sayısını görsel olarak tahmin etmeye çalışır.</a:t>
            </a:r>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Parçaları sayar</a:t>
            </a:r>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Öğretmenin sorusundan hemen sonra sorunun cevabını ağzından kaçırır</a:t>
            </a:r>
            <a:endParaRPr lang="tr-T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Soruya cevap vermeye hazır olduğunu göstermek için elini kaldırır.</a:t>
            </a:r>
            <a:endParaRPr lang="tr-T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Psikolojik araçların kazanılmasında etkileşimin rolü</a:t>
            </a:r>
            <a:endParaRPr lang="tr-TR" dirty="0"/>
          </a:p>
        </p:txBody>
      </p:sp>
      <p:sp>
        <p:nvSpPr>
          <p:cNvPr id="3" name="2 İçerik Yer Tutucusu"/>
          <p:cNvSpPr>
            <a:spLocks noGrp="1"/>
          </p:cNvSpPr>
          <p:nvPr>
            <p:ph idx="1"/>
          </p:nvPr>
        </p:nvSpPr>
        <p:spPr/>
        <p:txBody>
          <a:bodyPr/>
          <a:lstStyle/>
          <a:p>
            <a:r>
              <a:rPr lang="tr-TR" dirty="0" smtClean="0"/>
              <a:t>Yetkin akran ve yetişkin: çocuklar zihinsel bir süreci diğerleri ile </a:t>
            </a:r>
            <a:r>
              <a:rPr lang="tr-TR" b="1" dirty="0" smtClean="0"/>
              <a:t>etkileşim</a:t>
            </a:r>
            <a:r>
              <a:rPr lang="tr-TR" dirty="0" smtClean="0"/>
              <a:t> halinde iken veya </a:t>
            </a:r>
            <a:r>
              <a:rPr lang="tr-TR" b="1" dirty="0" smtClean="0"/>
              <a:t>paylaşarak</a:t>
            </a:r>
            <a:r>
              <a:rPr lang="tr-TR" dirty="0" smtClean="0"/>
              <a:t> kazanır ya da öğrenir.</a:t>
            </a:r>
          </a:p>
          <a:p>
            <a:endParaRPr lang="tr-TR" dirty="0"/>
          </a:p>
          <a:p>
            <a:endParaRPr lang="tr-T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Ayhan, bir oyunun kurallarını unutmuştur. Bilgi belleğinde bir yerde saklıdır fakat bu bilgiye kendi kendine erişememektedir. Öğretmen bu bilgileri hatırlamak için birtakım stratejiler bilmekte ancak oyunu bilmemektedir.</a:t>
            </a:r>
          </a:p>
          <a:p>
            <a:r>
              <a:rPr lang="tr-TR" dirty="0" smtClean="0"/>
              <a:t>Oyunun kurallarını hatırlama iki kişinin katılımını gerektirmektedir.</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Düşük Düzey Zihinsel İşlevler: </a:t>
            </a:r>
          </a:p>
          <a:p>
            <a:pPr lvl="1"/>
            <a:r>
              <a:rPr lang="tr-TR" dirty="0" smtClean="0"/>
              <a:t>İnsanlar ve gelişmiş hayvanlar ile ortaktır</a:t>
            </a:r>
          </a:p>
          <a:p>
            <a:pPr lvl="1"/>
            <a:r>
              <a:rPr lang="tr-TR" dirty="0" smtClean="0"/>
              <a:t>Hissetme, tepkisel dikkat, anlık bellek, duyu motor zeka.</a:t>
            </a:r>
          </a:p>
          <a:p>
            <a:pPr lvl="1"/>
            <a:r>
              <a:rPr lang="tr-TR" dirty="0" smtClean="0"/>
              <a:t>Çevreden gelen uyaranlara verilen ani tepkilerdir</a:t>
            </a:r>
          </a:p>
          <a:p>
            <a:pPr lvl="1"/>
            <a:r>
              <a:rPr lang="tr-TR" dirty="0" smtClean="0"/>
              <a:t>Algı, bellek, dikkat gibi bilişsel işlevlerin ilkel, kendiliğinden meydana gelen ilk biçimleridir. Örn: </a:t>
            </a:r>
            <a:r>
              <a:rPr lang="tr-TR" dirty="0" err="1" smtClean="0"/>
              <a:t>refleksif</a:t>
            </a:r>
            <a:r>
              <a:rPr lang="tr-TR" dirty="0" smtClean="0"/>
              <a:t> dikkat</a:t>
            </a:r>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r>
              <a:rPr lang="tr-TR" dirty="0" smtClean="0"/>
              <a:t>Öğretmen: Zarları ne yaparsın?</a:t>
            </a:r>
          </a:p>
          <a:p>
            <a:r>
              <a:rPr lang="tr-TR" dirty="0" smtClean="0"/>
              <a:t>Çocuk: Zarları atarsan sana kaç tane ilerlemen gerektiğini gösterir.</a:t>
            </a:r>
          </a:p>
          <a:p>
            <a:endParaRPr lang="tr-TR" dirty="0"/>
          </a:p>
          <a:p>
            <a:r>
              <a:rPr lang="tr-TR" dirty="0" smtClean="0"/>
              <a:t>Paylaşılan strateji: oyunun kurallarını sormak</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Öğrenme ve gelişim arasındaki ilişki</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600" dirty="0" smtClean="0">
                <a:solidFill>
                  <a:schemeClr val="tx2"/>
                </a:solidFill>
              </a:rPr>
              <a:t>Bugün Çocuğun İşbirliği İle Yapabildikleri Yarın Bağımsız Olarak Yapabilecekleridir.</a:t>
            </a:r>
            <a:endParaRPr lang="tr-TR" sz="3600" dirty="0">
              <a:solidFill>
                <a:schemeClr val="tx2"/>
              </a:solidFill>
            </a:endParaRPr>
          </a:p>
        </p:txBody>
      </p:sp>
      <p:sp>
        <p:nvSpPr>
          <p:cNvPr id="3" name="2 İçerik Yer Tutucusu"/>
          <p:cNvSpPr>
            <a:spLocks noGrp="1"/>
          </p:cNvSpPr>
          <p:nvPr>
            <p:ph idx="1"/>
          </p:nvPr>
        </p:nvSpPr>
        <p:spPr/>
        <p:txBody>
          <a:bodyPr/>
          <a:lstStyle/>
          <a:p>
            <a:r>
              <a:rPr lang="tr-TR" dirty="0" smtClean="0"/>
              <a:t>Yakınsak Gelişim Alanı:</a:t>
            </a:r>
          </a:p>
          <a:p>
            <a:r>
              <a:rPr lang="tr-TR" dirty="0" smtClean="0"/>
              <a:t>Yakınsak gelişim alanı, bağımsız sorun çözme becerisinin belirlediği mevcut gelişim seviyesi ile daha becerikli bir akranla işbirliği ya da bir yetişkinin gözetimi altında sorun çözme becerisinin belirlediği potansiyel gelişim seviyesi arasındaki mesafedir (</a:t>
            </a:r>
            <a:r>
              <a:rPr lang="tr-TR" dirty="0" err="1" smtClean="0"/>
              <a:t>Vygotsky</a:t>
            </a:r>
            <a:r>
              <a:rPr lang="tr-TR" dirty="0" smtClean="0"/>
              <a:t>, 1978)</a:t>
            </a: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Olgunlaşma</a:t>
            </a:r>
          </a:p>
          <a:p>
            <a:r>
              <a:rPr lang="tr-TR" dirty="0" smtClean="0"/>
              <a:t>Doğrudan ve dolaylı etki</a:t>
            </a:r>
          </a:p>
          <a:p>
            <a:r>
              <a:rPr lang="tr-TR" dirty="0" smtClean="0"/>
              <a:t>Bireysel farklılıklar</a:t>
            </a:r>
          </a:p>
          <a:p>
            <a:r>
              <a:rPr lang="tr-TR" dirty="0" smtClean="0"/>
              <a:t>Alan farklılıkları</a:t>
            </a:r>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Kısaca </a:t>
            </a:r>
            <a:endParaRPr lang="tr-TR" dirty="0"/>
          </a:p>
        </p:txBody>
      </p:sp>
      <p:sp>
        <p:nvSpPr>
          <p:cNvPr id="3" name="2 İçerik Yer Tutucusu"/>
          <p:cNvSpPr>
            <a:spLocks noGrp="1"/>
          </p:cNvSpPr>
          <p:nvPr>
            <p:ph idx="1"/>
          </p:nvPr>
        </p:nvSpPr>
        <p:spPr/>
        <p:txBody>
          <a:bodyPr/>
          <a:lstStyle/>
          <a:p>
            <a:r>
              <a:rPr lang="tr-TR" dirty="0" err="1" smtClean="0"/>
              <a:t>Vygotsky’nin</a:t>
            </a:r>
            <a:r>
              <a:rPr lang="tr-TR" dirty="0" smtClean="0"/>
              <a:t> sistemini oluşturan temel ilkeler şu şekilde özetlenebilir;</a:t>
            </a:r>
          </a:p>
          <a:p>
            <a:endParaRPr lang="tr-TR" dirty="0"/>
          </a:p>
          <a:p>
            <a:r>
              <a:rPr lang="tr-TR" dirty="0" smtClean="0"/>
              <a:t>Çocuk bilgiyi yapılandırır</a:t>
            </a:r>
          </a:p>
          <a:p>
            <a:r>
              <a:rPr lang="tr-TR" dirty="0" smtClean="0"/>
              <a:t>Gelişim toplumsal bağlamdan ayrı düşünülemez</a:t>
            </a:r>
          </a:p>
          <a:p>
            <a:r>
              <a:rPr lang="tr-TR" dirty="0" smtClean="0"/>
              <a:t>Öğrenme gelişime öncülük eder</a:t>
            </a:r>
          </a:p>
          <a:p>
            <a:r>
              <a:rPr lang="tr-TR" dirty="0" smtClean="0"/>
              <a:t>Dil zihinsel gelişimde önemli bir yere sahiptir.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Öğretmen, sınıf büyük grup halinde otururken üstünde sarı renk olanların elini kaldırmasını ister. 4 yaşındaki Armağan üstüne bakar ve büyük kahverengi bir kedicik görür. O anda üzerindeki “sarı” rengi bulması gerektiğini unutur ve elini kaldırır.</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5 yaşındaki Ceren başka bir arkadaşı konuşurken söz almak için elini kaldırması ve öğretmenin ona söz vermesini beklemesi gerektiğini bilmektedir. Ancak sırasını beklemeden konuşmaktan kendini alıkoyamamaktadır. Sorulduğunda ise kuralı söyleyebilmektedir. Aslında, her ne kadar cevabı ağzından kaçırsa da diğer çocuklara bu kuralı her zaman hatırlatmaktadır.</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İleri düzey işlevler</a:t>
            </a:r>
            <a:endParaRPr lang="tr-TR" dirty="0"/>
          </a:p>
        </p:txBody>
      </p:sp>
      <p:sp>
        <p:nvSpPr>
          <p:cNvPr id="3" name="2 İçerik Yer Tutucusu"/>
          <p:cNvSpPr>
            <a:spLocks noGrp="1"/>
          </p:cNvSpPr>
          <p:nvPr>
            <p:ph idx="1"/>
          </p:nvPr>
        </p:nvSpPr>
        <p:spPr/>
        <p:txBody>
          <a:bodyPr/>
          <a:lstStyle/>
          <a:p>
            <a:r>
              <a:rPr lang="tr-TR" dirty="0" smtClean="0"/>
              <a:t>Sadece insanlara özgüdür.</a:t>
            </a:r>
          </a:p>
          <a:p>
            <a:r>
              <a:rPr lang="tr-TR" dirty="0"/>
              <a:t>O</a:t>
            </a:r>
            <a:r>
              <a:rPr lang="tr-TR" dirty="0" smtClean="0"/>
              <a:t>daklanmış dikkat, bilinçli bellek, mantıksal düşünme.</a:t>
            </a:r>
          </a:p>
          <a:p>
            <a:r>
              <a:rPr lang="tr-TR" dirty="0" smtClean="0"/>
              <a:t>Bilinçlidir</a:t>
            </a:r>
          </a:p>
          <a:p>
            <a:r>
              <a:rPr lang="tr-TR" dirty="0" smtClean="0"/>
              <a:t>Birey tarafından kontrol edilir</a:t>
            </a:r>
          </a:p>
          <a:p>
            <a:r>
              <a:rPr lang="tr-TR" dirty="0" smtClean="0"/>
              <a:t>Amaçlıdır</a:t>
            </a:r>
          </a:p>
          <a:p>
            <a:r>
              <a:rPr lang="tr-TR" dirty="0" smtClean="0"/>
              <a:t>Kullanımı düşünce ve tercihe dayanır</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Bilinç ve Etkinlik</a:t>
            </a:r>
            <a:endParaRPr lang="tr-TR" dirty="0"/>
          </a:p>
        </p:txBody>
      </p:sp>
      <p:sp>
        <p:nvSpPr>
          <p:cNvPr id="3" name="2 İçerik Yer Tutucusu"/>
          <p:cNvSpPr>
            <a:spLocks noGrp="1"/>
          </p:cNvSpPr>
          <p:nvPr>
            <p:ph idx="1"/>
          </p:nvPr>
        </p:nvSpPr>
        <p:spPr/>
        <p:txBody>
          <a:bodyPr/>
          <a:lstStyle/>
          <a:p>
            <a:r>
              <a:rPr lang="tr-TR" dirty="0" smtClean="0"/>
              <a:t>Pratik etkinliğin örgütlenme biçimi değiştikçe bilinç de değişir. </a:t>
            </a:r>
          </a:p>
          <a:p>
            <a:r>
              <a:rPr lang="tr-TR" dirty="0" smtClean="0"/>
              <a:t>Bu değişim nasıl saptanır?</a:t>
            </a:r>
          </a:p>
          <a:p>
            <a:endParaRPr lang="tr-TR" dirty="0"/>
          </a:p>
          <a:p>
            <a:pPr lvl="2"/>
            <a:r>
              <a:rPr lang="tr-TR" dirty="0" smtClean="0"/>
              <a:t>GENETİK ANALİZ</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GENETİK ANALİZ, herhangi bir olguyu eylem boyunca inceleme olarak tanımlanabilir. Bu davranışı “tarihsel” olarak ele almadır</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smtClean="0"/>
          </a:p>
          <a:p>
            <a:r>
              <a:rPr lang="tr-TR" dirty="0" smtClean="0"/>
              <a:t> gelişiminizi tarihsel olarak incelemek için nelere bakarsınız???</a:t>
            </a: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3619</TotalTime>
  <Words>797</Words>
  <Application>Microsoft Office PowerPoint</Application>
  <PresentationFormat>Ekran Gösterisi (4:3)</PresentationFormat>
  <Paragraphs>72</Paragraphs>
  <Slides>34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34</vt:i4>
      </vt:variant>
    </vt:vector>
  </HeadingPairs>
  <TitlesOfParts>
    <vt:vector size="38" baseType="lpstr">
      <vt:lpstr>Franklin Gothic Book</vt:lpstr>
      <vt:lpstr>Franklin Gothic Medium</vt:lpstr>
      <vt:lpstr>Wingdings 2</vt:lpstr>
      <vt:lpstr>Gezinti</vt:lpstr>
      <vt:lpstr>Kültürel Tarihsel Kuram</vt:lpstr>
      <vt:lpstr>Gelişim Nedir?</vt:lpstr>
      <vt:lpstr>PowerPoint Sunusu</vt:lpstr>
      <vt:lpstr>PowerPoint Sunusu</vt:lpstr>
      <vt:lpstr>PowerPoint Sunusu</vt:lpstr>
      <vt:lpstr>İleri düzey işlevler</vt:lpstr>
      <vt:lpstr>Bilinç ve Etkinlik</vt:lpstr>
      <vt:lpstr>PowerPoint Sunusu</vt:lpstr>
      <vt:lpstr>PowerPoint Sunusu</vt:lpstr>
      <vt:lpstr>PowerPoint Sunusu</vt:lpstr>
      <vt:lpstr>PowerPoint Sunusu</vt:lpstr>
      <vt:lpstr>PowerPoint Sunusu</vt:lpstr>
      <vt:lpstr>PowerPoint Sunusu</vt:lpstr>
      <vt:lpstr>PowerPoint Sunusu</vt:lpstr>
      <vt:lpstr>İleri psikolojik işlevler nasıl kazanılır</vt:lpstr>
      <vt:lpstr>PowerPoint Sunusu</vt:lpstr>
      <vt:lpstr>PowerPoint Sunusu</vt:lpstr>
      <vt:lpstr>PowerPoint Sunusu</vt:lpstr>
      <vt:lpstr>PowerPoint Sunusu</vt:lpstr>
      <vt:lpstr>PowerPoint Sunusu</vt:lpstr>
      <vt:lpstr>PowerPoint Sunusu</vt:lpstr>
      <vt:lpstr>ARACILI OLAN VE OLMAYAN DAVRANIŞ ÖRNEKLERİ</vt:lpstr>
      <vt:lpstr>PowerPoint Sunusu</vt:lpstr>
      <vt:lpstr>PowerPoint Sunusu</vt:lpstr>
      <vt:lpstr>PowerPoint Sunusu</vt:lpstr>
      <vt:lpstr>PowerPoint Sunusu</vt:lpstr>
      <vt:lpstr>PowerPoint Sunusu</vt:lpstr>
      <vt:lpstr>Psikolojik araçların kazanılmasında etkileşimin rolü</vt:lpstr>
      <vt:lpstr>PowerPoint Sunusu</vt:lpstr>
      <vt:lpstr>PowerPoint Sunusu</vt:lpstr>
      <vt:lpstr>PowerPoint Sunusu</vt:lpstr>
      <vt:lpstr>Bugün Çocuğun İşbirliği İle Yapabildikleri Yarın Bağımsız Olarak Yapabilecekleridir.</vt:lpstr>
      <vt:lpstr>PowerPoint Sunusu</vt:lpstr>
      <vt:lpstr>Kısaca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Kültürel Tarihsel Kuram</dc:title>
  <dc:creator>Muge ARTAR</dc:creator>
  <cp:lastModifiedBy>EYLEMTURK</cp:lastModifiedBy>
  <cp:revision>48</cp:revision>
  <dcterms:created xsi:type="dcterms:W3CDTF">2012-04-03T09:00:28Z</dcterms:created>
  <dcterms:modified xsi:type="dcterms:W3CDTF">2017-05-17T09:52:32Z</dcterms:modified>
</cp:coreProperties>
</file>