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307" r:id="rId4"/>
    <p:sldId id="308" r:id="rId5"/>
    <p:sldId id="309" r:id="rId6"/>
    <p:sldId id="310" r:id="rId7"/>
    <p:sldId id="311" r:id="rId8"/>
    <p:sldId id="312" r:id="rId9"/>
    <p:sldId id="313" r:id="rId10"/>
    <p:sldId id="31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2165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332353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409261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34111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6DFC91E-67F0-4EA2-BBD4-8571E6ED2344}" type="datetimeFigureOut">
              <a:rPr lang="tr-TR" smtClean="0"/>
              <a:t>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08991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59229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6DFC91E-67F0-4EA2-BBD4-8571E6ED2344}" type="datetimeFigureOut">
              <a:rPr lang="tr-TR" smtClean="0"/>
              <a:t>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985438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6DFC91E-67F0-4EA2-BBD4-8571E6ED2344}" type="datetimeFigureOut">
              <a:rPr lang="tr-TR" smtClean="0"/>
              <a:t>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82576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6DFC91E-67F0-4EA2-BBD4-8571E6ED2344}" type="datetimeFigureOut">
              <a:rPr lang="tr-TR" smtClean="0"/>
              <a:t>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3824828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2214446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6DFC91E-67F0-4EA2-BBD4-8571E6ED2344}" type="datetimeFigureOut">
              <a:rPr lang="tr-TR" smtClean="0"/>
              <a:t>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38C2F69-8B49-487C-B0B4-A7A74796CDC7}" type="slidenum">
              <a:rPr lang="tr-TR" smtClean="0"/>
              <a:t>‹#›</a:t>
            </a:fld>
            <a:endParaRPr lang="tr-TR"/>
          </a:p>
        </p:txBody>
      </p:sp>
    </p:spTree>
    <p:extLst>
      <p:ext uri="{BB962C8B-B14F-4D97-AF65-F5344CB8AC3E}">
        <p14:creationId xmlns:p14="http://schemas.microsoft.com/office/powerpoint/2010/main" val="132713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FC91E-67F0-4EA2-BBD4-8571E6ED2344}" type="datetimeFigureOut">
              <a:rPr lang="tr-TR" smtClean="0"/>
              <a:t>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C2F69-8B49-487C-B0B4-A7A74796CDC7}" type="slidenum">
              <a:rPr lang="tr-TR" smtClean="0"/>
              <a:t>‹#›</a:t>
            </a:fld>
            <a:endParaRPr lang="tr-TR"/>
          </a:p>
        </p:txBody>
      </p:sp>
    </p:spTree>
    <p:extLst>
      <p:ext uri="{BB962C8B-B14F-4D97-AF65-F5344CB8AC3E}">
        <p14:creationId xmlns:p14="http://schemas.microsoft.com/office/powerpoint/2010/main" val="306119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7855" y="845127"/>
            <a:ext cx="9144000" cy="3246727"/>
          </a:xfrm>
        </p:spPr>
        <p:txBody>
          <a:bodyPr>
            <a:normAutofit/>
          </a:bodyPr>
          <a:lstStyle/>
          <a:p>
            <a:r>
              <a:rPr lang="tr-TR" sz="4000" b="1" dirty="0" smtClean="0"/>
              <a:t>ÖDE5024</a:t>
            </a:r>
            <a:br>
              <a:rPr lang="tr-TR" sz="4000" b="1" dirty="0" smtClean="0"/>
            </a:br>
            <a:r>
              <a:rPr lang="tr-TR" sz="4000" b="1" dirty="0" smtClean="0"/>
              <a:t>DAVRANIŞ BİLİMLERİNDE İSTATİSTİK</a:t>
            </a:r>
            <a:br>
              <a:rPr lang="tr-TR" sz="4000" b="1" dirty="0" smtClean="0"/>
            </a:br>
            <a:r>
              <a:rPr lang="tr-TR" sz="4000" b="1" dirty="0" smtClean="0"/>
              <a:t/>
            </a:r>
            <a:br>
              <a:rPr lang="tr-TR" sz="4000" b="1" dirty="0" smtClean="0"/>
            </a:br>
            <a:r>
              <a:rPr lang="tr-TR" sz="4000" b="1" dirty="0" smtClean="0"/>
              <a:t>Yüksek Lisans</a:t>
            </a:r>
            <a:endParaRPr lang="tr-TR" sz="4000" b="1" dirty="0"/>
          </a:p>
        </p:txBody>
      </p:sp>
      <p:sp>
        <p:nvSpPr>
          <p:cNvPr id="3" name="Alt Başlık 2"/>
          <p:cNvSpPr>
            <a:spLocks noGrp="1"/>
          </p:cNvSpPr>
          <p:nvPr>
            <p:ph type="subTitle" idx="1"/>
          </p:nvPr>
        </p:nvSpPr>
        <p:spPr>
          <a:xfrm>
            <a:off x="1427018" y="4391747"/>
            <a:ext cx="9144000" cy="1655762"/>
          </a:xfrm>
        </p:spPr>
        <p:txBody>
          <a:bodyPr/>
          <a:lstStyle/>
          <a:p>
            <a:r>
              <a:rPr lang="tr-TR" b="1" dirty="0" smtClean="0"/>
              <a:t>Doç. Dr. ÖMAY ÇOKLUK BÖKEOĞLU</a:t>
            </a:r>
            <a:endParaRPr lang="tr-TR" b="1" dirty="0"/>
          </a:p>
        </p:txBody>
      </p:sp>
    </p:spTree>
    <p:extLst>
      <p:ext uri="{BB962C8B-B14F-4D97-AF65-F5344CB8AC3E}">
        <p14:creationId xmlns:p14="http://schemas.microsoft.com/office/powerpoint/2010/main" val="3615623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 </a:t>
            </a:r>
            <a:endParaRPr lang="tr-TR" b="1" dirty="0"/>
          </a:p>
        </p:txBody>
      </p:sp>
      <p:sp>
        <p:nvSpPr>
          <p:cNvPr id="3" name="İçerik Yer Tutucusu 2"/>
          <p:cNvSpPr>
            <a:spLocks noGrp="1"/>
          </p:cNvSpPr>
          <p:nvPr>
            <p:ph idx="1"/>
          </p:nvPr>
        </p:nvSpPr>
        <p:spPr/>
        <p:txBody>
          <a:bodyPr/>
          <a:lstStyle/>
          <a:p>
            <a:pPr algn="just"/>
            <a:r>
              <a:rPr lang="tr-TR" dirty="0"/>
              <a:t>Büyüköztürk, Ş. Çokluk-</a:t>
            </a:r>
            <a:r>
              <a:rPr lang="tr-TR" dirty="0" err="1"/>
              <a:t>Bökeoğlu</a:t>
            </a:r>
            <a:r>
              <a:rPr lang="tr-TR" dirty="0"/>
              <a:t>, Ö. Köklü, N. (2016). Sosyal Bilimler için İstatistik. Ankara: </a:t>
            </a:r>
            <a:r>
              <a:rPr lang="tr-TR" dirty="0" err="1"/>
              <a:t>Pegem</a:t>
            </a:r>
            <a:r>
              <a:rPr lang="tr-TR" dirty="0"/>
              <a:t> Akademi Yayıncılık. </a:t>
            </a:r>
          </a:p>
          <a:p>
            <a:pPr algn="just"/>
            <a:r>
              <a:rPr lang="tr-TR" dirty="0"/>
              <a:t>Büyüköztürk, Ş. (1995). </a:t>
            </a:r>
            <a:r>
              <a:rPr lang="tr-TR" dirty="0" err="1"/>
              <a:t>Kestirisel</a:t>
            </a:r>
            <a:r>
              <a:rPr lang="tr-TR" dirty="0"/>
              <a:t> istatistik. Ankara Üniversitesi Eğitim Bilimleri Fakültesi Dergisi, 26 (1), 409-28.</a:t>
            </a:r>
          </a:p>
          <a:p>
            <a:pPr algn="just"/>
            <a:r>
              <a:rPr lang="tr-TR" dirty="0"/>
              <a:t>Büyüköztürk, Ş. (2017) Sosyal Bilimler için Veri Analizi El Kitabı: İstatistik, Araştırma Deseni SPSS Uygulamaları ve Yorum. Ankara: </a:t>
            </a:r>
            <a:r>
              <a:rPr lang="tr-TR" dirty="0" err="1"/>
              <a:t>Pegem</a:t>
            </a:r>
            <a:r>
              <a:rPr lang="tr-TR" dirty="0"/>
              <a:t> Akademi Yayıncılık. </a:t>
            </a:r>
          </a:p>
          <a:p>
            <a:r>
              <a:rPr lang="tr-TR" dirty="0"/>
              <a:t>Çokluk, Ö. Şekercioğlu, G. Büyüköztürk, Ş. (2016). Sosyal Bilimler İçin Çok Değişkenli İstatistik SPSS ve LISREL Uygulamaları. Ankara: </a:t>
            </a:r>
            <a:r>
              <a:rPr lang="tr-TR" dirty="0" err="1"/>
              <a:t>Pegem</a:t>
            </a:r>
            <a:r>
              <a:rPr lang="tr-TR" dirty="0"/>
              <a:t> Akademi Yayıncılık. </a:t>
            </a:r>
          </a:p>
          <a:p>
            <a:endParaRPr lang="tr-TR" dirty="0"/>
          </a:p>
        </p:txBody>
      </p:sp>
    </p:spTree>
    <p:extLst>
      <p:ext uri="{BB962C8B-B14F-4D97-AF65-F5344CB8AC3E}">
        <p14:creationId xmlns:p14="http://schemas.microsoft.com/office/powerpoint/2010/main" val="1486226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t>İki Ortalamanın Karşılaştırılmasına Yönelik Parametrik Teknikler: </a:t>
            </a:r>
            <a:br>
              <a:rPr lang="tr-TR" sz="3200" b="1" dirty="0" smtClean="0"/>
            </a:br>
            <a:r>
              <a:rPr lang="tr-TR" sz="3200" b="1" dirty="0" smtClean="0"/>
              <a:t>t Testleri</a:t>
            </a:r>
            <a:endParaRPr lang="tr-TR" sz="3200" b="1" dirty="0"/>
          </a:p>
        </p:txBody>
      </p:sp>
      <p:sp>
        <p:nvSpPr>
          <p:cNvPr id="3" name="İçerik Yer Tutucusu 2"/>
          <p:cNvSpPr>
            <a:spLocks noGrp="1"/>
          </p:cNvSpPr>
          <p:nvPr>
            <p:ph idx="1"/>
          </p:nvPr>
        </p:nvSpPr>
        <p:spPr>
          <a:xfrm>
            <a:off x="838200" y="1690688"/>
            <a:ext cx="10515600" cy="4797198"/>
          </a:xfrm>
        </p:spPr>
        <p:txBody>
          <a:bodyPr>
            <a:normAutofit fontScale="55000" lnSpcReduction="20000"/>
          </a:bodyPr>
          <a:lstStyle/>
          <a:p>
            <a:pPr marL="274320" algn="just">
              <a:defRPr/>
            </a:pPr>
            <a:r>
              <a:rPr lang="tr-TR" sz="6000" dirty="0"/>
              <a:t>Pek çok araştırmada araştırmacılar grupları birbirleriyle karşılaştırmakla ilgilenirler. Gruplar arasındaki farkların istatistiksel olarak anlamlı olup olmadığını ya da şansla ortaya çıkıp çıkmadığını tahmin eden bazı hipotezleri test ederler. </a:t>
            </a:r>
          </a:p>
          <a:p>
            <a:pPr marL="274320" algn="just">
              <a:defRPr/>
            </a:pPr>
            <a:endParaRPr lang="tr-TR" sz="6000" dirty="0"/>
          </a:p>
          <a:p>
            <a:pPr marL="274320" algn="just">
              <a:defRPr/>
            </a:pPr>
            <a:r>
              <a:rPr lang="tr-TR" sz="6000" dirty="0"/>
              <a:t>T- testi </a:t>
            </a:r>
            <a:r>
              <a:rPr lang="tr-TR" sz="6000" u="sng" dirty="0"/>
              <a:t>iki ortalama</a:t>
            </a:r>
            <a:r>
              <a:rPr lang="tr-TR" sz="6000" dirty="0"/>
              <a:t> arasındaki farkları test eder. </a:t>
            </a:r>
          </a:p>
          <a:p>
            <a:pPr marL="0" indent="0" algn="just">
              <a:lnSpc>
                <a:spcPct val="150000"/>
              </a:lnSpc>
              <a:buNone/>
            </a:pPr>
            <a:endParaRPr lang="tr-TR" sz="4500" dirty="0" smtClean="0"/>
          </a:p>
          <a:p>
            <a:pPr marL="0" indent="0" algn="just">
              <a:lnSpc>
                <a:spcPct val="150000"/>
              </a:lnSpc>
              <a:buNone/>
            </a:pPr>
            <a:r>
              <a:rPr lang="tr-TR" sz="4500" dirty="0" smtClean="0"/>
              <a:t>	</a:t>
            </a:r>
          </a:p>
          <a:p>
            <a:pPr marL="0" indent="0" algn="just">
              <a:lnSpc>
                <a:spcPct val="150000"/>
              </a:lnSpc>
              <a:buNone/>
            </a:pPr>
            <a:r>
              <a:rPr lang="tr-TR" dirty="0" smtClean="0"/>
              <a:t>	</a:t>
            </a:r>
          </a:p>
        </p:txBody>
      </p:sp>
      <p:sp>
        <p:nvSpPr>
          <p:cNvPr id="4" name="Veri Yer Tutucusu 3"/>
          <p:cNvSpPr>
            <a:spLocks noGrp="1"/>
          </p:cNvSpPr>
          <p:nvPr>
            <p:ph type="dt" sz="half" idx="10"/>
          </p:nvPr>
        </p:nvSpPr>
        <p:spPr/>
        <p:txBody>
          <a:bodyPr/>
          <a:lstStyle/>
          <a:p>
            <a:pPr>
              <a:defRPr/>
            </a:pPr>
            <a:fld id="{36725F0E-C3BB-49DA-AB8B-DBBA760095B9}" type="datetime1">
              <a:rPr lang="tr-TR" smtClean="0">
                <a:solidFill>
                  <a:srgbClr val="FEFAC9"/>
                </a:solidFill>
              </a:rPr>
              <a:t>1.02.2018</a:t>
            </a:fld>
            <a:endParaRPr lang="en-US">
              <a:solidFill>
                <a:srgbClr val="FEFAC9"/>
              </a:solidFill>
            </a:endParaRPr>
          </a:p>
        </p:txBody>
      </p:sp>
      <p:sp>
        <p:nvSpPr>
          <p:cNvPr id="5" name="Altbilgi Yer Tutucusu 4"/>
          <p:cNvSpPr>
            <a:spLocks noGrp="1"/>
          </p:cNvSpPr>
          <p:nvPr>
            <p:ph type="ftr" sz="quarter" idx="11"/>
          </p:nvPr>
        </p:nvSpPr>
        <p:spPr/>
        <p:txBody>
          <a:bodyPr/>
          <a:lstStyle/>
          <a:p>
            <a:pPr>
              <a:defRPr/>
            </a:pPr>
            <a:r>
              <a:rPr lang="en-US" smtClean="0">
                <a:solidFill>
                  <a:srgbClr val="FEFAC9"/>
                </a:solidFill>
              </a:rPr>
              <a:t>Dr. Seher Yalçın</a:t>
            </a:r>
            <a:endParaRPr lang="en-US">
              <a:solidFill>
                <a:srgbClr val="FEFAC9"/>
              </a:solidFill>
            </a:endParaRPr>
          </a:p>
        </p:txBody>
      </p:sp>
      <p:sp>
        <p:nvSpPr>
          <p:cNvPr id="6" name="Slayt Numarası Yer Tutucusu 5"/>
          <p:cNvSpPr>
            <a:spLocks noGrp="1"/>
          </p:cNvSpPr>
          <p:nvPr>
            <p:ph type="sldNum" sz="quarter" idx="12"/>
          </p:nvPr>
        </p:nvSpPr>
        <p:spPr/>
        <p:txBody>
          <a:bodyPr/>
          <a:lstStyle/>
          <a:p>
            <a:pPr>
              <a:defRPr/>
            </a:pPr>
            <a:fld id="{B1F83A4C-FA42-414E-AC0E-54B314668EC8}" type="slidenum">
              <a:rPr lang="en-US" smtClean="0">
                <a:solidFill>
                  <a:srgbClr val="FEFAC9"/>
                </a:solidFill>
              </a:rPr>
              <a:pPr>
                <a:defRPr/>
              </a:pPr>
              <a:t>2</a:t>
            </a:fld>
            <a:endParaRPr lang="en-US" dirty="0">
              <a:solidFill>
                <a:srgbClr val="FEFAC9"/>
              </a:solidFill>
            </a:endParaRPr>
          </a:p>
        </p:txBody>
      </p:sp>
    </p:spTree>
    <p:extLst>
      <p:ext uri="{BB962C8B-B14F-4D97-AF65-F5344CB8AC3E}">
        <p14:creationId xmlns:p14="http://schemas.microsoft.com/office/powerpoint/2010/main" val="3390487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İki Ortalamanın Karşılaştırılmasına Yönelik Parametrik Teknikler: </a:t>
            </a:r>
            <a:br>
              <a:rPr lang="tr-TR" sz="3200" b="1" dirty="0"/>
            </a:br>
            <a:r>
              <a:rPr lang="tr-TR" sz="3200" b="1" dirty="0"/>
              <a:t>t Testleri</a:t>
            </a:r>
            <a:endParaRPr lang="tr-TR" sz="3200" dirty="0"/>
          </a:p>
        </p:txBody>
      </p:sp>
      <p:sp>
        <p:nvSpPr>
          <p:cNvPr id="3" name="İçerik Yer Tutucusu 2"/>
          <p:cNvSpPr>
            <a:spLocks noGrp="1"/>
          </p:cNvSpPr>
          <p:nvPr>
            <p:ph idx="1"/>
          </p:nvPr>
        </p:nvSpPr>
        <p:spPr/>
        <p:txBody>
          <a:bodyPr/>
          <a:lstStyle/>
          <a:p>
            <a:pPr algn="just">
              <a:defRPr/>
            </a:pPr>
            <a:r>
              <a:rPr lang="tr-TR" dirty="0"/>
              <a:t>Araştırma desenine bağlı olarak ortalama puanların karşılaştırılmasında kullanılan üç farklı t-testi vardır: </a:t>
            </a:r>
          </a:p>
          <a:p>
            <a:pPr marL="609600" indent="-609600" algn="just">
              <a:defRPr/>
            </a:pPr>
            <a:endParaRPr lang="tr-TR" dirty="0">
              <a:solidFill>
                <a:schemeClr val="bg2"/>
              </a:solidFill>
            </a:endParaRPr>
          </a:p>
          <a:p>
            <a:pPr marL="609600" indent="-609600" algn="just">
              <a:buFont typeface="Wingdings" pitchFamily="2" charset="2"/>
              <a:buAutoNum type="arabicPeriod"/>
              <a:defRPr/>
            </a:pPr>
            <a:r>
              <a:rPr lang="tr-TR" dirty="0"/>
              <a:t>Tek örneklem için t-testi</a:t>
            </a:r>
          </a:p>
          <a:p>
            <a:pPr marL="609600" indent="-609600" algn="just">
              <a:buFont typeface="Wingdings" pitchFamily="2" charset="2"/>
              <a:buAutoNum type="arabicPeriod"/>
              <a:defRPr/>
            </a:pPr>
            <a:r>
              <a:rPr lang="tr-TR" dirty="0"/>
              <a:t>Bağımsız (İlişkisiz) örneklemler için t-testi</a:t>
            </a:r>
          </a:p>
          <a:p>
            <a:pPr marL="609600" indent="-609600" algn="just">
              <a:buFont typeface="Wingdings" pitchFamily="2" charset="2"/>
              <a:buAutoNum type="arabicPeriod"/>
              <a:defRPr/>
            </a:pPr>
            <a:r>
              <a:rPr lang="tr-TR" dirty="0"/>
              <a:t>Bağımlı (İlişkili) Örneklemler İçin t-testi</a:t>
            </a:r>
            <a:br>
              <a:rPr lang="tr-TR" dirty="0"/>
            </a:br>
            <a:endParaRPr lang="tr-TR" dirty="0"/>
          </a:p>
          <a:p>
            <a:endParaRPr lang="tr-TR" dirty="0"/>
          </a:p>
        </p:txBody>
      </p:sp>
    </p:spTree>
    <p:extLst>
      <p:ext uri="{BB962C8B-B14F-4D97-AF65-F5344CB8AC3E}">
        <p14:creationId xmlns:p14="http://schemas.microsoft.com/office/powerpoint/2010/main" val="3092959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t>İki Ortalamanın Karşılaştırılmasına Yönelik Parametrik Teknikler: </a:t>
            </a:r>
            <a:br>
              <a:rPr lang="tr-TR" sz="3200" b="1" dirty="0"/>
            </a:br>
            <a:r>
              <a:rPr lang="tr-TR" sz="3200" b="1" dirty="0"/>
              <a:t>t Testleri</a:t>
            </a:r>
            <a:endParaRPr lang="tr-TR" sz="3200" dirty="0"/>
          </a:p>
        </p:txBody>
      </p:sp>
      <p:sp>
        <p:nvSpPr>
          <p:cNvPr id="3" name="İçerik Yer Tutucusu 2"/>
          <p:cNvSpPr>
            <a:spLocks noGrp="1"/>
          </p:cNvSpPr>
          <p:nvPr>
            <p:ph idx="1"/>
          </p:nvPr>
        </p:nvSpPr>
        <p:spPr/>
        <p:txBody>
          <a:bodyPr/>
          <a:lstStyle/>
          <a:p>
            <a:r>
              <a:rPr lang="tr-TR" b="1" dirty="0">
                <a:solidFill>
                  <a:schemeClr val="accent1"/>
                </a:solidFill>
              </a:rPr>
              <a:t>Tek örneklem t-testi:</a:t>
            </a:r>
            <a:r>
              <a:rPr lang="tr-TR" dirty="0">
                <a:solidFill>
                  <a:schemeClr val="accent1"/>
                </a:solidFill>
              </a:rPr>
              <a:t> </a:t>
            </a:r>
            <a:r>
              <a:rPr lang="tr-TR" dirty="0"/>
              <a:t>Bir örneklem ortalamasının, bir evrenin ortalaması ile karşılaştırılmasında kullanılan parametrik bir </a:t>
            </a:r>
            <a:r>
              <a:rPr lang="tr-TR" dirty="0" smtClean="0"/>
              <a:t>teknik</a:t>
            </a:r>
          </a:p>
          <a:p>
            <a:r>
              <a:rPr lang="tr-TR" b="1" dirty="0">
                <a:solidFill>
                  <a:schemeClr val="accent1"/>
                </a:solidFill>
              </a:rPr>
              <a:t>Bağımsız örneklemler için t-testi: </a:t>
            </a:r>
            <a:r>
              <a:rPr lang="tr-TR" dirty="0"/>
              <a:t>İki bağımsız örneklem grubundan elde edilen ortalamalar arasındaki farkın anlamlılığını karşılaştırmak için kullanılan parametrik bir </a:t>
            </a:r>
            <a:r>
              <a:rPr lang="tr-TR" dirty="0" smtClean="0"/>
              <a:t>teknik</a:t>
            </a:r>
          </a:p>
          <a:p>
            <a:r>
              <a:rPr lang="tr-TR" b="1" dirty="0">
                <a:solidFill>
                  <a:schemeClr val="accent1"/>
                </a:solidFill>
              </a:rPr>
              <a:t>Bağımlı örneklemler için t-testi:</a:t>
            </a:r>
            <a:r>
              <a:rPr lang="tr-TR" dirty="0">
                <a:solidFill>
                  <a:schemeClr val="accent1"/>
                </a:solidFill>
              </a:rPr>
              <a:t> </a:t>
            </a:r>
            <a:r>
              <a:rPr lang="tr-TR" dirty="0"/>
              <a:t>İlişkili örneklemden elde edilen iki puan ortalaması arasındaki farkın anlamlılığını karşılaştırmak için kullanılan parametrik bir </a:t>
            </a:r>
            <a:r>
              <a:rPr lang="tr-TR" dirty="0" smtClean="0"/>
              <a:t>tekniktir. </a:t>
            </a:r>
            <a:endParaRPr lang="tr-TR" dirty="0"/>
          </a:p>
          <a:p>
            <a:endParaRPr lang="tr-TR" dirty="0"/>
          </a:p>
          <a:p>
            <a:pPr marL="0" indent="0">
              <a:buNone/>
            </a:pPr>
            <a:endParaRPr lang="tr-TR" dirty="0"/>
          </a:p>
        </p:txBody>
      </p:sp>
    </p:spTree>
    <p:extLst>
      <p:ext uri="{BB962C8B-B14F-4D97-AF65-F5344CB8AC3E}">
        <p14:creationId xmlns:p14="http://schemas.microsoft.com/office/powerpoint/2010/main" val="965388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Bağımsız Örneklemler t Testi </a:t>
            </a:r>
            <a:endParaRPr lang="tr-TR" b="1" dirty="0"/>
          </a:p>
        </p:txBody>
      </p:sp>
      <p:sp>
        <p:nvSpPr>
          <p:cNvPr id="3" name="İçerik Yer Tutucusu 2"/>
          <p:cNvSpPr>
            <a:spLocks noGrp="1"/>
          </p:cNvSpPr>
          <p:nvPr>
            <p:ph idx="1"/>
          </p:nvPr>
        </p:nvSpPr>
        <p:spPr>
          <a:xfrm>
            <a:off x="838200" y="1593273"/>
            <a:ext cx="10515600" cy="4583690"/>
          </a:xfrm>
        </p:spPr>
        <p:txBody>
          <a:bodyPr/>
          <a:lstStyle/>
          <a:p>
            <a:r>
              <a:rPr lang="tr-TR" dirty="0" smtClean="0"/>
              <a:t>Varsayımlar ;</a:t>
            </a:r>
          </a:p>
          <a:p>
            <a:pPr marL="0" indent="0" algn="just">
              <a:defRPr/>
            </a:pPr>
            <a:r>
              <a:rPr lang="tr-TR" dirty="0"/>
              <a:t>İki örneklem (grup) birbirinden bağımsızdır. </a:t>
            </a:r>
          </a:p>
          <a:p>
            <a:pPr marL="0" indent="0" algn="just">
              <a:defRPr/>
            </a:pPr>
            <a:r>
              <a:rPr lang="tr-TR" dirty="0"/>
              <a:t>Bağımlı değişken aralık veya oranlı ölçek düzeyinde ölçülmüş olmalıdır.</a:t>
            </a:r>
          </a:p>
          <a:p>
            <a:pPr marL="0" indent="0" algn="just">
              <a:defRPr/>
            </a:pPr>
            <a:r>
              <a:rPr lang="tr-TR" dirty="0"/>
              <a:t>Her örneklemin temsil ettiği evrenin ham puanları dağılımı, normal dağılım göstermelidir.</a:t>
            </a:r>
          </a:p>
          <a:p>
            <a:pPr marL="0" indent="0" algn="just">
              <a:defRPr/>
            </a:pPr>
            <a:r>
              <a:rPr lang="tr-TR" dirty="0"/>
              <a:t>Örneklemler tarafından temsil edilen evrenlerin </a:t>
            </a:r>
            <a:r>
              <a:rPr lang="tr-TR" dirty="0" err="1"/>
              <a:t>varyansları</a:t>
            </a:r>
            <a:r>
              <a:rPr lang="tr-TR" dirty="0"/>
              <a:t> homojendir. </a:t>
            </a:r>
          </a:p>
          <a:p>
            <a:endParaRPr lang="tr-TR" dirty="0"/>
          </a:p>
        </p:txBody>
      </p:sp>
    </p:spTree>
    <p:extLst>
      <p:ext uri="{BB962C8B-B14F-4D97-AF65-F5344CB8AC3E}">
        <p14:creationId xmlns:p14="http://schemas.microsoft.com/office/powerpoint/2010/main" val="4104649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Bağımsız Örneklemler t Testi </a:t>
            </a:r>
            <a:endParaRPr lang="tr-TR" dirty="0"/>
          </a:p>
        </p:txBody>
      </p:sp>
      <p:sp>
        <p:nvSpPr>
          <p:cNvPr id="3" name="İçerik Yer Tutucusu 2"/>
          <p:cNvSpPr>
            <a:spLocks noGrp="1"/>
          </p:cNvSpPr>
          <p:nvPr>
            <p:ph idx="1"/>
          </p:nvPr>
        </p:nvSpPr>
        <p:spPr/>
        <p:txBody>
          <a:bodyPr/>
          <a:lstStyle/>
          <a:p>
            <a:r>
              <a:rPr lang="tr-TR" dirty="0" err="1" smtClean="0"/>
              <a:t>Spss</a:t>
            </a:r>
            <a:r>
              <a:rPr lang="tr-TR" dirty="0" smtClean="0"/>
              <a:t> Uygulaması</a:t>
            </a:r>
          </a:p>
          <a:p>
            <a:pPr marL="0" indent="0">
              <a:buNone/>
            </a:pPr>
            <a:endParaRPr lang="tr-TR" dirty="0" smtClean="0"/>
          </a:p>
          <a:p>
            <a:r>
              <a:rPr lang="tr-TR" b="1" dirty="0" smtClean="0"/>
              <a:t>Örnek: </a:t>
            </a:r>
            <a:r>
              <a:rPr lang="tr-TR" dirty="0" smtClean="0"/>
              <a:t>Sosyal </a:t>
            </a:r>
            <a:r>
              <a:rPr lang="tr-TR" dirty="0"/>
              <a:t>bilgiler öğretmenliği ve sınıf öğretmenliği programlarında öğrenim gören iki öğrenci grubunun (grup) stres ölçeğinden aldıkları puanlar (puan) arasında manidar fark olup olmadığı karşılaştırılmak istensin. </a:t>
            </a:r>
          </a:p>
          <a:p>
            <a:pPr algn="just">
              <a:defRPr/>
            </a:pPr>
            <a:endParaRPr lang="tr-TR" dirty="0" smtClean="0"/>
          </a:p>
          <a:p>
            <a:pPr algn="just">
              <a:defRPr/>
            </a:pPr>
            <a:r>
              <a:rPr lang="tr-TR" dirty="0" err="1" smtClean="0"/>
              <a:t>Analyze</a:t>
            </a:r>
            <a:r>
              <a:rPr lang="tr-TR" dirty="0" smtClean="0"/>
              <a:t> / </a:t>
            </a:r>
            <a:r>
              <a:rPr lang="tr-TR" dirty="0" err="1" smtClean="0"/>
              <a:t>Compare</a:t>
            </a:r>
            <a:r>
              <a:rPr lang="tr-TR" dirty="0" smtClean="0"/>
              <a:t> </a:t>
            </a:r>
            <a:r>
              <a:rPr lang="tr-TR" dirty="0" err="1" smtClean="0"/>
              <a:t>Means</a:t>
            </a:r>
            <a:r>
              <a:rPr lang="tr-TR" dirty="0"/>
              <a:t> </a:t>
            </a:r>
            <a:r>
              <a:rPr lang="tr-TR" dirty="0" smtClean="0"/>
              <a:t>/ </a:t>
            </a:r>
            <a:r>
              <a:rPr lang="tr-TR" dirty="0" err="1" smtClean="0"/>
              <a:t>Independent</a:t>
            </a:r>
            <a:r>
              <a:rPr lang="tr-TR" dirty="0" smtClean="0"/>
              <a:t> </a:t>
            </a:r>
            <a:r>
              <a:rPr lang="tr-TR" dirty="0" err="1" smtClean="0"/>
              <a:t>samples</a:t>
            </a:r>
            <a:r>
              <a:rPr lang="tr-TR" dirty="0" smtClean="0"/>
              <a:t> t test</a:t>
            </a:r>
            <a:endParaRPr lang="tr-TR" dirty="0"/>
          </a:p>
        </p:txBody>
      </p:sp>
    </p:spTree>
    <p:extLst>
      <p:ext uri="{BB962C8B-B14F-4D97-AF65-F5344CB8AC3E}">
        <p14:creationId xmlns:p14="http://schemas.microsoft.com/office/powerpoint/2010/main" val="374482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Bağımsız Örneklemler t Testi </a:t>
            </a:r>
            <a:endParaRPr lang="tr-TR" dirty="0"/>
          </a:p>
        </p:txBody>
      </p:sp>
      <p:sp>
        <p:nvSpPr>
          <p:cNvPr id="3" name="İçerik Yer Tutucusu 2"/>
          <p:cNvSpPr>
            <a:spLocks noGrp="1"/>
          </p:cNvSpPr>
          <p:nvPr>
            <p:ph idx="1"/>
          </p:nvPr>
        </p:nvSpPr>
        <p:spPr/>
        <p:txBody>
          <a:bodyPr/>
          <a:lstStyle/>
          <a:p>
            <a:endParaRPr lang="tr-TR"/>
          </a:p>
        </p:txBody>
      </p:sp>
      <p:pic>
        <p:nvPicPr>
          <p:cNvPr id="4" name="Resim 3"/>
          <p:cNvPicPr>
            <a:picLocks noChangeAspect="1"/>
          </p:cNvPicPr>
          <p:nvPr/>
        </p:nvPicPr>
        <p:blipFill>
          <a:blip r:embed="rId2"/>
          <a:stretch>
            <a:fillRect/>
          </a:stretch>
        </p:blipFill>
        <p:spPr>
          <a:xfrm>
            <a:off x="3200400" y="1510145"/>
            <a:ext cx="6414655" cy="4666818"/>
          </a:xfrm>
          <a:prstGeom prst="rect">
            <a:avLst/>
          </a:prstGeom>
        </p:spPr>
      </p:pic>
    </p:spTree>
    <p:extLst>
      <p:ext uri="{BB962C8B-B14F-4D97-AF65-F5344CB8AC3E}">
        <p14:creationId xmlns:p14="http://schemas.microsoft.com/office/powerpoint/2010/main" val="2121717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BAĞIMLI ÖRNEKLEMLER İÇİN T TESTİ</a:t>
            </a:r>
            <a:r>
              <a:rPr lang="tr-TR" b="1" dirty="0">
                <a:solidFill>
                  <a:srgbClr val="C00000"/>
                </a:solidFill>
              </a:rPr>
              <a:t/>
            </a:r>
            <a:br>
              <a:rPr lang="tr-TR" b="1" dirty="0">
                <a:solidFill>
                  <a:srgbClr val="C00000"/>
                </a:solidFill>
              </a:rPr>
            </a:br>
            <a:endParaRPr lang="tr-TR" dirty="0"/>
          </a:p>
        </p:txBody>
      </p:sp>
      <p:sp>
        <p:nvSpPr>
          <p:cNvPr id="3" name="İçerik Yer Tutucusu 2"/>
          <p:cNvSpPr>
            <a:spLocks noGrp="1"/>
          </p:cNvSpPr>
          <p:nvPr>
            <p:ph idx="1"/>
          </p:nvPr>
        </p:nvSpPr>
        <p:spPr/>
        <p:txBody>
          <a:bodyPr/>
          <a:lstStyle/>
          <a:p>
            <a:r>
              <a:rPr lang="tr-TR" dirty="0" smtClean="0"/>
              <a:t>SPSS uygulaması </a:t>
            </a:r>
          </a:p>
          <a:p>
            <a:r>
              <a:rPr lang="tr-TR" dirty="0" smtClean="0"/>
              <a:t>Örnek : Bir </a:t>
            </a:r>
            <a:r>
              <a:rPr lang="tr-TR" dirty="0"/>
              <a:t>fakültede öğrenim görmekte olan birinci sınıf öğrencilerinin fakülteye ilk başladıkları dönemin başında kaygı düzeyleri ölçülüyor. Aynı öğrencilerin yıl sonunda aynı ölçekle kaygı düzeyleri tekrar ölçülerek grubun kaygı puanları arasında manidar fark olup olmadığı karşılaştırılmak isteniyor. </a:t>
            </a:r>
          </a:p>
          <a:p>
            <a:r>
              <a:rPr lang="tr-TR" dirty="0" err="1" smtClean="0"/>
              <a:t>Analyze</a:t>
            </a:r>
            <a:r>
              <a:rPr lang="tr-TR" dirty="0" smtClean="0"/>
              <a:t> / </a:t>
            </a:r>
            <a:r>
              <a:rPr lang="tr-TR" dirty="0" err="1" smtClean="0"/>
              <a:t>Compare</a:t>
            </a:r>
            <a:r>
              <a:rPr lang="tr-TR" dirty="0" smtClean="0"/>
              <a:t> </a:t>
            </a:r>
            <a:r>
              <a:rPr lang="tr-TR" dirty="0" err="1" smtClean="0"/>
              <a:t>Means</a:t>
            </a:r>
            <a:r>
              <a:rPr lang="tr-TR" dirty="0" smtClean="0"/>
              <a:t> / </a:t>
            </a:r>
            <a:r>
              <a:rPr lang="tr-TR" dirty="0" err="1" smtClean="0"/>
              <a:t>Paired</a:t>
            </a:r>
            <a:r>
              <a:rPr lang="tr-TR" dirty="0" smtClean="0"/>
              <a:t> </a:t>
            </a:r>
            <a:r>
              <a:rPr lang="tr-TR" dirty="0" err="1" smtClean="0"/>
              <a:t>Samples</a:t>
            </a:r>
            <a:r>
              <a:rPr lang="tr-TR" smtClean="0"/>
              <a:t> t Test </a:t>
            </a:r>
            <a:endParaRPr lang="tr-TR" dirty="0"/>
          </a:p>
        </p:txBody>
      </p:sp>
    </p:spTree>
    <p:extLst>
      <p:ext uri="{BB962C8B-B14F-4D97-AF65-F5344CB8AC3E}">
        <p14:creationId xmlns:p14="http://schemas.microsoft.com/office/powerpoint/2010/main" val="2269920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BAĞIMLI ÖRNEKLEMLER İÇİN T TESTİ</a:t>
            </a:r>
            <a:r>
              <a:rPr lang="tr-TR" b="1" dirty="0">
                <a:solidFill>
                  <a:srgbClr val="C00000"/>
                </a:solidFill>
              </a:rPr>
              <a:t/>
            </a:r>
            <a:br>
              <a:rPr lang="tr-TR" b="1" dirty="0">
                <a:solidFill>
                  <a:srgbClr val="C00000"/>
                </a:solidFill>
              </a:rPr>
            </a:br>
            <a:endParaRPr lang="tr-TR" dirty="0"/>
          </a:p>
        </p:txBody>
      </p:sp>
      <p:pic>
        <p:nvPicPr>
          <p:cNvPr id="4" name="İçerik Yer Tutucusu 3"/>
          <p:cNvPicPr>
            <a:picLocks noGrp="1" noChangeAspect="1"/>
          </p:cNvPicPr>
          <p:nvPr>
            <p:ph idx="1"/>
          </p:nvPr>
        </p:nvPicPr>
        <p:blipFill>
          <a:blip r:embed="rId2"/>
          <a:stretch>
            <a:fillRect/>
          </a:stretch>
        </p:blipFill>
        <p:spPr>
          <a:xfrm>
            <a:off x="2175164" y="1357745"/>
            <a:ext cx="7980218" cy="4148499"/>
          </a:xfrm>
          <a:prstGeom prst="rect">
            <a:avLst/>
          </a:prstGeom>
        </p:spPr>
      </p:pic>
    </p:spTree>
    <p:extLst>
      <p:ext uri="{BB962C8B-B14F-4D97-AF65-F5344CB8AC3E}">
        <p14:creationId xmlns:p14="http://schemas.microsoft.com/office/powerpoint/2010/main" val="6049325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434</Words>
  <Application>Microsoft Office PowerPoint</Application>
  <PresentationFormat>Geniş ekran</PresentationFormat>
  <Paragraphs>45</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ÖDE5024 DAVRANIŞ BİLİMLERİNDE İSTATİSTİK  Yüksek Lisans</vt:lpstr>
      <vt:lpstr>İki Ortalamanın Karşılaştırılmasına Yönelik Parametrik Teknikler:  t Testleri</vt:lpstr>
      <vt:lpstr>İki Ortalamanın Karşılaştırılmasına Yönelik Parametrik Teknikler:  t Testleri</vt:lpstr>
      <vt:lpstr>İki Ortalamanın Karşılaştırılmasına Yönelik Parametrik Teknikler:  t Testleri</vt:lpstr>
      <vt:lpstr>Bağımsız Örneklemler t Testi </vt:lpstr>
      <vt:lpstr>Bağımsız Örneklemler t Testi </vt:lpstr>
      <vt:lpstr>Bağımsız Örneklemler t Testi </vt:lpstr>
      <vt:lpstr>BAĞIMLI ÖRNEKLEMLER İÇİN T TESTİ </vt:lpstr>
      <vt:lpstr>BAĞIMLI ÖRNEKLEMLER İÇİN T TESTİ </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İSTATİSTİK</dc:title>
  <dc:creator>eğitim</dc:creator>
  <cp:lastModifiedBy>CAT_Proje_PC_1</cp:lastModifiedBy>
  <cp:revision>75</cp:revision>
  <dcterms:created xsi:type="dcterms:W3CDTF">2017-05-17T14:02:52Z</dcterms:created>
  <dcterms:modified xsi:type="dcterms:W3CDTF">2018-02-01T12:04:59Z</dcterms:modified>
</cp:coreProperties>
</file>