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72" r:id="rId2"/>
    <p:sldId id="273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ED408-205A-4E48-967C-8B7D8008D58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Dikdörtgen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039FE5C-EF8F-4710-BCEB-3D85BF41CF2E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D2F4120-0470-4B1A-851E-84DB09342AD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tr/imgres?q=migraine+aura&amp;um=1&amp;hl=tr&amp;qscrl=1&amp;nord=1&amp;rlz=1T4ADSA_trTR460TR461&amp;biw=1024&amp;bih=555&amp;tbm=isch&amp;tbnid=3B2CQndGejVSLM:&amp;imgrefurl=http://migraineur.wordpress.com/&amp;docid=9U_SOS1kz_zE7M&amp;imgurl=http://migraineur.files.wordpress.com/2007/05/migraine_small.jpg&amp;w=153&amp;h=153&amp;ei=u-uDT6TuGIPasgahuIWvBg&amp;zoom=1&amp;iact=hc&amp;vpx=134&amp;vpy=197&amp;dur=1375&amp;hovh=122&amp;hovw=122&amp;tx=80&amp;ty=63&amp;sig=116685269118982111838&amp;page=4&amp;tbnh=122&amp;tbnw=122&amp;start=44&amp;ndsp=15&amp;ved=1t:429,r:5,s:44,i:176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Epizodik</a:t>
            </a:r>
            <a:r>
              <a:rPr lang="tr-TR" dirty="0" smtClean="0"/>
              <a:t> GTBA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700808"/>
            <a:ext cx="8631560" cy="411480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30dk-7gün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Şunlardan en az ikisi: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tr-T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tr-T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bilateral</a:t>
            </a:r>
            <a:endParaRPr lang="tr-TR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</a:t>
            </a:r>
            <a:r>
              <a:rPr lang="tr-T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künt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</a:t>
            </a:r>
            <a:r>
              <a:rPr lang="tr-T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hafif veya orta şiddette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</a:t>
            </a:r>
            <a:r>
              <a:rPr lang="tr-T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fiziksel aktivite etkisiz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Şunlardan her ikisi: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tr-T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bulantı veya kusma olmaz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</a:t>
            </a:r>
            <a:r>
              <a:rPr lang="tr-T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fotofobi</a:t>
            </a:r>
            <a:r>
              <a:rPr lang="tr-T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 da </a:t>
            </a:r>
            <a:r>
              <a:rPr lang="tr-T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fonofobi</a:t>
            </a:r>
            <a:r>
              <a:rPr lang="tr-T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olmaz veya sadece biri olabilir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5D036-4973-4534-A74D-B17B07C0EC0E}" type="slidenum">
              <a:rPr lang="tr-TR" smtClean="0"/>
              <a:pPr>
                <a:defRPr/>
              </a:pPr>
              <a:t>1</a:t>
            </a:fld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C000"/>
                </a:solidFill>
              </a:rPr>
              <a:t>Beyin sapı </a:t>
            </a:r>
            <a:r>
              <a:rPr lang="tr-TR" dirty="0" err="1" smtClean="0">
                <a:solidFill>
                  <a:srgbClr val="FFC000"/>
                </a:solidFill>
              </a:rPr>
              <a:t>auralı</a:t>
            </a:r>
            <a:r>
              <a:rPr lang="tr-TR" dirty="0" smtClean="0">
                <a:solidFill>
                  <a:srgbClr val="FFC000"/>
                </a:solidFill>
              </a:rPr>
              <a:t> migren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916832"/>
            <a:ext cx="8384480" cy="22288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dirty="0" smtClean="0">
                <a:latin typeface="Comic Sans MS" pitchFamily="66" charset="0"/>
              </a:rPr>
              <a:t>Görsel/duysal/konuşma/lisan </a:t>
            </a:r>
            <a:r>
              <a:rPr lang="tr-TR" dirty="0" err="1" smtClean="0">
                <a:latin typeface="Comic Sans MS" pitchFamily="66" charset="0"/>
              </a:rPr>
              <a:t>auralarından</a:t>
            </a:r>
            <a:r>
              <a:rPr lang="tr-TR" dirty="0" smtClean="0">
                <a:latin typeface="Comic Sans MS" pitchFamily="66" charset="0"/>
              </a:rPr>
              <a:t> en az biri; en az biri </a:t>
            </a:r>
            <a:r>
              <a:rPr lang="tr-TR" dirty="0" err="1" smtClean="0">
                <a:latin typeface="Comic Sans MS" pitchFamily="66" charset="0"/>
              </a:rPr>
              <a:t>unilateral</a:t>
            </a:r>
            <a:endParaRPr lang="tr-TR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tr-TR" dirty="0" smtClean="0">
                <a:latin typeface="Comic Sans MS" pitchFamily="66" charset="0"/>
              </a:rPr>
              <a:t>en az 2 atak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Comic Sans MS" pitchFamily="66" charset="0"/>
              </a:rPr>
              <a:t>şunlardan en az 2’si:</a:t>
            </a:r>
          </a:p>
        </p:txBody>
      </p:sp>
      <p:sp>
        <p:nvSpPr>
          <p:cNvPr id="4403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BF4C2-54CF-42DF-8430-C7D88DD4536A}" type="slidenum">
              <a:rPr lang="tr-TR"/>
              <a:pPr>
                <a:defRPr/>
              </a:pPr>
              <a:t>10</a:t>
            </a:fld>
            <a:endParaRPr lang="tr-TR"/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746125" y="4389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/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4572000" y="3714752"/>
            <a:ext cx="41402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tr-TR" sz="2800" dirty="0" err="1">
                <a:solidFill>
                  <a:srgbClr val="FF0000"/>
                </a:solidFill>
              </a:rPr>
              <a:t>dizartri</a:t>
            </a:r>
            <a:endParaRPr lang="tr-TR" sz="2800" dirty="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tr-TR" sz="2800" dirty="0" err="1">
                <a:solidFill>
                  <a:srgbClr val="FF0000"/>
                </a:solidFill>
              </a:rPr>
              <a:t>vertigo</a:t>
            </a:r>
            <a:endParaRPr lang="tr-TR" sz="2800" dirty="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tr-TR" sz="2800" dirty="0" err="1">
                <a:solidFill>
                  <a:srgbClr val="FF0000"/>
                </a:solidFill>
              </a:rPr>
              <a:t>tinnitus</a:t>
            </a:r>
            <a:endParaRPr lang="tr-TR" sz="2800" dirty="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tr-TR" sz="2800" dirty="0" err="1">
                <a:solidFill>
                  <a:srgbClr val="FF0000"/>
                </a:solidFill>
              </a:rPr>
              <a:t>hipoakuzi</a:t>
            </a:r>
            <a:endParaRPr lang="tr-TR" sz="2800" dirty="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tr-TR" sz="2800" dirty="0" err="1">
                <a:solidFill>
                  <a:srgbClr val="FF0000"/>
                </a:solidFill>
              </a:rPr>
              <a:t>diplopi</a:t>
            </a:r>
            <a:endParaRPr lang="tr-TR" sz="2800" dirty="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tr-TR" sz="2800" dirty="0" err="1">
                <a:solidFill>
                  <a:srgbClr val="FF0000"/>
                </a:solidFill>
              </a:rPr>
              <a:t>ataksi</a:t>
            </a:r>
            <a:endParaRPr lang="tr-TR" sz="2800" dirty="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tr-TR" sz="2800" dirty="0">
                <a:solidFill>
                  <a:srgbClr val="FF0000"/>
                </a:solidFill>
              </a:rPr>
              <a:t>bilinç bozukluğu</a:t>
            </a:r>
          </a:p>
          <a:p>
            <a:pPr>
              <a:buFontTx/>
              <a:buChar char="•"/>
            </a:pP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Hemiplejik</a:t>
            </a:r>
            <a:r>
              <a:rPr lang="tr-TR" dirty="0" smtClean="0"/>
              <a:t> migren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5338"/>
            <a:ext cx="8178800" cy="4171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 err="1" smtClean="0">
                <a:solidFill>
                  <a:srgbClr val="FF0000"/>
                </a:solidFill>
                <a:latin typeface="Comic Sans MS" pitchFamily="66" charset="0"/>
              </a:rPr>
              <a:t>Hemipleji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+</a:t>
            </a:r>
            <a:r>
              <a:rPr lang="tr-TR" dirty="0" smtClean="0">
                <a:latin typeface="Comic Sans MS" pitchFamily="66" charset="0"/>
              </a:rPr>
              <a:t> görsel, duysal, konuşma/lisan bozukluklarından en az biri (</a:t>
            </a:r>
            <a:r>
              <a:rPr lang="tr-TR" dirty="0" err="1" smtClean="0">
                <a:latin typeface="Comic Sans MS" pitchFamily="66" charset="0"/>
              </a:rPr>
              <a:t>hemipleji</a:t>
            </a:r>
            <a:r>
              <a:rPr lang="tr-TR" dirty="0" smtClean="0">
                <a:latin typeface="Comic Sans MS" pitchFamily="66" charset="0"/>
              </a:rPr>
              <a:t> 72 </a:t>
            </a:r>
            <a:r>
              <a:rPr lang="tr-TR" dirty="0" err="1" smtClean="0">
                <a:latin typeface="Comic Sans MS" pitchFamily="66" charset="0"/>
              </a:rPr>
              <a:t>saaatten</a:t>
            </a:r>
            <a:r>
              <a:rPr lang="tr-TR" dirty="0" smtClean="0">
                <a:latin typeface="Comic Sans MS" pitchFamily="66" charset="0"/>
              </a:rPr>
              <a:t> kısa sürer)</a:t>
            </a:r>
            <a:endParaRPr lang="en-US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tr-TR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tr-TR" dirty="0" smtClean="0">
                <a:latin typeface="Comic Sans MS" pitchFamily="66" charset="0"/>
              </a:rPr>
              <a:t>başka hastalığa bağlanamaz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Comic Sans MS" pitchFamily="66" charset="0"/>
              </a:rPr>
              <a:t>ailesel-</a:t>
            </a:r>
            <a:r>
              <a:rPr lang="tr-TR" dirty="0" err="1" smtClean="0">
                <a:latin typeface="Comic Sans MS" pitchFamily="66" charset="0"/>
              </a:rPr>
              <a:t>sporadik</a:t>
            </a:r>
            <a:r>
              <a:rPr lang="tr-TR" dirty="0" smtClean="0">
                <a:latin typeface="Comic Sans MS" pitchFamily="66" charset="0"/>
              </a:rPr>
              <a:t> olabilir</a:t>
            </a:r>
          </a:p>
          <a:p>
            <a:pPr>
              <a:lnSpc>
                <a:spcPct val="90000"/>
              </a:lnSpc>
            </a:pPr>
            <a:endParaRPr lang="tr-TR" dirty="0" smtClean="0">
              <a:latin typeface="Comic Sans MS" pitchFamily="66" charset="0"/>
            </a:endParaRPr>
          </a:p>
        </p:txBody>
      </p:sp>
      <p:sp>
        <p:nvSpPr>
          <p:cNvPr id="43010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B5EB5-5D66-4B08-9B46-ACC6A907DB1B}" type="slidenum">
              <a:rPr lang="tr-TR"/>
              <a:pPr>
                <a:defRPr/>
              </a:pPr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274638"/>
            <a:ext cx="5689600" cy="1143000"/>
          </a:xfrm>
        </p:spPr>
        <p:txBody>
          <a:bodyPr/>
          <a:lstStyle/>
          <a:p>
            <a:r>
              <a:rPr lang="tr-TR" dirty="0" err="1" smtClean="0">
                <a:solidFill>
                  <a:srgbClr val="FFC000"/>
                </a:solidFill>
              </a:rPr>
              <a:t>Retinal</a:t>
            </a:r>
            <a:r>
              <a:rPr lang="tr-TR" dirty="0" smtClean="0">
                <a:solidFill>
                  <a:srgbClr val="FFC000"/>
                </a:solidFill>
              </a:rPr>
              <a:t> migren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49500"/>
            <a:ext cx="8178800" cy="3708400"/>
          </a:xfrm>
        </p:spPr>
        <p:txBody>
          <a:bodyPr/>
          <a:lstStyle/>
          <a:p>
            <a:r>
              <a:rPr lang="tr-TR" smtClean="0">
                <a:solidFill>
                  <a:srgbClr val="FF0000"/>
                </a:solidFill>
                <a:latin typeface="Comic Sans MS" pitchFamily="66" charset="0"/>
              </a:rPr>
              <a:t>monoküler görme alanında +/- vizüel fenomenler</a:t>
            </a:r>
          </a:p>
          <a:p>
            <a:r>
              <a:rPr lang="tr-TR" smtClean="0">
                <a:latin typeface="Comic Sans MS" pitchFamily="66" charset="0"/>
              </a:rPr>
              <a:t>vizüel fenomenler sırasında veya 60 dk içinde migren</a:t>
            </a:r>
          </a:p>
          <a:p>
            <a:r>
              <a:rPr lang="tr-TR" smtClean="0">
                <a:latin typeface="Comic Sans MS" pitchFamily="66" charset="0"/>
              </a:rPr>
              <a:t>başka hastalığa bağlı değil</a:t>
            </a:r>
          </a:p>
          <a:p>
            <a:r>
              <a:rPr lang="tr-TR" smtClean="0">
                <a:latin typeface="Comic Sans MS" pitchFamily="66" charset="0"/>
              </a:rPr>
              <a:t>en az 2 atak</a:t>
            </a:r>
          </a:p>
          <a:p>
            <a:endParaRPr lang="tr-TR" smtClean="0">
              <a:latin typeface="Comic Sans MS" pitchFamily="66" charset="0"/>
            </a:endParaRPr>
          </a:p>
          <a:p>
            <a:endParaRPr lang="tr-TR" smtClean="0">
              <a:latin typeface="Comic Sans MS" pitchFamily="66" charset="0"/>
            </a:endParaRPr>
          </a:p>
        </p:txBody>
      </p:sp>
      <p:sp>
        <p:nvSpPr>
          <p:cNvPr id="46082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81C0FB-82F7-4628-93D9-732B93D77C61}" type="slidenum">
              <a:rPr lang="tr-TR"/>
              <a:pPr>
                <a:defRPr/>
              </a:pPr>
              <a:t>12</a:t>
            </a:fld>
            <a:endParaRPr lang="tr-TR"/>
          </a:p>
        </p:txBody>
      </p:sp>
      <p:pic>
        <p:nvPicPr>
          <p:cNvPr id="6" name="rg_hi" descr="http://t2.gstatic.com/images?q=tbn:ANd9GcT_mWVNjF-GX-ktXudQ71mcscUsObj802kgxUt0aX_-frmS9-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0538" y="0"/>
            <a:ext cx="2303462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Kronik migren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Ayda en az 15 baş ağrısı; bunların en az 8’i migren</a:t>
            </a:r>
          </a:p>
          <a:p>
            <a:r>
              <a:rPr lang="tr-TR" smtClean="0"/>
              <a:t>En az 3 aylık öykü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6D9BC-F8EC-4E2D-8C82-416D31AFB769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C000"/>
                </a:solidFill>
              </a:rPr>
              <a:t>Migren komplikasyonları</a:t>
            </a:r>
          </a:p>
        </p:txBody>
      </p:sp>
      <p:sp>
        <p:nvSpPr>
          <p:cNvPr id="2560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sz="2800" smtClean="0">
                <a:latin typeface="Comic Sans MS" pitchFamily="66" charset="0"/>
              </a:rPr>
              <a:t>Status migrenozus</a:t>
            </a:r>
          </a:p>
          <a:p>
            <a:pPr lvl="1">
              <a:lnSpc>
                <a:spcPct val="120000"/>
              </a:lnSpc>
            </a:pPr>
            <a:r>
              <a:rPr lang="tr-TR" sz="2400" smtClean="0">
                <a:latin typeface="Comic Sans MS" pitchFamily="66" charset="0"/>
              </a:rPr>
              <a:t>72 saatten uzun</a:t>
            </a:r>
          </a:p>
          <a:p>
            <a:pPr>
              <a:lnSpc>
                <a:spcPct val="120000"/>
              </a:lnSpc>
            </a:pPr>
            <a:r>
              <a:rPr lang="tr-TR" sz="2800" smtClean="0">
                <a:latin typeface="Comic Sans MS" pitchFamily="66" charset="0"/>
              </a:rPr>
              <a:t>Migrenöz infarkt</a:t>
            </a:r>
          </a:p>
          <a:p>
            <a:pPr lvl="1">
              <a:lnSpc>
                <a:spcPct val="120000"/>
              </a:lnSpc>
            </a:pPr>
            <a:r>
              <a:rPr lang="tr-TR" sz="2400" smtClean="0">
                <a:latin typeface="Comic Sans MS" pitchFamily="66" charset="0"/>
              </a:rPr>
              <a:t>aura 60 dk’dan uzun+aura alanında infarkt</a:t>
            </a:r>
          </a:p>
          <a:p>
            <a:pPr>
              <a:lnSpc>
                <a:spcPct val="120000"/>
              </a:lnSpc>
            </a:pPr>
            <a:r>
              <a:rPr lang="tr-TR" sz="2800" smtClean="0">
                <a:latin typeface="Comic Sans MS" pitchFamily="66" charset="0"/>
              </a:rPr>
              <a:t>İnfarkt olmaksızın kalıcı aura</a:t>
            </a:r>
          </a:p>
          <a:p>
            <a:pPr lvl="1">
              <a:lnSpc>
                <a:spcPct val="120000"/>
              </a:lnSpc>
            </a:pPr>
            <a:r>
              <a:rPr lang="tr-TR" sz="2400" smtClean="0">
                <a:latin typeface="Comic Sans MS" pitchFamily="66" charset="0"/>
              </a:rPr>
              <a:t>1 haftadan uzun süren aura</a:t>
            </a:r>
            <a:endParaRPr lang="tr-TR" smtClean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tr-TR" sz="2800" smtClean="0">
                <a:latin typeface="Comic Sans MS" pitchFamily="66" charset="0"/>
              </a:rPr>
              <a:t>Aura ile tetiklenen epileptik nöbet</a:t>
            </a:r>
          </a:p>
        </p:txBody>
      </p:sp>
      <p:sp>
        <p:nvSpPr>
          <p:cNvPr id="4710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CADB8C-E2AB-4AB0-A481-5B2AE8CA634D}" type="slidenum">
              <a:rPr lang="tr-TR"/>
              <a:pPr>
                <a:defRPr/>
              </a:pPr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Migrene eşlik edebilen </a:t>
            </a:r>
            <a:r>
              <a:rPr lang="tr-TR" dirty="0" err="1" smtClean="0"/>
              <a:t>epizodik</a:t>
            </a:r>
            <a:r>
              <a:rPr lang="tr-TR" dirty="0" smtClean="0"/>
              <a:t> semptomlar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38674"/>
          </a:xfrm>
        </p:spPr>
        <p:txBody>
          <a:bodyPr/>
          <a:lstStyle/>
          <a:p>
            <a:r>
              <a:rPr lang="tr-TR" dirty="0" smtClean="0"/>
              <a:t>Tekrarlayıcı GI bozukluk</a:t>
            </a:r>
          </a:p>
          <a:p>
            <a:pPr lvl="1"/>
            <a:r>
              <a:rPr lang="tr-TR" dirty="0" smtClean="0"/>
              <a:t>Siklik kusma sendromları</a:t>
            </a:r>
          </a:p>
          <a:p>
            <a:pPr lvl="2"/>
            <a:r>
              <a:rPr lang="tr-TR" dirty="0" smtClean="0"/>
              <a:t>Saatte en az 4 bulantı-kusma; ataklar en az 1 saat sürer-10 güne kadar uzayabilir; ataklar arasında en az 1 hafta vardır</a:t>
            </a:r>
          </a:p>
          <a:p>
            <a:pPr lvl="1"/>
            <a:r>
              <a:rPr lang="tr-TR" dirty="0" err="1" smtClean="0"/>
              <a:t>Abdominal</a:t>
            </a:r>
            <a:r>
              <a:rPr lang="tr-TR" dirty="0" smtClean="0"/>
              <a:t> migren</a:t>
            </a:r>
          </a:p>
          <a:p>
            <a:r>
              <a:rPr lang="tr-TR" dirty="0" smtClean="0"/>
              <a:t>Benin </a:t>
            </a:r>
            <a:r>
              <a:rPr lang="tr-TR" dirty="0" err="1" smtClean="0"/>
              <a:t>paroksismal</a:t>
            </a:r>
            <a:r>
              <a:rPr lang="tr-TR" dirty="0" smtClean="0"/>
              <a:t> </a:t>
            </a:r>
            <a:r>
              <a:rPr lang="tr-TR" dirty="0" err="1" smtClean="0"/>
              <a:t>vertigo</a:t>
            </a:r>
            <a:endParaRPr lang="tr-TR" dirty="0" smtClean="0"/>
          </a:p>
          <a:p>
            <a:r>
              <a:rPr lang="tr-TR" dirty="0" smtClean="0"/>
              <a:t>Benin </a:t>
            </a:r>
            <a:r>
              <a:rPr lang="tr-TR" dirty="0" err="1" smtClean="0"/>
              <a:t>paroksismal</a:t>
            </a:r>
            <a:r>
              <a:rPr lang="tr-TR" dirty="0" smtClean="0"/>
              <a:t> </a:t>
            </a:r>
            <a:r>
              <a:rPr lang="tr-TR" dirty="0" err="1" smtClean="0"/>
              <a:t>tortikollis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55AA6-3C5C-4FDD-9C5C-0E826638D287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rgbClr val="FFC000"/>
                </a:solidFill>
                <a:latin typeface="Comic Sans MS" pitchFamily="66" charset="0"/>
              </a:rPr>
              <a:t>KIRMIZI BAYRAKLAR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>
          <a:xfrm>
            <a:off x="214313" y="1643063"/>
            <a:ext cx="8740775" cy="4786312"/>
          </a:xfrm>
        </p:spPr>
        <p:txBody>
          <a:bodyPr/>
          <a:lstStyle/>
          <a:p>
            <a:pPr eaLnBrk="1" hangingPunct="1"/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Ani başlangıçlı baş ağrısı: </a:t>
            </a:r>
            <a:r>
              <a:rPr lang="tr-TR" sz="2800" dirty="0" smtClean="0">
                <a:latin typeface="Comic Sans MS" pitchFamily="66" charset="0"/>
              </a:rPr>
              <a:t>SAK, hipofiz </a:t>
            </a:r>
            <a:r>
              <a:rPr lang="tr-TR" sz="2800" dirty="0" err="1" smtClean="0">
                <a:latin typeface="Comic Sans MS" pitchFamily="66" charset="0"/>
              </a:rPr>
              <a:t>apopleksisi</a:t>
            </a:r>
            <a:r>
              <a:rPr lang="tr-TR" sz="2800" dirty="0" smtClean="0">
                <a:latin typeface="Comic Sans MS" pitchFamily="66" charset="0"/>
              </a:rPr>
              <a:t>, </a:t>
            </a:r>
            <a:r>
              <a:rPr lang="tr-TR" sz="2800" dirty="0" err="1" smtClean="0">
                <a:latin typeface="Comic Sans MS" pitchFamily="66" charset="0"/>
              </a:rPr>
              <a:t>hemoraji</a:t>
            </a:r>
            <a:endParaRPr lang="tr-TR" sz="2800" dirty="0" smtClean="0">
              <a:latin typeface="Comic Sans MS" pitchFamily="66" charset="0"/>
            </a:endParaRPr>
          </a:p>
          <a:p>
            <a:pPr eaLnBrk="1" hangingPunct="1"/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Kanser veya HIV hastasında yeni ortaya çıkan baş ağrısı: </a:t>
            </a:r>
            <a:r>
              <a:rPr lang="tr-TR" sz="2800" dirty="0" smtClean="0">
                <a:latin typeface="Comic Sans MS" pitchFamily="66" charset="0"/>
              </a:rPr>
              <a:t>metastaz, </a:t>
            </a:r>
            <a:r>
              <a:rPr lang="tr-TR" sz="2800" dirty="0" err="1" smtClean="0">
                <a:latin typeface="Comic Sans MS" pitchFamily="66" charset="0"/>
              </a:rPr>
              <a:t>karsinamatöz</a:t>
            </a:r>
            <a:r>
              <a:rPr lang="tr-TR" sz="2800" dirty="0" smtClean="0">
                <a:latin typeface="Comic Sans MS" pitchFamily="66" charset="0"/>
              </a:rPr>
              <a:t> menenjit, apse</a:t>
            </a:r>
          </a:p>
          <a:p>
            <a:pPr eaLnBrk="1" hangingPunct="1"/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Sistemik hastalıkla birlikte baş ağrısı: </a:t>
            </a:r>
            <a:r>
              <a:rPr lang="tr-TR" sz="2800" dirty="0" smtClean="0">
                <a:latin typeface="Comic Sans MS" pitchFamily="66" charset="0"/>
              </a:rPr>
              <a:t>menenjit, </a:t>
            </a:r>
            <a:r>
              <a:rPr lang="tr-TR" sz="2800" dirty="0" err="1" smtClean="0">
                <a:latin typeface="Comic Sans MS" pitchFamily="66" charset="0"/>
              </a:rPr>
              <a:t>ensefalit</a:t>
            </a:r>
            <a:r>
              <a:rPr lang="tr-TR" sz="2800" dirty="0" smtClean="0">
                <a:latin typeface="Comic Sans MS" pitchFamily="66" charset="0"/>
              </a:rPr>
              <a:t>, </a:t>
            </a:r>
            <a:r>
              <a:rPr lang="tr-TR" sz="2800" dirty="0" err="1" smtClean="0">
                <a:latin typeface="Comic Sans MS" pitchFamily="66" charset="0"/>
              </a:rPr>
              <a:t>Lyme</a:t>
            </a:r>
            <a:r>
              <a:rPr lang="tr-TR" sz="2800" dirty="0" smtClean="0">
                <a:latin typeface="Comic Sans MS" pitchFamily="66" charset="0"/>
              </a:rPr>
              <a:t> hastalığı, sistemik </a:t>
            </a:r>
            <a:r>
              <a:rPr lang="tr-TR" sz="2800" dirty="0" err="1" smtClean="0">
                <a:latin typeface="Comic Sans MS" pitchFamily="66" charset="0"/>
              </a:rPr>
              <a:t>infeksiyon</a:t>
            </a:r>
            <a:r>
              <a:rPr lang="tr-TR" sz="2800" dirty="0" smtClean="0">
                <a:latin typeface="Comic Sans MS" pitchFamily="66" charset="0"/>
              </a:rPr>
              <a:t>, </a:t>
            </a:r>
            <a:r>
              <a:rPr lang="tr-TR" sz="2800" dirty="0" err="1" smtClean="0">
                <a:latin typeface="Comic Sans MS" pitchFamily="66" charset="0"/>
              </a:rPr>
              <a:t>kollajen</a:t>
            </a:r>
            <a:r>
              <a:rPr lang="tr-TR" sz="2800" dirty="0" smtClean="0">
                <a:latin typeface="Comic Sans MS" pitchFamily="66" charset="0"/>
              </a:rPr>
              <a:t> damar hastalığı</a:t>
            </a:r>
          </a:p>
          <a:p>
            <a:pPr eaLnBrk="1" hangingPunct="1"/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50 yaşından sonra </a:t>
            </a:r>
            <a:r>
              <a:rPr lang="tr-TR" sz="2800" dirty="0" smtClean="0">
                <a:latin typeface="Comic Sans MS" pitchFamily="66" charset="0"/>
              </a:rPr>
              <a:t>başlaması:</a:t>
            </a:r>
            <a:r>
              <a:rPr lang="tr-TR" sz="2800" dirty="0" err="1" smtClean="0">
                <a:latin typeface="Comic Sans MS" pitchFamily="66" charset="0"/>
              </a:rPr>
              <a:t>temporal</a:t>
            </a:r>
            <a:r>
              <a:rPr lang="tr-TR" sz="2800" dirty="0" smtClean="0">
                <a:latin typeface="Comic Sans MS" pitchFamily="66" charset="0"/>
              </a:rPr>
              <a:t> arterit, kitle</a:t>
            </a:r>
          </a:p>
          <a:p>
            <a:pPr eaLnBrk="1" hangingPunct="1"/>
            <a:endParaRPr lang="tr-TR" sz="2800" dirty="0" smtClean="0">
              <a:solidFill>
                <a:schemeClr val="folHlink"/>
              </a:solidFill>
              <a:latin typeface="Comic Sans MS" pitchFamily="66" charset="0"/>
            </a:endParaRPr>
          </a:p>
          <a:p>
            <a:pPr eaLnBrk="1" hangingPunct="1"/>
            <a:endParaRPr lang="tr-TR" sz="2800" dirty="0" smtClean="0">
              <a:latin typeface="Comic Sans MS" pitchFamily="66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3B196-F093-429E-A800-46E219474D35}" type="slidenum">
              <a:rPr lang="tr-TR"/>
              <a:pPr>
                <a:defRPr/>
              </a:pPr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rgbClr val="FFC000"/>
                </a:solidFill>
                <a:latin typeface="Comic Sans MS" pitchFamily="66" charset="0"/>
              </a:rPr>
              <a:t>KIRMIZI BAYRAKLAR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800" smtClean="0">
                <a:solidFill>
                  <a:srgbClr val="FF0000"/>
                </a:solidFill>
                <a:latin typeface="Comic Sans MS" pitchFamily="66" charset="0"/>
              </a:rPr>
              <a:t>Baş ağrılarının giderek artması: </a:t>
            </a:r>
            <a:r>
              <a:rPr lang="tr-TR" sz="2800" smtClean="0">
                <a:latin typeface="Comic Sans MS" pitchFamily="66" charset="0"/>
              </a:rPr>
              <a:t>kitle, ilaç aşırı kullanımı, subdural hematom</a:t>
            </a:r>
          </a:p>
          <a:p>
            <a:pPr eaLnBrk="1" hangingPunct="1"/>
            <a:r>
              <a:rPr lang="tr-TR" sz="2800" smtClean="0">
                <a:solidFill>
                  <a:srgbClr val="FF0000"/>
                </a:solidFill>
                <a:latin typeface="Comic Sans MS" pitchFamily="66" charset="0"/>
              </a:rPr>
              <a:t>Tipik aura dışında fokal nörolojik belirti veya bulgular:</a:t>
            </a:r>
            <a:r>
              <a:rPr lang="tr-TR" sz="2800" smtClean="0">
                <a:latin typeface="Comic Sans MS" pitchFamily="66" charset="0"/>
              </a:rPr>
              <a:t> kitle, AVM, inme, kollajen damar hastalığı</a:t>
            </a:r>
          </a:p>
          <a:p>
            <a:pPr eaLnBrk="1" hangingPunct="1"/>
            <a:r>
              <a:rPr lang="tr-TR" sz="2800" smtClean="0">
                <a:solidFill>
                  <a:srgbClr val="FF0000"/>
                </a:solidFill>
                <a:latin typeface="Comic Sans MS" pitchFamily="66" charset="0"/>
              </a:rPr>
              <a:t>Papil ödem: </a:t>
            </a:r>
            <a:r>
              <a:rPr lang="tr-TR" sz="2800" smtClean="0">
                <a:latin typeface="Comic Sans MS" pitchFamily="66" charset="0"/>
              </a:rPr>
              <a:t>kitle, psödotümör serebri, menenjit</a:t>
            </a:r>
          </a:p>
          <a:p>
            <a:pPr eaLnBrk="1" hangingPunct="1"/>
            <a:endParaRPr lang="tr-TR" sz="2800" smtClean="0">
              <a:latin typeface="Comic Sans MS" pitchFamily="66" charset="0"/>
            </a:endParaRPr>
          </a:p>
          <a:p>
            <a:pPr eaLnBrk="1" hangingPunct="1"/>
            <a:endParaRPr lang="tr-TR" sz="2800" smtClean="0">
              <a:latin typeface="Comic Sans MS" pitchFamily="66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826B20-2E1D-43E9-A626-5D96379CDAE0}" type="slidenum">
              <a:rPr lang="tr-TR"/>
              <a:pPr>
                <a:defRPr/>
              </a:pPr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643998" cy="133164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rgbClr val="FFC000"/>
                </a:solidFill>
                <a:latin typeface="Comic Sans MS" pitchFamily="66" charset="0"/>
              </a:rPr>
              <a:t>Nöro</a:t>
            </a:r>
            <a:r>
              <a:rPr lang="tr-TR" dirty="0" smtClean="0">
                <a:solidFill>
                  <a:srgbClr val="FFC000"/>
                </a:solidFill>
                <a:latin typeface="Comic Sans MS" pitchFamily="66" charset="0"/>
              </a:rPr>
              <a:t>-radyolojik görüntüleme isteme </a:t>
            </a:r>
            <a:r>
              <a:rPr lang="tr-TR" dirty="0" err="1" smtClean="0">
                <a:solidFill>
                  <a:srgbClr val="FFC000"/>
                </a:solidFill>
                <a:latin typeface="Comic Sans MS" pitchFamily="66" charset="0"/>
              </a:rPr>
              <a:t>endikasyonları</a:t>
            </a:r>
            <a:endParaRPr lang="tr-TR" dirty="0" smtClean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idx="1"/>
          </p:nvPr>
        </p:nvSpPr>
        <p:spPr>
          <a:xfrm>
            <a:off x="0" y="1643050"/>
            <a:ext cx="9144000" cy="4929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Hastanın yaşamındaki ilk veya en kötü BA</a:t>
            </a:r>
          </a:p>
          <a:p>
            <a:pPr eaLnBrk="1" hangingPunct="1"/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50 yaşından sonra ortaya çıkan baş ağrısı</a:t>
            </a:r>
          </a:p>
          <a:p>
            <a:pPr eaLnBrk="1" hangingPunct="1"/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Baş ağrısı ile birlikte epileptik nöbet</a:t>
            </a:r>
          </a:p>
          <a:p>
            <a:pPr eaLnBrk="1" hangingPunct="1"/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İlerleyici veya yeni ortaya çıkan günlük sürekli BA</a:t>
            </a:r>
          </a:p>
          <a:p>
            <a:pPr eaLnBrk="1" hangingPunct="1"/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Bilinen kanseri veya HIV olan kişilerde yeni ortaya çıkan BA</a:t>
            </a:r>
          </a:p>
          <a:p>
            <a:pPr eaLnBrk="1" hangingPunct="1"/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Bilinen </a:t>
            </a:r>
            <a:r>
              <a:rPr lang="tr-TR" dirty="0" err="1" smtClean="0">
                <a:solidFill>
                  <a:srgbClr val="0000CC"/>
                </a:solidFill>
                <a:latin typeface="Comic Sans MS" pitchFamily="66" charset="0"/>
              </a:rPr>
              <a:t>auralara</a:t>
            </a:r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 benzemeyen </a:t>
            </a:r>
            <a:r>
              <a:rPr lang="tr-TR" dirty="0" err="1" smtClean="0">
                <a:solidFill>
                  <a:srgbClr val="0000CC"/>
                </a:solidFill>
                <a:latin typeface="Comic Sans MS" pitchFamily="66" charset="0"/>
              </a:rPr>
              <a:t>aura</a:t>
            </a:r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 varsa</a:t>
            </a:r>
          </a:p>
          <a:p>
            <a:pPr eaLnBrk="1" hangingPunct="1"/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Nörolojik muayene anormalliği</a:t>
            </a:r>
          </a:p>
          <a:p>
            <a:pPr eaLnBrk="1" hangingPunct="1"/>
            <a:r>
              <a:rPr lang="tr-TR" dirty="0" smtClean="0">
                <a:solidFill>
                  <a:srgbClr val="0000CC"/>
                </a:solidFill>
                <a:latin typeface="Comic Sans MS" pitchFamily="66" charset="0"/>
              </a:rPr>
              <a:t>Baş ağrısı ataklarının sıklığında-şiddetinde-klinik özelliklerinde değişme</a:t>
            </a:r>
          </a:p>
          <a:p>
            <a:pPr eaLnBrk="1" hangingPunct="1"/>
            <a:endParaRPr lang="tr-TR" dirty="0" smtClean="0">
              <a:solidFill>
                <a:srgbClr val="0000CC"/>
              </a:solidFill>
              <a:latin typeface="Comic Sans MS" pitchFamily="66" charset="0"/>
            </a:endParaRPr>
          </a:p>
          <a:p>
            <a:pPr eaLnBrk="1" hangingPunct="1"/>
            <a:endParaRPr lang="tr-TR" dirty="0" smtClean="0">
              <a:solidFill>
                <a:srgbClr val="0000CC"/>
              </a:solidFill>
              <a:latin typeface="Comic Sans MS" pitchFamily="66" charset="0"/>
            </a:endParaRPr>
          </a:p>
          <a:p>
            <a:pPr eaLnBrk="1" hangingPunct="1"/>
            <a:endParaRPr lang="tr-TR" dirty="0" smtClean="0">
              <a:solidFill>
                <a:srgbClr val="0000CC"/>
              </a:solidFill>
              <a:latin typeface="Comic Sans MS" pitchFamily="66" charset="0"/>
            </a:endParaRPr>
          </a:p>
          <a:p>
            <a:pPr eaLnBrk="1" hangingPunct="1"/>
            <a:endParaRPr lang="tr-TR" dirty="0" smtClean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7968D-8BF7-466D-A68F-23A2C717DE5F}" type="slidenum">
              <a:rPr lang="tr-TR"/>
              <a:pPr>
                <a:defRPr/>
              </a:pPr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58204" cy="140817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rgbClr val="FFC000"/>
                </a:solidFill>
                <a:latin typeface="Comic Sans MS" pitchFamily="66" charset="0"/>
              </a:rPr>
              <a:t>Lomber</a:t>
            </a:r>
            <a:r>
              <a:rPr lang="tr-TR" dirty="0" smtClean="0">
                <a:solidFill>
                  <a:srgbClr val="FFC000"/>
                </a:solidFill>
                <a:latin typeface="Comic Sans MS" pitchFamily="66" charset="0"/>
              </a:rPr>
              <a:t>-Ponksiyon </a:t>
            </a:r>
            <a:r>
              <a:rPr lang="tr-TR" dirty="0" err="1" smtClean="0">
                <a:solidFill>
                  <a:srgbClr val="FFC000"/>
                </a:solidFill>
                <a:latin typeface="Comic Sans MS" pitchFamily="66" charset="0"/>
              </a:rPr>
              <a:t>endikasyonları</a:t>
            </a:r>
            <a:endParaRPr lang="tr-TR" dirty="0" smtClean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643063"/>
            <a:ext cx="8740775" cy="4910137"/>
          </a:xfrm>
        </p:spPr>
        <p:txBody>
          <a:bodyPr/>
          <a:lstStyle/>
          <a:p>
            <a:pPr eaLnBrk="1" hangingPunct="1"/>
            <a:r>
              <a:rPr lang="tr-TR" smtClean="0">
                <a:latin typeface="Comic Sans MS" pitchFamily="66" charset="0"/>
              </a:rPr>
              <a:t>Nöroradyolojik incelemeler tanı için yetersizse;</a:t>
            </a:r>
          </a:p>
          <a:p>
            <a:pPr eaLnBrk="1" hangingPunct="1"/>
            <a:r>
              <a:rPr lang="tr-TR" smtClean="0">
                <a:latin typeface="Comic Sans MS" pitchFamily="66" charset="0"/>
              </a:rPr>
              <a:t>Sadece BOS tetkiki ile tanı konabilecek bir hastalık düşünülüyorsa;</a:t>
            </a:r>
          </a:p>
          <a:p>
            <a:pPr lvl="1" eaLnBrk="1" hangingPunct="1"/>
            <a:r>
              <a:rPr lang="tr-TR" smtClean="0">
                <a:latin typeface="Comic Sans MS" pitchFamily="66" charset="0"/>
              </a:rPr>
              <a:t>Ortostatik baş ağrısı varsa;</a:t>
            </a:r>
          </a:p>
          <a:p>
            <a:pPr lvl="1" eaLnBrk="1" hangingPunct="1"/>
            <a:r>
              <a:rPr lang="tr-TR" smtClean="0">
                <a:latin typeface="Comic Sans MS" pitchFamily="66" charset="0"/>
              </a:rPr>
              <a:t>İdiyopatik intrakranyal hipertansiyon düşünülüyorsa; </a:t>
            </a:r>
          </a:p>
          <a:p>
            <a:pPr lvl="1" eaLnBrk="1" hangingPunct="1"/>
            <a:r>
              <a:rPr lang="tr-TR" smtClean="0">
                <a:latin typeface="Comic Sans MS" pitchFamily="66" charset="0"/>
              </a:rPr>
              <a:t>......</a:t>
            </a:r>
          </a:p>
          <a:p>
            <a:pPr eaLnBrk="1" hangingPunct="1"/>
            <a:endParaRPr lang="tr-TR" smtClean="0">
              <a:latin typeface="Comic Sans MS" pitchFamily="66" charset="0"/>
            </a:endParaRPr>
          </a:p>
          <a:p>
            <a:pPr eaLnBrk="1" hangingPunct="1"/>
            <a:endParaRPr lang="tr-TR" smtClean="0">
              <a:latin typeface="Comic Sans MS" pitchFamily="66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C9A72-B759-41FB-8F06-7126957D79CF}" type="slidenum">
              <a:rPr lang="tr-TR"/>
              <a:pPr>
                <a:defRPr/>
              </a:pPr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tr-TR" dirty="0" smtClean="0"/>
              <a:t>Kronik GTBA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412776"/>
            <a:ext cx="8559552" cy="4719737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Saatler-günler-sürekli</a:t>
            </a:r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Şunlardan en az ikisi:</a:t>
            </a:r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tr-TR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</a:t>
            </a:r>
            <a:r>
              <a:rPr lang="tr-TR" sz="2400" dirty="0" smtClean="0"/>
              <a:t> </a:t>
            </a:r>
            <a:r>
              <a:rPr lang="tr-TR" sz="2400" dirty="0" err="1" smtClean="0"/>
              <a:t>bilateral</a:t>
            </a:r>
            <a:endParaRPr lang="tr-TR" sz="2400" dirty="0" smtClean="0"/>
          </a:p>
          <a:p>
            <a:pPr lvl="1"/>
            <a:r>
              <a:rPr lang="en-US" sz="2400" dirty="0" smtClean="0"/>
              <a:t>2. </a:t>
            </a:r>
            <a:r>
              <a:rPr lang="tr-TR" sz="2400" dirty="0" err="1" smtClean="0"/>
              <a:t>künt</a:t>
            </a:r>
            <a:endParaRPr lang="en-US" sz="2400" dirty="0" smtClean="0"/>
          </a:p>
          <a:p>
            <a:pPr lvl="1"/>
            <a:r>
              <a:rPr lang="en-US" sz="2400" dirty="0" smtClean="0"/>
              <a:t>3. </a:t>
            </a:r>
            <a:r>
              <a:rPr lang="tr-TR" sz="2400" dirty="0" smtClean="0"/>
              <a:t>hafif veya orta şiddette</a:t>
            </a:r>
            <a:endParaRPr lang="en-US" sz="2400" dirty="0" smtClean="0"/>
          </a:p>
          <a:p>
            <a:pPr lvl="1"/>
            <a:r>
              <a:rPr lang="en-US" sz="2400" dirty="0" smtClean="0"/>
              <a:t>4. </a:t>
            </a:r>
            <a:r>
              <a:rPr lang="tr-TR" sz="2400" dirty="0" smtClean="0"/>
              <a:t>fiziksel aktivite etkisiz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Şunlardan her ikisi: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tr-TR" sz="2400" dirty="0" err="1" smtClean="0">
                <a:solidFill>
                  <a:schemeClr val="tx1"/>
                </a:solidFill>
                <a:latin typeface="+mn-lt"/>
              </a:rPr>
              <a:t>fotofobi</a:t>
            </a:r>
            <a:r>
              <a:rPr lang="tr-TR" sz="240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  <a:latin typeface="+mn-lt"/>
              </a:rPr>
              <a:t>fonofobi</a:t>
            </a:r>
            <a:r>
              <a:rPr lang="tr-TR" sz="2400" dirty="0" smtClean="0">
                <a:solidFill>
                  <a:schemeClr val="tx1"/>
                </a:solidFill>
                <a:latin typeface="+mn-lt"/>
              </a:rPr>
              <a:t>, hafif bulantı olmaz veya sadece biri olabilir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</a:t>
            </a:r>
            <a:r>
              <a:rPr lang="tr-TR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orta/şiddetli bulantı veya kusma asla olmaz</a:t>
            </a:r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5D036-4973-4534-A74D-B17B07C0EC0E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sz="4700" dirty="0" smtClean="0">
                <a:solidFill>
                  <a:srgbClr val="FFC000"/>
                </a:solidFill>
              </a:rPr>
              <a:t>Migren</a:t>
            </a:r>
            <a:r>
              <a:rPr lang="tr-TR" sz="3200" dirty="0" smtClean="0">
                <a:solidFill>
                  <a:srgbClr val="FFC000"/>
                </a:solidFill>
              </a:rPr>
              <a:t>-1</a:t>
            </a:r>
            <a:endParaRPr lang="tr-TR" sz="4700" dirty="0" smtClean="0">
              <a:solidFill>
                <a:srgbClr val="FFC000"/>
              </a:solidFill>
            </a:endParaRPr>
          </a:p>
        </p:txBody>
      </p:sp>
      <p:sp>
        <p:nvSpPr>
          <p:cNvPr id="13315" name="Rectangle 1026"/>
          <p:cNvSpPr>
            <a:spLocks noGrp="1" noChangeArrowheads="1"/>
          </p:cNvSpPr>
          <p:nvPr>
            <p:ph idx="1"/>
          </p:nvPr>
        </p:nvSpPr>
        <p:spPr>
          <a:xfrm>
            <a:off x="395536" y="1844675"/>
            <a:ext cx="8748464" cy="4727575"/>
          </a:xfrm>
        </p:spPr>
        <p:txBody>
          <a:bodyPr>
            <a:normAutofit lnSpcReduction="10000"/>
          </a:bodyPr>
          <a:lstStyle/>
          <a:p>
            <a:r>
              <a:rPr lang="tr-TR" dirty="0" err="1" smtClean="0">
                <a:latin typeface="Comic Sans MS" pitchFamily="66" charset="0"/>
              </a:rPr>
              <a:t>Aurasız</a:t>
            </a:r>
            <a:r>
              <a:rPr lang="tr-TR" dirty="0" smtClean="0">
                <a:latin typeface="Comic Sans MS" pitchFamily="66" charset="0"/>
              </a:rPr>
              <a:t> migren</a:t>
            </a:r>
          </a:p>
          <a:p>
            <a:r>
              <a:rPr lang="tr-TR" dirty="0" err="1" smtClean="0">
                <a:latin typeface="Comic Sans MS" pitchFamily="66" charset="0"/>
              </a:rPr>
              <a:t>Auralı</a:t>
            </a:r>
            <a:r>
              <a:rPr lang="tr-TR" dirty="0" smtClean="0">
                <a:latin typeface="Comic Sans MS" pitchFamily="66" charset="0"/>
              </a:rPr>
              <a:t> migren</a:t>
            </a:r>
          </a:p>
          <a:p>
            <a:pPr lvl="1"/>
            <a:r>
              <a:rPr lang="tr-TR" dirty="0" smtClean="0">
                <a:latin typeface="Comic Sans MS" pitchFamily="66" charset="0"/>
              </a:rPr>
              <a:t>Tipik </a:t>
            </a:r>
            <a:r>
              <a:rPr lang="tr-TR" dirty="0" err="1" smtClean="0">
                <a:latin typeface="Comic Sans MS" pitchFamily="66" charset="0"/>
              </a:rPr>
              <a:t>auralı</a:t>
            </a:r>
            <a:r>
              <a:rPr lang="tr-TR" dirty="0" smtClean="0">
                <a:latin typeface="Comic Sans MS" pitchFamily="66" charset="0"/>
              </a:rPr>
              <a:t> migren BA</a:t>
            </a:r>
          </a:p>
          <a:p>
            <a:pPr lvl="2"/>
            <a:r>
              <a:rPr lang="tr-TR" dirty="0" smtClean="0">
                <a:latin typeface="Comic Sans MS" pitchFamily="66" charset="0"/>
              </a:rPr>
              <a:t>BA ile veya BA olmaksızın tipik </a:t>
            </a:r>
            <a:r>
              <a:rPr lang="tr-TR" dirty="0" err="1" smtClean="0">
                <a:latin typeface="Comic Sans MS" pitchFamily="66" charset="0"/>
              </a:rPr>
              <a:t>aura</a:t>
            </a:r>
            <a:endParaRPr lang="tr-TR" dirty="0" smtClean="0">
              <a:latin typeface="Comic Sans MS" pitchFamily="66" charset="0"/>
            </a:endParaRPr>
          </a:p>
          <a:p>
            <a:pPr lvl="1"/>
            <a:r>
              <a:rPr lang="tr-TR" dirty="0" smtClean="0">
                <a:latin typeface="Comic Sans MS" pitchFamily="66" charset="0"/>
              </a:rPr>
              <a:t>Beyin sapı </a:t>
            </a:r>
            <a:r>
              <a:rPr lang="tr-TR" dirty="0" err="1" smtClean="0">
                <a:latin typeface="Comic Sans MS" pitchFamily="66" charset="0"/>
              </a:rPr>
              <a:t>auralı</a:t>
            </a:r>
            <a:r>
              <a:rPr lang="tr-TR" dirty="0" smtClean="0">
                <a:latin typeface="Comic Sans MS" pitchFamily="66" charset="0"/>
              </a:rPr>
              <a:t> migren</a:t>
            </a:r>
          </a:p>
          <a:p>
            <a:pPr lvl="1"/>
            <a:r>
              <a:rPr lang="tr-TR" dirty="0" err="1" smtClean="0">
                <a:latin typeface="Comic Sans MS" pitchFamily="66" charset="0"/>
              </a:rPr>
              <a:t>Hemiplejik</a:t>
            </a:r>
            <a:r>
              <a:rPr lang="tr-TR" dirty="0" smtClean="0">
                <a:latin typeface="Comic Sans MS" pitchFamily="66" charset="0"/>
              </a:rPr>
              <a:t> migren</a:t>
            </a:r>
          </a:p>
          <a:p>
            <a:pPr lvl="2"/>
            <a:r>
              <a:rPr lang="tr-TR" dirty="0" err="1" smtClean="0">
                <a:latin typeface="Comic Sans MS" pitchFamily="66" charset="0"/>
              </a:rPr>
              <a:t>Familyal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hemiplejik</a:t>
            </a:r>
            <a:r>
              <a:rPr lang="tr-TR" dirty="0" smtClean="0">
                <a:latin typeface="Comic Sans MS" pitchFamily="66" charset="0"/>
              </a:rPr>
              <a:t> migren tip1, tip 2, tip 3, diğer yerleşimler</a:t>
            </a:r>
          </a:p>
          <a:p>
            <a:pPr lvl="2"/>
            <a:r>
              <a:rPr lang="tr-TR" dirty="0" err="1" smtClean="0">
                <a:latin typeface="Comic Sans MS" pitchFamily="66" charset="0"/>
              </a:rPr>
              <a:t>Sporadik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hemiplejik</a:t>
            </a:r>
            <a:r>
              <a:rPr lang="tr-TR" dirty="0" smtClean="0">
                <a:latin typeface="Comic Sans MS" pitchFamily="66" charset="0"/>
              </a:rPr>
              <a:t> migren</a:t>
            </a:r>
          </a:p>
          <a:p>
            <a:pPr lvl="1"/>
            <a:r>
              <a:rPr lang="tr-TR" dirty="0" err="1" smtClean="0">
                <a:latin typeface="Comic Sans MS" pitchFamily="66" charset="0"/>
              </a:rPr>
              <a:t>Retinal</a:t>
            </a:r>
            <a:r>
              <a:rPr lang="tr-TR" dirty="0" smtClean="0">
                <a:latin typeface="Comic Sans MS" pitchFamily="66" charset="0"/>
              </a:rPr>
              <a:t> migren</a:t>
            </a:r>
          </a:p>
          <a:p>
            <a:pPr>
              <a:buFont typeface="Monotype Sorts" pitchFamily="2" charset="2"/>
              <a:buNone/>
            </a:pPr>
            <a:endParaRPr lang="tr-TR" dirty="0" smtClean="0">
              <a:latin typeface="Comic Sans MS" pitchFamily="66" charset="0"/>
            </a:endParaRPr>
          </a:p>
        </p:txBody>
      </p:sp>
      <p:sp>
        <p:nvSpPr>
          <p:cNvPr id="3891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38E551-326E-4BF9-8410-C9DB32AAD09F}" type="slidenum">
              <a:rPr lang="tr-TR"/>
              <a:pPr>
                <a:defRPr/>
              </a:pPr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483225" cy="1143000"/>
          </a:xfrm>
          <a:noFill/>
        </p:spPr>
        <p:txBody>
          <a:bodyPr/>
          <a:lstStyle/>
          <a:p>
            <a:r>
              <a:rPr lang="tr-TR" dirty="0" err="1" smtClean="0">
                <a:solidFill>
                  <a:srgbClr val="FFC000"/>
                </a:solidFill>
              </a:rPr>
              <a:t>Aurasız</a:t>
            </a:r>
            <a:r>
              <a:rPr lang="tr-TR" dirty="0" smtClean="0">
                <a:solidFill>
                  <a:srgbClr val="FFC000"/>
                </a:solidFill>
              </a:rPr>
              <a:t> Migren</a:t>
            </a:r>
          </a:p>
        </p:txBody>
      </p:sp>
      <p:sp>
        <p:nvSpPr>
          <p:cNvPr id="205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205038"/>
            <a:ext cx="6923088" cy="3967162"/>
          </a:xfrm>
        </p:spPr>
        <p:txBody>
          <a:bodyPr/>
          <a:lstStyle/>
          <a:p>
            <a:r>
              <a:rPr lang="tr-TR" sz="3600" smtClean="0">
                <a:latin typeface="Comic Sans MS" pitchFamily="66" charset="0"/>
              </a:rPr>
              <a:t>4-72 saat</a:t>
            </a:r>
          </a:p>
          <a:p>
            <a:r>
              <a:rPr lang="tr-TR" sz="3600" smtClean="0">
                <a:latin typeface="Comic Sans MS" pitchFamily="66" charset="0"/>
              </a:rPr>
              <a:t>Şunlardan en az 2’si:</a:t>
            </a:r>
          </a:p>
          <a:p>
            <a:pPr lvl="1"/>
            <a:r>
              <a:rPr lang="tr-TR" sz="3200" smtClean="0">
                <a:latin typeface="Comic Sans MS" pitchFamily="66" charset="0"/>
              </a:rPr>
              <a:t>Unilateral % 80</a:t>
            </a:r>
          </a:p>
          <a:p>
            <a:pPr lvl="1"/>
            <a:r>
              <a:rPr lang="tr-TR" sz="3200" smtClean="0">
                <a:latin typeface="Comic Sans MS" pitchFamily="66" charset="0"/>
              </a:rPr>
              <a:t>Zonklayıcı</a:t>
            </a:r>
          </a:p>
          <a:p>
            <a:pPr lvl="1"/>
            <a:r>
              <a:rPr lang="tr-TR" sz="3200" smtClean="0">
                <a:latin typeface="Comic Sans MS" pitchFamily="66" charset="0"/>
              </a:rPr>
              <a:t>Orta şiddette veya şiddetli</a:t>
            </a:r>
          </a:p>
          <a:p>
            <a:pPr lvl="1"/>
            <a:r>
              <a:rPr lang="tr-TR" sz="3200" smtClean="0">
                <a:latin typeface="Comic Sans MS" pitchFamily="66" charset="0"/>
              </a:rPr>
              <a:t>Aktivitelerle şiddetlenir % 80</a:t>
            </a:r>
          </a:p>
          <a:p>
            <a:endParaRPr lang="tr-TR" sz="3600" smtClean="0">
              <a:latin typeface="Comic Sans MS" pitchFamily="66" charset="0"/>
            </a:endParaRPr>
          </a:p>
        </p:txBody>
      </p:sp>
      <p:sp>
        <p:nvSpPr>
          <p:cNvPr id="2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2290DB-3738-48CE-91C5-0B0909BDD3B1}" type="slidenum">
              <a:rPr lang="tr-TR"/>
              <a:pPr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dirty="0" err="1" smtClean="0">
                <a:solidFill>
                  <a:srgbClr val="FFC000"/>
                </a:solidFill>
              </a:rPr>
              <a:t>Aurasız</a:t>
            </a:r>
            <a:r>
              <a:rPr lang="tr-TR" dirty="0" smtClean="0">
                <a:solidFill>
                  <a:srgbClr val="FFC000"/>
                </a:solidFill>
              </a:rPr>
              <a:t> Migren</a:t>
            </a:r>
          </a:p>
        </p:txBody>
      </p:sp>
      <p:sp>
        <p:nvSpPr>
          <p:cNvPr id="1536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3600" smtClean="0">
                <a:latin typeface="Comic Sans MS" pitchFamily="66" charset="0"/>
              </a:rPr>
              <a:t>Şunlardan en az 1’i:</a:t>
            </a:r>
          </a:p>
          <a:p>
            <a:pPr lvl="1"/>
            <a:r>
              <a:rPr lang="tr-TR" sz="3200" smtClean="0">
                <a:latin typeface="Comic Sans MS" pitchFamily="66" charset="0"/>
              </a:rPr>
              <a:t>Bulantı ve/veya kusma % 70</a:t>
            </a:r>
          </a:p>
          <a:p>
            <a:pPr lvl="1"/>
            <a:r>
              <a:rPr lang="tr-TR" sz="3200" smtClean="0">
                <a:latin typeface="Comic Sans MS" pitchFamily="66" charset="0"/>
              </a:rPr>
              <a:t>Fotofobi ve fonofobi % 95</a:t>
            </a:r>
          </a:p>
          <a:p>
            <a:r>
              <a:rPr lang="tr-TR" sz="3600" smtClean="0">
                <a:latin typeface="Comic Sans MS" pitchFamily="66" charset="0"/>
              </a:rPr>
              <a:t>Baş ağrısı başka hastalığa bağlı değildir</a:t>
            </a:r>
          </a:p>
          <a:p>
            <a:r>
              <a:rPr lang="tr-TR" sz="3600" smtClean="0">
                <a:latin typeface="Comic Sans MS" pitchFamily="66" charset="0"/>
              </a:rPr>
              <a:t>En az 5 atak</a:t>
            </a:r>
          </a:p>
          <a:p>
            <a:endParaRPr lang="tr-TR" sz="3600" smtClean="0"/>
          </a:p>
        </p:txBody>
      </p:sp>
      <p:sp>
        <p:nvSpPr>
          <p:cNvPr id="3993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F1FCCD-95E7-442B-A55F-96C34A0F03EA}" type="slidenum">
              <a:rPr lang="tr-TR"/>
              <a:pPr>
                <a:defRPr/>
              </a:pPr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28600"/>
            <a:ext cx="4608512" cy="1143000"/>
          </a:xfrm>
        </p:spPr>
        <p:txBody>
          <a:bodyPr/>
          <a:lstStyle/>
          <a:p>
            <a:r>
              <a:rPr lang="tr-TR" dirty="0" err="1" smtClean="0"/>
              <a:t>Auralı</a:t>
            </a:r>
            <a:r>
              <a:rPr lang="tr-TR" dirty="0" smtClean="0"/>
              <a:t> migren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060848"/>
            <a:ext cx="8291513" cy="4171950"/>
          </a:xfrm>
        </p:spPr>
        <p:txBody>
          <a:bodyPr/>
          <a:lstStyle/>
          <a:p>
            <a:r>
              <a:rPr lang="tr-TR" sz="3600" dirty="0" err="1" smtClean="0">
                <a:solidFill>
                  <a:srgbClr val="FF0066"/>
                </a:solidFill>
                <a:latin typeface="Comic Sans MS" pitchFamily="66" charset="0"/>
              </a:rPr>
              <a:t>Aura</a:t>
            </a:r>
            <a:r>
              <a:rPr lang="tr-TR" sz="3600" dirty="0" smtClean="0">
                <a:solidFill>
                  <a:srgbClr val="FF0066"/>
                </a:solidFill>
                <a:latin typeface="Comic Sans MS" pitchFamily="66" charset="0"/>
              </a:rPr>
              <a:t>:</a:t>
            </a:r>
            <a:r>
              <a:rPr lang="tr-TR" sz="3600" dirty="0" smtClean="0">
                <a:latin typeface="Comic Sans MS" pitchFamily="66" charset="0"/>
              </a:rPr>
              <a:t> </a:t>
            </a:r>
            <a:r>
              <a:rPr lang="tr-TR" sz="3600" dirty="0" smtClean="0">
                <a:solidFill>
                  <a:srgbClr val="0000CC"/>
                </a:solidFill>
                <a:latin typeface="Comic Sans MS" pitchFamily="66" charset="0"/>
              </a:rPr>
              <a:t>en az 5 </a:t>
            </a:r>
            <a:r>
              <a:rPr lang="tr-TR" sz="3600" dirty="0" err="1" smtClean="0">
                <a:solidFill>
                  <a:srgbClr val="0000CC"/>
                </a:solidFill>
                <a:latin typeface="Comic Sans MS" pitchFamily="66" charset="0"/>
              </a:rPr>
              <a:t>dk</a:t>
            </a:r>
            <a:r>
              <a:rPr lang="tr-TR" sz="3600" dirty="0" smtClean="0">
                <a:solidFill>
                  <a:srgbClr val="0000CC"/>
                </a:solidFill>
                <a:latin typeface="Comic Sans MS" pitchFamily="66" charset="0"/>
              </a:rPr>
              <a:t> içinde artarak gelişen </a:t>
            </a:r>
            <a:r>
              <a:rPr lang="tr-TR" sz="3600" dirty="0" err="1" smtClean="0">
                <a:solidFill>
                  <a:srgbClr val="0000CC"/>
                </a:solidFill>
                <a:latin typeface="Comic Sans MS" pitchFamily="66" charset="0"/>
              </a:rPr>
              <a:t>fokal</a:t>
            </a:r>
            <a:r>
              <a:rPr lang="tr-TR" sz="3600" dirty="0" smtClean="0">
                <a:solidFill>
                  <a:srgbClr val="0000CC"/>
                </a:solidFill>
                <a:latin typeface="Comic Sans MS" pitchFamily="66" charset="0"/>
              </a:rPr>
              <a:t> nörolojik semptomlar</a:t>
            </a:r>
          </a:p>
          <a:p>
            <a:pPr lvl="2"/>
            <a:r>
              <a:rPr lang="tr-TR" sz="2800" dirty="0" smtClean="0">
                <a:latin typeface="Comic Sans MS" pitchFamily="66" charset="0"/>
              </a:rPr>
              <a:t>60 </a:t>
            </a:r>
            <a:r>
              <a:rPr lang="tr-TR" sz="2800" dirty="0" err="1" smtClean="0">
                <a:latin typeface="Comic Sans MS" pitchFamily="66" charset="0"/>
              </a:rPr>
              <a:t>dk</a:t>
            </a:r>
            <a:r>
              <a:rPr lang="tr-TR" sz="2800" dirty="0" smtClean="0">
                <a:latin typeface="Comic Sans MS" pitchFamily="66" charset="0"/>
              </a:rPr>
              <a:t> içinde düzelir</a:t>
            </a:r>
          </a:p>
          <a:p>
            <a:pPr lvl="2"/>
            <a:r>
              <a:rPr lang="tr-TR" sz="2800" dirty="0" smtClean="0">
                <a:latin typeface="Comic Sans MS" pitchFamily="66" charset="0"/>
              </a:rPr>
              <a:t>ağrı öncesinde veya ağrı sırasında olabilir</a:t>
            </a:r>
          </a:p>
          <a:p>
            <a:pPr lvl="2"/>
            <a:r>
              <a:rPr lang="tr-TR" sz="2800" dirty="0" smtClean="0">
                <a:latin typeface="Comic Sans MS" pitchFamily="66" charset="0"/>
              </a:rPr>
              <a:t>baş ağrısı 60 </a:t>
            </a:r>
            <a:r>
              <a:rPr lang="tr-TR" sz="2800" dirty="0" err="1" smtClean="0">
                <a:latin typeface="Comic Sans MS" pitchFamily="66" charset="0"/>
              </a:rPr>
              <a:t>dk</a:t>
            </a:r>
            <a:r>
              <a:rPr lang="tr-TR" sz="2800" dirty="0" smtClean="0">
                <a:latin typeface="Comic Sans MS" pitchFamily="66" charset="0"/>
              </a:rPr>
              <a:t> içinde başlar</a:t>
            </a:r>
          </a:p>
          <a:p>
            <a:pPr lvl="2"/>
            <a:r>
              <a:rPr lang="tr-TR" sz="2800" dirty="0" smtClean="0">
                <a:latin typeface="Comic Sans MS" pitchFamily="66" charset="0"/>
              </a:rPr>
              <a:t>baş ağrısı </a:t>
            </a:r>
            <a:r>
              <a:rPr lang="tr-TR" sz="2800" dirty="0" err="1" smtClean="0">
                <a:latin typeface="Comic Sans MS" pitchFamily="66" charset="0"/>
              </a:rPr>
              <a:t>aurasız</a:t>
            </a:r>
            <a:r>
              <a:rPr lang="tr-TR" sz="2800" dirty="0" smtClean="0">
                <a:latin typeface="Comic Sans MS" pitchFamily="66" charset="0"/>
              </a:rPr>
              <a:t> migrendeki gibidir</a:t>
            </a:r>
          </a:p>
        </p:txBody>
      </p:sp>
      <p:sp>
        <p:nvSpPr>
          <p:cNvPr id="40962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BF6831-12CA-4CC4-A21F-01CB2CDAF5BB}" type="slidenum">
              <a:rPr lang="tr-TR" smtClean="0"/>
              <a:pPr>
                <a:defRPr/>
              </a:pPr>
              <a:t>6</a:t>
            </a:fld>
            <a:endParaRPr lang="tr-T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Aura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Görsel</a:t>
            </a:r>
          </a:p>
          <a:p>
            <a:r>
              <a:rPr lang="tr-TR" dirty="0" smtClean="0"/>
              <a:t>Duysal</a:t>
            </a:r>
          </a:p>
          <a:p>
            <a:r>
              <a:rPr lang="tr-TR" dirty="0" smtClean="0"/>
              <a:t>Konuşma ve/veya lisan</a:t>
            </a:r>
          </a:p>
          <a:p>
            <a:r>
              <a:rPr lang="tr-TR" dirty="0" smtClean="0"/>
              <a:t>Motor</a:t>
            </a:r>
          </a:p>
          <a:p>
            <a:r>
              <a:rPr lang="tr-TR" dirty="0" smtClean="0"/>
              <a:t>Beyin sapı</a:t>
            </a:r>
          </a:p>
          <a:p>
            <a:r>
              <a:rPr lang="tr-TR" dirty="0" err="1" smtClean="0"/>
              <a:t>Retinal</a:t>
            </a:r>
            <a:endParaRPr lang="tr-TR" dirty="0" smtClean="0"/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95ECE-FE9F-49FD-A730-C964B93CA111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3528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3068960"/>
            <a:ext cx="35814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Auralı migren</a:t>
            </a:r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 lvl="1"/>
            <a:r>
              <a:rPr lang="tr-TR" dirty="0" smtClean="0"/>
              <a:t>En az 1 </a:t>
            </a:r>
            <a:r>
              <a:rPr lang="tr-TR" dirty="0" err="1" smtClean="0"/>
              <a:t>aura</a:t>
            </a:r>
            <a:r>
              <a:rPr lang="tr-TR" dirty="0" smtClean="0"/>
              <a:t>, 1 den fazla </a:t>
            </a:r>
            <a:r>
              <a:rPr lang="tr-TR" dirty="0" err="1" smtClean="0"/>
              <a:t>aura</a:t>
            </a:r>
            <a:r>
              <a:rPr lang="tr-TR" dirty="0" smtClean="0"/>
              <a:t> varsa birbirini takip eder</a:t>
            </a:r>
          </a:p>
          <a:p>
            <a:pPr lvl="1"/>
            <a:r>
              <a:rPr lang="tr-TR" dirty="0" err="1" smtClean="0"/>
              <a:t>Auralardan</a:t>
            </a:r>
            <a:r>
              <a:rPr lang="tr-TR" dirty="0" smtClean="0"/>
              <a:t> en az 1’i </a:t>
            </a:r>
            <a:r>
              <a:rPr lang="tr-TR" dirty="0" err="1" smtClean="0"/>
              <a:t>unilateraldir</a:t>
            </a:r>
            <a:endParaRPr lang="tr-TR" dirty="0" smtClean="0"/>
          </a:p>
          <a:p>
            <a:pPr lvl="1"/>
            <a:r>
              <a:rPr lang="tr-TR" dirty="0" smtClean="0"/>
              <a:t>En az 2 atak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23A9A4-D646-4EB5-A193-5DC36C4A3D59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332656"/>
            <a:ext cx="7772400" cy="1143000"/>
          </a:xfrm>
          <a:noFill/>
        </p:spPr>
        <p:txBody>
          <a:bodyPr/>
          <a:lstStyle/>
          <a:p>
            <a:r>
              <a:rPr lang="tr-TR" dirty="0" smtClean="0">
                <a:solidFill>
                  <a:srgbClr val="FFC000"/>
                </a:solidFill>
              </a:rPr>
              <a:t>Tipik </a:t>
            </a:r>
            <a:r>
              <a:rPr lang="tr-TR" dirty="0" err="1" smtClean="0">
                <a:solidFill>
                  <a:srgbClr val="FFC000"/>
                </a:solidFill>
              </a:rPr>
              <a:t>auralı</a:t>
            </a:r>
            <a:r>
              <a:rPr lang="tr-TR" dirty="0" smtClean="0">
                <a:solidFill>
                  <a:srgbClr val="FFC000"/>
                </a:solidFill>
              </a:rPr>
              <a:t> migren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2132856"/>
            <a:ext cx="8496300" cy="2943225"/>
          </a:xfrm>
        </p:spPr>
        <p:txBody>
          <a:bodyPr/>
          <a:lstStyle/>
          <a:p>
            <a:r>
              <a:rPr lang="tr-TR" sz="3600" dirty="0" smtClean="0">
                <a:latin typeface="Comic Sans MS" pitchFamily="66" charset="0"/>
              </a:rPr>
              <a:t>Şunlardan en az 1’i:</a:t>
            </a:r>
          </a:p>
          <a:p>
            <a:pPr lvl="1"/>
            <a:r>
              <a:rPr lang="tr-TR" sz="3200" dirty="0" smtClean="0">
                <a:latin typeface="Comic Sans MS" pitchFamily="66" charset="0"/>
              </a:rPr>
              <a:t>+/- </a:t>
            </a:r>
            <a:r>
              <a:rPr lang="tr-TR" sz="3200" dirty="0" err="1" smtClean="0">
                <a:latin typeface="Comic Sans MS" pitchFamily="66" charset="0"/>
              </a:rPr>
              <a:t>vizüel</a:t>
            </a:r>
            <a:r>
              <a:rPr lang="tr-TR" sz="3200" dirty="0" smtClean="0">
                <a:latin typeface="Comic Sans MS" pitchFamily="66" charset="0"/>
              </a:rPr>
              <a:t> semptomlar:homonim %99 </a:t>
            </a:r>
          </a:p>
          <a:p>
            <a:pPr lvl="1"/>
            <a:r>
              <a:rPr lang="tr-TR" sz="3200" dirty="0" smtClean="0">
                <a:latin typeface="Comic Sans MS" pitchFamily="66" charset="0"/>
              </a:rPr>
              <a:t>+/- duysal semptomlar:</a:t>
            </a:r>
            <a:r>
              <a:rPr lang="tr-TR" sz="3200" dirty="0" err="1" smtClean="0">
                <a:latin typeface="Comic Sans MS" pitchFamily="66" charset="0"/>
              </a:rPr>
              <a:t>unilateral</a:t>
            </a:r>
            <a:r>
              <a:rPr lang="tr-TR" sz="3200" dirty="0" smtClean="0">
                <a:latin typeface="Comic Sans MS" pitchFamily="66" charset="0"/>
              </a:rPr>
              <a:t> % 30</a:t>
            </a:r>
          </a:p>
          <a:p>
            <a:pPr lvl="1"/>
            <a:r>
              <a:rPr lang="tr-TR" sz="3200" dirty="0" smtClean="0">
                <a:latin typeface="Comic Sans MS" pitchFamily="66" charset="0"/>
              </a:rPr>
              <a:t>Konuşma/lisan</a:t>
            </a:r>
          </a:p>
          <a:p>
            <a:endParaRPr lang="tr-TR" sz="3600" dirty="0" smtClean="0">
              <a:latin typeface="Comic Sans MS" pitchFamily="66" charset="0"/>
            </a:endParaRPr>
          </a:p>
        </p:txBody>
      </p:sp>
      <p:sp>
        <p:nvSpPr>
          <p:cNvPr id="4198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ABDB60-E606-4D92-A550-5A8D01F4D2FD}" type="slidenum">
              <a:rPr lang="tr-TR" smtClean="0"/>
              <a:pPr>
                <a:defRPr/>
              </a:pPr>
              <a:t>9</a:t>
            </a:fld>
            <a:endParaRPr lang="tr-TR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ül">
  <a:themeElements>
    <a:clrScheme name="Modü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ü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ü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</TotalTime>
  <Words>643</Words>
  <Application>Microsoft Office PowerPoint</Application>
  <PresentationFormat>Ekran Gösterisi (4:3)</PresentationFormat>
  <Paragraphs>150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Modül</vt:lpstr>
      <vt:lpstr>Epizodik GTBA</vt:lpstr>
      <vt:lpstr>Kronik GTBA</vt:lpstr>
      <vt:lpstr>Migren-1</vt:lpstr>
      <vt:lpstr>Aurasız Migren</vt:lpstr>
      <vt:lpstr>Aurasız Migren</vt:lpstr>
      <vt:lpstr>Auralı migren</vt:lpstr>
      <vt:lpstr>Aura</vt:lpstr>
      <vt:lpstr>Auralı migren</vt:lpstr>
      <vt:lpstr>Tipik auralı migren</vt:lpstr>
      <vt:lpstr>Beyin sapı auralı migren</vt:lpstr>
      <vt:lpstr>Hemiplejik migren</vt:lpstr>
      <vt:lpstr>Retinal migren</vt:lpstr>
      <vt:lpstr>Kronik migren</vt:lpstr>
      <vt:lpstr>Migren komplikasyonları</vt:lpstr>
      <vt:lpstr>Migrene eşlik edebilen epizodik semptomlar</vt:lpstr>
      <vt:lpstr>KIRMIZI BAYRAKLAR</vt:lpstr>
      <vt:lpstr>KIRMIZI BAYRAKLAR</vt:lpstr>
      <vt:lpstr>Nöro-radyolojik görüntüleme isteme endikasyonları</vt:lpstr>
      <vt:lpstr>Lomber-Ponksiyon endikasyonları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Migren-1</dc:title>
  <dc:creator>user</dc:creator>
  <cp:lastModifiedBy>user</cp:lastModifiedBy>
  <cp:revision>15</cp:revision>
  <dcterms:created xsi:type="dcterms:W3CDTF">2013-08-28T13:15:40Z</dcterms:created>
  <dcterms:modified xsi:type="dcterms:W3CDTF">2018-02-14T07:55:53Z</dcterms:modified>
</cp:coreProperties>
</file>