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3" r:id="rId4"/>
    <p:sldId id="262" r:id="rId5"/>
    <p:sldId id="261" r:id="rId6"/>
    <p:sldId id="259" r:id="rId7"/>
    <p:sldId id="260" r:id="rId8"/>
    <p:sldId id="258"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EEB5CF-9947-484B-BD62-2AEE3E4DFA34}" type="datetimeFigureOut">
              <a:rPr lang="tr-TR" smtClean="0"/>
              <a:t>09.01.2018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F1FE40-D308-470F-AC5E-35CDD49713F2}" type="slidenum">
              <a:rPr lang="tr-TR" smtClean="0"/>
              <a:t>‹#›</a:t>
            </a:fld>
            <a:endParaRPr lang="tr-TR"/>
          </a:p>
        </p:txBody>
      </p:sp>
    </p:spTree>
    <p:extLst>
      <p:ext uri="{BB962C8B-B14F-4D97-AF65-F5344CB8AC3E}">
        <p14:creationId xmlns:p14="http://schemas.microsoft.com/office/powerpoint/2010/main" val="3579484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F1FE40-D308-470F-AC5E-35CDD49713F2}" type="slidenum">
              <a:rPr lang="tr-TR" smtClean="0"/>
              <a:t>3</a:t>
            </a:fld>
            <a:endParaRPr lang="tr-TR"/>
          </a:p>
        </p:txBody>
      </p:sp>
    </p:spTree>
    <p:extLst>
      <p:ext uri="{BB962C8B-B14F-4D97-AF65-F5344CB8AC3E}">
        <p14:creationId xmlns:p14="http://schemas.microsoft.com/office/powerpoint/2010/main" val="2358692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3AF7644-1E50-44D6-9424-EDFDCBCF13DE}"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6F6B807-3684-496F-BAE9-5ADDB983A5D1}"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D4A23E8-74B0-4464-A799-ECFEDC8C0B33}"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302EE79-3749-4C1C-ADC8-FB3DC8837C9B}"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E252837-54A6-4368-B56A-F5AC68BE78AF}"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CA7E9BE-53D1-455E-BC29-67328212C21C}"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7A4A17C-AAF8-4156-A5B0-F53B98FA6DD1}" type="datetime1">
              <a:rPr lang="tr-TR" smtClean="0"/>
              <a:t>09.01.2018</a:t>
            </a:fld>
            <a:endParaRPr lang="tr-TR"/>
          </a:p>
        </p:txBody>
      </p:sp>
      <p:sp>
        <p:nvSpPr>
          <p:cNvPr id="8" name="7 Altbilgi Yer Tutucusu"/>
          <p:cNvSpPr>
            <a:spLocks noGrp="1"/>
          </p:cNvSpPr>
          <p:nvPr>
            <p:ph type="ftr" sz="quarter" idx="11"/>
          </p:nvPr>
        </p:nvSpPr>
        <p:spPr/>
        <p:txBody>
          <a:bodyPr/>
          <a:lstStyle/>
          <a:p>
            <a:r>
              <a:rPr lang="tr-TR" smtClean="0"/>
              <a:t>Film Türleri / Prof. Dr. S. Ruken Öztürk</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FBEA9D7-4142-4388-9CFB-0A260F9A6543}" type="datetime1">
              <a:rPr lang="tr-TR" smtClean="0"/>
              <a:t>09.01.2018</a:t>
            </a:fld>
            <a:endParaRPr lang="tr-TR"/>
          </a:p>
        </p:txBody>
      </p:sp>
      <p:sp>
        <p:nvSpPr>
          <p:cNvPr id="4" name="3 Altbilgi Yer Tutucusu"/>
          <p:cNvSpPr>
            <a:spLocks noGrp="1"/>
          </p:cNvSpPr>
          <p:nvPr>
            <p:ph type="ftr" sz="quarter" idx="11"/>
          </p:nvPr>
        </p:nvSpPr>
        <p:spPr/>
        <p:txBody>
          <a:bodyPr/>
          <a:lstStyle/>
          <a:p>
            <a:r>
              <a:rPr lang="tr-TR" smtClean="0"/>
              <a:t>Film Türleri / Prof. Dr. S. Ruken Öztürk</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2E6AAE6-7096-4040-9823-1C174D8276B9}" type="datetime1">
              <a:rPr lang="tr-TR" smtClean="0"/>
              <a:t>09.01.2018</a:t>
            </a:fld>
            <a:endParaRPr lang="tr-TR"/>
          </a:p>
        </p:txBody>
      </p:sp>
      <p:sp>
        <p:nvSpPr>
          <p:cNvPr id="3" name="2 Altbilgi Yer Tutucusu"/>
          <p:cNvSpPr>
            <a:spLocks noGrp="1"/>
          </p:cNvSpPr>
          <p:nvPr>
            <p:ph type="ftr" sz="quarter" idx="11"/>
          </p:nvPr>
        </p:nvSpPr>
        <p:spPr/>
        <p:txBody>
          <a:bodyPr/>
          <a:lstStyle/>
          <a:p>
            <a:r>
              <a:rPr lang="tr-TR" smtClean="0"/>
              <a:t>Film Türleri / Prof. Dr. S. Ruken Öztürk</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3118EB6-0CD0-4B9B-88EC-58665421AC00}"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8C0641D-7DE7-4339-BFE9-7C6858E44FE1}"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190F41-03B0-4FC8-B8A2-5426BC5D3D31}" type="datetime1">
              <a:rPr lang="tr-TR" smtClean="0"/>
              <a:t>09.01.2018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Film Türleri / Prof. Dr. S. Ruken Öztürk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yKrrAa2o9Eg"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n-K49CUaeto"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3a9YU1SVbSE" TargetMode="External"/><Relationship Id="rId2" Type="http://schemas.openxmlformats.org/officeDocument/2006/relationships/hyperlink" Target="https://www.youtube.com/watch?v=Mi4UaQWN_H8"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r757aSgW0tg" TargetMode="External"/><Relationship Id="rId2" Type="http://schemas.openxmlformats.org/officeDocument/2006/relationships/hyperlink" Target="https://www.youtube.com/watch?v=yKrrAa2o9Eg"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260648"/>
            <a:ext cx="7772400" cy="1470025"/>
          </a:xfrm>
        </p:spPr>
        <p:txBody>
          <a:bodyPr>
            <a:normAutofit/>
          </a:bodyPr>
          <a:lstStyle/>
          <a:p>
            <a:r>
              <a:rPr lang="tr-TR" sz="2800" b="1" dirty="0">
                <a:latin typeface="Arial Black" panose="020B0A04020102020204" pitchFamily="34" charset="0"/>
                <a:cs typeface="Times New Roman" panose="02020603050405020304" pitchFamily="18" charset="0"/>
              </a:rPr>
              <a:t>Kara film (</a:t>
            </a:r>
            <a:r>
              <a:rPr lang="tr-TR" sz="2800" b="1" i="1" dirty="0">
                <a:latin typeface="Arial Black" panose="020B0A04020102020204" pitchFamily="34" charset="0"/>
                <a:cs typeface="Times New Roman" panose="02020603050405020304" pitchFamily="18" charset="0"/>
              </a:rPr>
              <a:t>film </a:t>
            </a:r>
            <a:r>
              <a:rPr lang="tr-TR" sz="2800" b="1" i="1" dirty="0" err="1">
                <a:latin typeface="Arial Black" panose="020B0A04020102020204" pitchFamily="34" charset="0"/>
                <a:cs typeface="Times New Roman" panose="02020603050405020304" pitchFamily="18" charset="0"/>
              </a:rPr>
              <a:t>noir</a:t>
            </a:r>
            <a:r>
              <a:rPr lang="tr-TR" sz="2800" b="1" dirty="0">
                <a:latin typeface="Arial Black" panose="020B0A04020102020204" pitchFamily="34" charset="0"/>
                <a:cs typeface="Times New Roman" panose="02020603050405020304" pitchFamily="18" charset="0"/>
              </a:rPr>
              <a:t>) </a:t>
            </a:r>
          </a:p>
        </p:txBody>
      </p:sp>
      <p:sp>
        <p:nvSpPr>
          <p:cNvPr id="3" name="Alt Başlık 2"/>
          <p:cNvSpPr>
            <a:spLocks noGrp="1"/>
          </p:cNvSpPr>
          <p:nvPr>
            <p:ph type="subTitle" idx="1"/>
          </p:nvPr>
        </p:nvSpPr>
        <p:spPr>
          <a:xfrm>
            <a:off x="1371600" y="1484784"/>
            <a:ext cx="6400800" cy="4154016"/>
          </a:xfrm>
        </p:spPr>
        <p:txBody>
          <a:bodyPr>
            <a:normAutofit fontScale="92500"/>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Susan </a:t>
            </a:r>
            <a:r>
              <a:rPr lang="tr-TR" sz="2400" dirty="0" err="1" smtClean="0">
                <a:solidFill>
                  <a:schemeClr val="tx1"/>
                </a:solidFill>
                <a:latin typeface="Times New Roman" panose="02020603050405020304" pitchFamily="18" charset="0"/>
                <a:cs typeface="Times New Roman" panose="02020603050405020304" pitchFamily="18" charset="0"/>
              </a:rPr>
              <a:t>Hayward’ın</a:t>
            </a:r>
            <a:r>
              <a:rPr lang="tr-TR" sz="2400" dirty="0" smtClean="0">
                <a:solidFill>
                  <a:schemeClr val="tx1"/>
                </a:solidFill>
                <a:latin typeface="Times New Roman" panose="02020603050405020304" pitchFamily="18" charset="0"/>
                <a:cs typeface="Times New Roman" panose="02020603050405020304" pitchFamily="18" charset="0"/>
              </a:rPr>
              <a:t> da özetlediği gibi 1940’larda 2. Dünya Savaşını ve ardından gelen soğuk savaş yıllarını kapsayan bir süreçte dünya sinemasında gördüğümüz bir tür. Erkeklerin savaş nedeniyle evden uzak olduğu, kadınların işgücüne katıldığı bir dönemden söz ediyoruz. Güvensizliğin ve paranoyanın üst düzeyde olduğu bir dönem. Erkekler savaştan döndükten sonra hayata uyum sağlamaya çalışırken bir yandan da neden savaştıklarını sorguladılar. 1930 sonlarında ve 40’ların başında Avrupalı yönetmenlerin ABD’ye gittiklerini de unutmayalım (</a:t>
            </a:r>
            <a:r>
              <a:rPr lang="tr-TR" sz="2400" dirty="0" err="1" smtClean="0">
                <a:solidFill>
                  <a:schemeClr val="tx1"/>
                </a:solidFill>
                <a:latin typeface="Times New Roman" panose="02020603050405020304" pitchFamily="18" charset="0"/>
                <a:cs typeface="Times New Roman" panose="02020603050405020304" pitchFamily="18" charset="0"/>
              </a:rPr>
              <a:t>Billy</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Wilder’dan</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Fritz</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Lang’a</a:t>
            </a:r>
            <a:r>
              <a:rPr lang="tr-TR" sz="2400" dirty="0" smtClean="0">
                <a:solidFill>
                  <a:schemeClr val="tx1"/>
                </a:solidFill>
                <a:latin typeface="Times New Roman" panose="02020603050405020304" pitchFamily="18" charset="0"/>
                <a:cs typeface="Times New Roman" panose="02020603050405020304" pitchFamily="18" charset="0"/>
              </a:rPr>
              <a:t>, Douglas </a:t>
            </a:r>
            <a:r>
              <a:rPr lang="tr-TR" sz="2400" dirty="0" err="1" smtClean="0">
                <a:solidFill>
                  <a:schemeClr val="tx1"/>
                </a:solidFill>
                <a:latin typeface="Times New Roman" panose="02020603050405020304" pitchFamily="18" charset="0"/>
                <a:cs typeface="Times New Roman" panose="02020603050405020304" pitchFamily="18" charset="0"/>
              </a:rPr>
              <a:t>Sirk’ten</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Max</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Ophuls’e</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a:solidFill>
                  <a:schemeClr val="tx1"/>
                </a:solidFill>
                <a:latin typeface="Times New Roman" panose="02020603050405020304" pitchFamily="18" charset="0"/>
                <a:cs typeface="Times New Roman" panose="02020603050405020304" pitchFamily="18" charset="0"/>
              </a:rPr>
              <a:t>kadar) </a:t>
            </a:r>
            <a:r>
              <a:rPr lang="tr-TR" sz="2400" dirty="0" smtClean="0">
                <a:solidFill>
                  <a:schemeClr val="tx1"/>
                </a:solidFill>
                <a:latin typeface="Times New Roman" panose="02020603050405020304" pitchFamily="18" charset="0"/>
                <a:cs typeface="Times New Roman" panose="02020603050405020304" pitchFamily="18" charset="0"/>
              </a:rPr>
              <a:t>(s.239-246).</a:t>
            </a:r>
            <a:endParaRPr lang="tr-TR" sz="2400" dirty="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89607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198796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04665"/>
            <a:ext cx="7772400" cy="720079"/>
          </a:xfrm>
        </p:spPr>
        <p:txBody>
          <a:bodyPr>
            <a:normAutofit fontScale="90000"/>
          </a:bodyPr>
          <a:lstStyle/>
          <a:p>
            <a:r>
              <a:rPr lang="tr-TR" sz="2400" dirty="0" smtClean="0">
                <a:latin typeface="Arial Narrow" panose="020B0606020202030204" pitchFamily="34" charset="0"/>
                <a:cs typeface="Times New Roman" panose="02020603050405020304" pitchFamily="18" charset="0"/>
              </a:rPr>
              <a:t>Türün biçimsel </a:t>
            </a:r>
            <a:r>
              <a:rPr lang="tr-TR" sz="2400" dirty="0" smtClean="0">
                <a:latin typeface="Arial Narrow" panose="020B0606020202030204" pitchFamily="34" charset="0"/>
                <a:cs typeface="Times New Roman" panose="02020603050405020304" pitchFamily="18" charset="0"/>
              </a:rPr>
              <a:t>özellikleri (bkz. </a:t>
            </a:r>
            <a:r>
              <a:rPr lang="tr-TR" sz="2400" dirty="0" err="1" smtClean="0">
                <a:latin typeface="Arial Narrow" panose="020B0606020202030204" pitchFamily="34" charset="0"/>
                <a:cs typeface="Times New Roman" panose="02020603050405020304" pitchFamily="18" charset="0"/>
              </a:rPr>
              <a:t>Hayward</a:t>
            </a:r>
            <a:r>
              <a:rPr lang="tr-TR" sz="2400" dirty="0" smtClean="0">
                <a:latin typeface="Arial Narrow" panose="020B0606020202030204" pitchFamily="34" charset="0"/>
                <a:cs typeface="Times New Roman" panose="02020603050405020304" pitchFamily="18" charset="0"/>
              </a:rPr>
              <a:t>, s.239-246)</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371600" y="1412776"/>
            <a:ext cx="6400800" cy="4226024"/>
          </a:xfrm>
        </p:spPr>
        <p:txBody>
          <a:bodyPr>
            <a:normAutofit fontScale="92500"/>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Alman dışavurumculuğuna benzer. Yüksek kontrastlı aydınlatma, düşük düzeyde dolgu ışık, koyu gölgeler (sokaklar karanlıkta kalabilir ya da karakterin yüzünün yarısı) ve eğik açılar vardır; stilize görsel biçime sahiptir. Bu biçim bulanıklaşmış ahlaki değerleri ve ortamı yansıtır. Kuşkusuz türün en önemli özelliği </a:t>
            </a:r>
            <a:r>
              <a:rPr lang="tr-TR" sz="2400" dirty="0" err="1" smtClean="0">
                <a:solidFill>
                  <a:schemeClr val="tx1"/>
                </a:solidFill>
                <a:latin typeface="Times New Roman" panose="02020603050405020304" pitchFamily="18" charset="0"/>
                <a:cs typeface="Times New Roman" panose="02020603050405020304" pitchFamily="18" charset="0"/>
              </a:rPr>
              <a:t>stereotip</a:t>
            </a:r>
            <a:r>
              <a:rPr lang="tr-TR" sz="2400" dirty="0" smtClean="0">
                <a:solidFill>
                  <a:schemeClr val="tx1"/>
                </a:solidFill>
                <a:latin typeface="Times New Roman" panose="02020603050405020304" pitchFamily="18" charset="0"/>
                <a:cs typeface="Times New Roman" panose="02020603050405020304" pitchFamily="18" charset="0"/>
              </a:rPr>
              <a:t> kadın karakterlerdir (cazibeli ama öldürücü kadınlar, </a:t>
            </a:r>
            <a:r>
              <a:rPr lang="tr-TR" sz="2400" i="1" dirty="0" err="1" smtClean="0">
                <a:solidFill>
                  <a:schemeClr val="tx1"/>
                </a:solidFill>
                <a:latin typeface="Times New Roman" panose="02020603050405020304" pitchFamily="18" charset="0"/>
                <a:cs typeface="Times New Roman" panose="02020603050405020304" pitchFamily="18" charset="0"/>
              </a:rPr>
              <a:t>femme</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fatale</a:t>
            </a:r>
            <a:r>
              <a:rPr lang="tr-TR" sz="2400" dirty="0" err="1" smtClean="0">
                <a:solidFill>
                  <a:schemeClr val="tx1"/>
                </a:solidFill>
                <a:latin typeface="Times New Roman" panose="02020603050405020304" pitchFamily="18" charset="0"/>
                <a:cs typeface="Times New Roman" panose="02020603050405020304" pitchFamily="18" charset="0"/>
              </a:rPr>
              <a:t>’ler</a:t>
            </a:r>
            <a:r>
              <a:rPr lang="tr-TR" sz="2400" dirty="0" smtClean="0">
                <a:solidFill>
                  <a:schemeClr val="tx1"/>
                </a:solidFill>
                <a:latin typeface="Times New Roman" panose="02020603050405020304" pitchFamily="18" charset="0"/>
                <a:cs typeface="Times New Roman" panose="02020603050405020304" pitchFamily="18" charset="0"/>
              </a:rPr>
              <a:t>). Eşine/sevgilisine kötü davranan erkekler, bir </a:t>
            </a:r>
            <a:r>
              <a:rPr lang="tr-TR" sz="2400" i="1" dirty="0" err="1" smtClean="0">
                <a:solidFill>
                  <a:schemeClr val="tx1"/>
                </a:solidFill>
                <a:latin typeface="Times New Roman" panose="02020603050405020304" pitchFamily="18" charset="0"/>
                <a:cs typeface="Times New Roman" panose="02020603050405020304" pitchFamily="18" charset="0"/>
              </a:rPr>
              <a:t>femme</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fatale</a:t>
            </a:r>
            <a:r>
              <a:rPr lang="tr-TR" sz="2400" dirty="0" err="1" smtClean="0">
                <a:solidFill>
                  <a:schemeClr val="tx1"/>
                </a:solidFill>
                <a:latin typeface="Times New Roman" panose="02020603050405020304" pitchFamily="18" charset="0"/>
                <a:cs typeface="Times New Roman" panose="02020603050405020304" pitchFamily="18" charset="0"/>
              </a:rPr>
              <a:t>’e</a:t>
            </a:r>
            <a:r>
              <a:rPr lang="tr-TR" sz="2400" dirty="0" smtClean="0">
                <a:solidFill>
                  <a:schemeClr val="tx1"/>
                </a:solidFill>
                <a:latin typeface="Times New Roman" panose="02020603050405020304" pitchFamily="18" charset="0"/>
                <a:cs typeface="Times New Roman" panose="02020603050405020304" pitchFamily="18" charset="0"/>
              </a:rPr>
              <a:t> tutulur. Erkek, davranışlarında kararsızlık yaşayabilir, sonunda kadına ihanet edebilir. Entrikanın merkezinde kadın vardır.</a:t>
            </a:r>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89607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168453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55576" y="692696"/>
            <a:ext cx="7632848" cy="4896543"/>
          </a:xfrm>
        </p:spPr>
        <p:txBody>
          <a:bodyPr>
            <a:normAutofit/>
          </a:bodyPr>
          <a:lstStyle/>
          <a:p>
            <a:pPr algn="just"/>
            <a:r>
              <a:rPr lang="tr-TR" sz="2400" dirty="0" smtClean="0">
                <a:latin typeface="Times New Roman" panose="02020603050405020304" pitchFamily="18" charset="0"/>
                <a:cs typeface="Times New Roman" panose="02020603050405020304" pitchFamily="18" charset="0"/>
              </a:rPr>
              <a:t>Kadınlar bağımsız kalabilmek için daha çok kirli/yasadışı paraya ihtiyaç duyar.</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Filmin sonunda kötü kadın (</a:t>
            </a:r>
            <a:r>
              <a:rPr lang="tr-TR" sz="2400" i="1" dirty="0" err="1" smtClean="0">
                <a:latin typeface="Times New Roman" panose="02020603050405020304" pitchFamily="18" charset="0"/>
                <a:cs typeface="Times New Roman" panose="02020603050405020304" pitchFamily="18" charset="0"/>
              </a:rPr>
              <a:t>femme</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fatale</a:t>
            </a:r>
            <a:r>
              <a:rPr lang="tr-TR" sz="2400" dirty="0" smtClean="0">
                <a:latin typeface="Times New Roman" panose="02020603050405020304" pitchFamily="18" charset="0"/>
                <a:cs typeface="Times New Roman" panose="02020603050405020304" pitchFamily="18" charset="0"/>
              </a:rPr>
              <a:t>) cezalandırılsa da güçlü, aktif ve entelektüel bir rolü vardır. İkonografik olarak belirli özelliklere sahiptir: Silah ve sigara. Ayrıca bedene yapışan pullu gece giysileri ya da erkek takımları giyer. Ancak cinselliğini dışa vuran ve de güçlü olan bu kadının neden olduğu ideolojik çelişki giderilmeli, kadın kontrol altına alınmalıdır. 1940’ların kara filmi, kadının cinsel ve ekonomik bağımsızlığından duyulan endişenin bir dışavurumudur (bkz</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Hayward</a:t>
            </a:r>
            <a:r>
              <a:rPr lang="tr-TR" sz="2400" dirty="0">
                <a:latin typeface="Times New Roman" panose="02020603050405020304" pitchFamily="18" charset="0"/>
                <a:cs typeface="Times New Roman" panose="02020603050405020304" pitchFamily="18" charset="0"/>
              </a:rPr>
              <a:t>, s.239-246</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755576" y="1124744"/>
            <a:ext cx="7920880" cy="504056"/>
          </a:xfrm>
        </p:spPr>
        <p:txBody>
          <a:bodyPr>
            <a:normAutofit fontScale="92500" lnSpcReduction="10000"/>
          </a:bodyPr>
          <a:lstStyle/>
          <a:p>
            <a:r>
              <a:rPr lang="tr-TR" dirty="0"/>
              <a:t> </a:t>
            </a:r>
          </a:p>
        </p:txBody>
      </p:sp>
      <p:sp>
        <p:nvSpPr>
          <p:cNvPr id="4" name="Altbilgi Yer Tutucusu 3"/>
          <p:cNvSpPr>
            <a:spLocks noGrp="1"/>
          </p:cNvSpPr>
          <p:nvPr>
            <p:ph type="ftr" sz="quarter" idx="11"/>
          </p:nvPr>
        </p:nvSpPr>
        <p:spPr>
          <a:xfrm>
            <a:off x="3124200" y="6356350"/>
            <a:ext cx="3968080"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789248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76673"/>
            <a:ext cx="7772400" cy="648071"/>
          </a:xfrm>
        </p:spPr>
        <p:txBody>
          <a:bodyPr>
            <a:normAutofit/>
          </a:bodyPr>
          <a:lstStyle/>
          <a:p>
            <a:r>
              <a:rPr lang="tr-TR" sz="2400" dirty="0" smtClean="0">
                <a:latin typeface="Arial Narrow" panose="020B0606020202030204" pitchFamily="34" charset="0"/>
                <a:cs typeface="Times New Roman" panose="02020603050405020304" pitchFamily="18" charset="0"/>
              </a:rPr>
              <a:t>Edebi kaynakları için </a:t>
            </a:r>
            <a:r>
              <a:rPr lang="tr-TR" sz="2400" dirty="0" err="1" smtClean="0">
                <a:latin typeface="Arial Narrow" panose="020B0606020202030204" pitchFamily="34" charset="0"/>
                <a:cs typeface="Times New Roman" panose="02020603050405020304" pitchFamily="18" charset="0"/>
              </a:rPr>
              <a:t>Kolker’e</a:t>
            </a:r>
            <a:r>
              <a:rPr lang="tr-TR" sz="2400" dirty="0" smtClean="0">
                <a:latin typeface="Arial Narrow" panose="020B0606020202030204" pitchFamily="34" charset="0"/>
                <a:cs typeface="Times New Roman" panose="02020603050405020304" pitchFamily="18" charset="0"/>
              </a:rPr>
              <a:t> bakınız (s</a:t>
            </a:r>
            <a:r>
              <a:rPr lang="tr-TR" sz="2400" dirty="0">
                <a:latin typeface="Arial Narrow" panose="020B0606020202030204" pitchFamily="34" charset="0"/>
                <a:cs typeface="Times New Roman" panose="02020603050405020304" pitchFamily="18" charset="0"/>
              </a:rPr>
              <a:t>. </a:t>
            </a:r>
            <a:r>
              <a:rPr lang="tr-TR" sz="2400" dirty="0" smtClean="0">
                <a:latin typeface="Arial Narrow" panose="020B0606020202030204" pitchFamily="34" charset="0"/>
                <a:cs typeface="Times New Roman" panose="02020603050405020304" pitchFamily="18" charset="0"/>
              </a:rPr>
              <a:t>307-320</a:t>
            </a:r>
            <a:r>
              <a:rPr lang="tr-TR" sz="2400" dirty="0" smtClean="0">
                <a:latin typeface="Arial Narrow" panose="020B0606020202030204" pitchFamily="34" charset="0"/>
                <a:cs typeface="Times New Roman" panose="02020603050405020304" pitchFamily="18" charset="0"/>
              </a:rPr>
              <a:t>):</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1371600" y="1484784"/>
            <a:ext cx="6400800" cy="4248472"/>
          </a:xfrm>
        </p:spPr>
        <p:txBody>
          <a:bodyPr>
            <a:normAutofit fontScale="92500"/>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1930’lar edebiyat dünyasında en ünlü iki dedektif kurmaca yazarı: </a:t>
            </a:r>
            <a:r>
              <a:rPr lang="tr-TR" sz="2400" dirty="0" err="1" smtClean="0">
                <a:solidFill>
                  <a:schemeClr val="tx1"/>
                </a:solidFill>
                <a:latin typeface="Times New Roman" panose="02020603050405020304" pitchFamily="18" charset="0"/>
                <a:cs typeface="Times New Roman" panose="02020603050405020304" pitchFamily="18" charset="0"/>
              </a:rPr>
              <a:t>Raymond</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Chandler</a:t>
            </a:r>
            <a:r>
              <a:rPr lang="tr-TR" sz="2400" dirty="0" smtClean="0">
                <a:solidFill>
                  <a:schemeClr val="tx1"/>
                </a:solidFill>
                <a:latin typeface="Times New Roman" panose="02020603050405020304" pitchFamily="18" charset="0"/>
                <a:cs typeface="Times New Roman" panose="02020603050405020304" pitchFamily="18" charset="0"/>
              </a:rPr>
              <a:t> ile </a:t>
            </a:r>
            <a:r>
              <a:rPr lang="tr-TR" sz="2400" dirty="0" err="1" smtClean="0">
                <a:solidFill>
                  <a:schemeClr val="tx1"/>
                </a:solidFill>
                <a:latin typeface="Times New Roman" panose="02020603050405020304" pitchFamily="18" charset="0"/>
                <a:cs typeface="Times New Roman" panose="02020603050405020304" pitchFamily="18" charset="0"/>
              </a:rPr>
              <a:t>Dashiell</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Hammett</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Hammett’ın</a:t>
            </a:r>
            <a:r>
              <a:rPr lang="tr-TR" sz="2400" dirty="0" smtClean="0">
                <a:solidFill>
                  <a:schemeClr val="tx1"/>
                </a:solidFill>
                <a:latin typeface="Times New Roman" panose="02020603050405020304" pitchFamily="18" charset="0"/>
                <a:cs typeface="Times New Roman" panose="02020603050405020304" pitchFamily="18" charset="0"/>
              </a:rPr>
              <a:t> Sam </a:t>
            </a:r>
            <a:r>
              <a:rPr lang="tr-TR" sz="2400" dirty="0" err="1" smtClean="0">
                <a:solidFill>
                  <a:schemeClr val="tx1"/>
                </a:solidFill>
                <a:latin typeface="Times New Roman" panose="02020603050405020304" pitchFamily="18" charset="0"/>
                <a:cs typeface="Times New Roman" panose="02020603050405020304" pitchFamily="18" charset="0"/>
              </a:rPr>
              <a:t>Spade’i</a:t>
            </a:r>
            <a:r>
              <a:rPr lang="tr-TR" sz="2400" dirty="0" smtClean="0">
                <a:solidFill>
                  <a:schemeClr val="tx1"/>
                </a:solidFill>
                <a:latin typeface="Times New Roman" panose="02020603050405020304" pitchFamily="18" charset="0"/>
                <a:cs typeface="Times New Roman" panose="02020603050405020304" pitchFamily="18" charset="0"/>
              </a:rPr>
              <a:t> ve </a:t>
            </a:r>
            <a:r>
              <a:rPr lang="tr-TR" sz="2400" dirty="0" err="1" smtClean="0">
                <a:solidFill>
                  <a:schemeClr val="tx1"/>
                </a:solidFill>
                <a:latin typeface="Times New Roman" panose="02020603050405020304" pitchFamily="18" charset="0"/>
                <a:cs typeface="Times New Roman" panose="02020603050405020304" pitchFamily="18" charset="0"/>
              </a:rPr>
              <a:t>Chandler’ın</a:t>
            </a:r>
            <a:r>
              <a:rPr lang="tr-TR" sz="2400" dirty="0" smtClean="0">
                <a:solidFill>
                  <a:schemeClr val="tx1"/>
                </a:solidFill>
                <a:latin typeface="Times New Roman" panose="02020603050405020304" pitchFamily="18" charset="0"/>
                <a:cs typeface="Times New Roman" panose="02020603050405020304" pitchFamily="18" charset="0"/>
              </a:rPr>
              <a:t> Philip </a:t>
            </a:r>
            <a:r>
              <a:rPr lang="tr-TR" sz="2400" dirty="0" err="1" smtClean="0">
                <a:solidFill>
                  <a:schemeClr val="tx1"/>
                </a:solidFill>
                <a:latin typeface="Times New Roman" panose="02020603050405020304" pitchFamily="18" charset="0"/>
                <a:cs typeface="Times New Roman" panose="02020603050405020304" pitchFamily="18" charset="0"/>
              </a:rPr>
              <a:t>Marlowe’u</a:t>
            </a:r>
            <a:r>
              <a:rPr lang="tr-TR" sz="2400" dirty="0" smtClean="0">
                <a:solidFill>
                  <a:schemeClr val="tx1"/>
                </a:solidFill>
                <a:latin typeface="Times New Roman" panose="02020603050405020304" pitchFamily="18" charset="0"/>
                <a:cs typeface="Times New Roman" panose="02020603050405020304" pitchFamily="18" charset="0"/>
              </a:rPr>
              <a:t> yeraltının, karanlık dünyanın karakterleridir. Kurnaz ama yanılabilir, incinebilir, bozulmamış, güç bela ayakta kalan kişilerdir. James </a:t>
            </a:r>
            <a:r>
              <a:rPr lang="tr-TR" sz="2400" dirty="0" err="1" smtClean="0">
                <a:solidFill>
                  <a:schemeClr val="tx1"/>
                </a:solidFill>
                <a:latin typeface="Times New Roman" panose="02020603050405020304" pitchFamily="18" charset="0"/>
                <a:cs typeface="Times New Roman" panose="02020603050405020304" pitchFamily="18" charset="0"/>
              </a:rPr>
              <a:t>Cain</a:t>
            </a:r>
            <a:r>
              <a:rPr lang="tr-TR" sz="2400" dirty="0" smtClean="0">
                <a:solidFill>
                  <a:schemeClr val="tx1"/>
                </a:solidFill>
                <a:latin typeface="Times New Roman" panose="02020603050405020304" pitchFamily="18" charset="0"/>
                <a:cs typeface="Times New Roman" panose="02020603050405020304" pitchFamily="18" charset="0"/>
              </a:rPr>
              <a:t> ise dayanıksız orta alt sınıf ailelerin öykülerini anlattı. </a:t>
            </a:r>
            <a:r>
              <a:rPr lang="tr-TR" sz="2400" dirty="0" err="1" smtClean="0">
                <a:solidFill>
                  <a:schemeClr val="tx1"/>
                </a:solidFill>
                <a:latin typeface="Times New Roman" panose="02020603050405020304" pitchFamily="18" charset="0"/>
                <a:cs typeface="Times New Roman" panose="02020603050405020304" pitchFamily="18" charset="0"/>
              </a:rPr>
              <a:t>Cain’in</a:t>
            </a:r>
            <a:r>
              <a:rPr lang="tr-TR" sz="2400" dirty="0" smtClean="0">
                <a:solidFill>
                  <a:schemeClr val="tx1"/>
                </a:solidFill>
                <a:latin typeface="Times New Roman" panose="02020603050405020304" pitchFamily="18" charset="0"/>
                <a:cs typeface="Times New Roman" panose="02020603050405020304" pitchFamily="18" charset="0"/>
              </a:rPr>
              <a:t> 1940’larda filme çekilen romanları şunlar: Çifte Tazminat (</a:t>
            </a:r>
            <a:r>
              <a:rPr lang="tr-TR" sz="2400" i="1" dirty="0" err="1" smtClean="0">
                <a:solidFill>
                  <a:schemeClr val="tx1"/>
                </a:solidFill>
                <a:latin typeface="Times New Roman" panose="02020603050405020304" pitchFamily="18" charset="0"/>
                <a:cs typeface="Times New Roman" panose="02020603050405020304" pitchFamily="18" charset="0"/>
              </a:rPr>
              <a:t>Double</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Indemnity</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Billy</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Wilder</a:t>
            </a:r>
            <a:r>
              <a:rPr lang="tr-TR" sz="2400" dirty="0" smtClean="0">
                <a:solidFill>
                  <a:schemeClr val="tx1"/>
                </a:solidFill>
                <a:latin typeface="Times New Roman" panose="02020603050405020304" pitchFamily="18" charset="0"/>
                <a:cs typeface="Times New Roman" panose="02020603050405020304" pitchFamily="18" charset="0"/>
              </a:rPr>
              <a:t>, 1944). Jaluzilerden gelen ışık-gölgeli çizgiler görsel bir gelenek yarattı.</a:t>
            </a:r>
          </a:p>
          <a:p>
            <a:pPr algn="just"/>
            <a:r>
              <a:rPr lang="tr-TR" sz="2400" dirty="0">
                <a:solidFill>
                  <a:schemeClr val="tx1"/>
                </a:solidFill>
                <a:latin typeface="Times New Roman" panose="02020603050405020304" pitchFamily="18" charset="0"/>
                <a:cs typeface="Times New Roman" panose="02020603050405020304" pitchFamily="18" charset="0"/>
                <a:hlinkClick r:id="rId2"/>
              </a:rPr>
              <a:t>https://</a:t>
            </a:r>
            <a:r>
              <a:rPr lang="tr-TR" sz="2400" dirty="0" smtClean="0">
                <a:solidFill>
                  <a:schemeClr val="tx1"/>
                </a:solidFill>
                <a:latin typeface="Times New Roman" panose="02020603050405020304" pitchFamily="18" charset="0"/>
                <a:cs typeface="Times New Roman" panose="02020603050405020304" pitchFamily="18" charset="0"/>
                <a:hlinkClick r:id="rId2"/>
              </a:rPr>
              <a:t>www.youtube.com/watch?v=yKrrAa2o9Eg</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418410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085099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76673"/>
            <a:ext cx="7772400" cy="504055"/>
          </a:xfrm>
        </p:spPr>
        <p:txBody>
          <a:bodyPr>
            <a:noAutofit/>
          </a:bodyPr>
          <a:lstStyle/>
          <a:p>
            <a:r>
              <a:rPr lang="tr-TR" sz="2400" dirty="0" err="1">
                <a:latin typeface="Arial Narrow" panose="020B0606020202030204" pitchFamily="34" charset="0"/>
                <a:cs typeface="Times New Roman" panose="02020603050405020304" pitchFamily="18" charset="0"/>
              </a:rPr>
              <a:t>Kolker’den</a:t>
            </a:r>
            <a:r>
              <a:rPr lang="tr-TR" sz="2400" dirty="0">
                <a:latin typeface="Arial Narrow" panose="020B0606020202030204" pitchFamily="34" charset="0"/>
                <a:cs typeface="Times New Roman" panose="02020603050405020304" pitchFamily="18" charset="0"/>
              </a:rPr>
              <a:t> devam (s. 307-320). </a:t>
            </a:r>
          </a:p>
        </p:txBody>
      </p:sp>
      <p:sp>
        <p:nvSpPr>
          <p:cNvPr id="3" name="Alt Başlık 2"/>
          <p:cNvSpPr>
            <a:spLocks noGrp="1"/>
          </p:cNvSpPr>
          <p:nvPr>
            <p:ph type="subTitle" idx="1"/>
          </p:nvPr>
        </p:nvSpPr>
        <p:spPr>
          <a:xfrm>
            <a:off x="1371600" y="1196752"/>
            <a:ext cx="6400800" cy="4442048"/>
          </a:xfrm>
        </p:spPr>
        <p:txBody>
          <a:bodyPr>
            <a:normAutofit/>
          </a:bodyPr>
          <a:lstStyle/>
          <a:p>
            <a:pPr algn="just"/>
            <a:r>
              <a:rPr lang="tr-TR" sz="2400" dirty="0">
                <a:solidFill>
                  <a:schemeClr val="tx1"/>
                </a:solidFill>
                <a:latin typeface="Times New Roman" panose="02020603050405020304" pitchFamily="18" charset="0"/>
                <a:cs typeface="Times New Roman" panose="02020603050405020304" pitchFamily="18" charset="0"/>
              </a:rPr>
              <a:t>James </a:t>
            </a:r>
            <a:r>
              <a:rPr lang="tr-TR" sz="2400" dirty="0" err="1">
                <a:solidFill>
                  <a:schemeClr val="tx1"/>
                </a:solidFill>
                <a:latin typeface="Times New Roman" panose="02020603050405020304" pitchFamily="18" charset="0"/>
                <a:cs typeface="Times New Roman" panose="02020603050405020304" pitchFamily="18" charset="0"/>
              </a:rPr>
              <a:t>Cain’ın</a:t>
            </a:r>
            <a:r>
              <a:rPr lang="tr-TR" sz="2400" dirty="0">
                <a:solidFill>
                  <a:schemeClr val="tx1"/>
                </a:solidFill>
                <a:latin typeface="Times New Roman" panose="02020603050405020304" pitchFamily="18" charset="0"/>
                <a:cs typeface="Times New Roman" panose="02020603050405020304" pitchFamily="18" charset="0"/>
              </a:rPr>
              <a:t> romanından senaryosunu </a:t>
            </a:r>
            <a:r>
              <a:rPr lang="tr-TR" sz="2400" dirty="0" err="1" smtClean="0">
                <a:solidFill>
                  <a:schemeClr val="tx1"/>
                </a:solidFill>
                <a:latin typeface="Times New Roman" panose="02020603050405020304" pitchFamily="18" charset="0"/>
                <a:cs typeface="Times New Roman" panose="02020603050405020304" pitchFamily="18" charset="0"/>
              </a:rPr>
              <a:t>Raymond</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a:solidFill>
                  <a:schemeClr val="tx1"/>
                </a:solidFill>
                <a:latin typeface="Times New Roman" panose="02020603050405020304" pitchFamily="18" charset="0"/>
                <a:cs typeface="Times New Roman" panose="02020603050405020304" pitchFamily="18" charset="0"/>
              </a:rPr>
              <a:t>Chandler’ın</a:t>
            </a:r>
            <a:r>
              <a:rPr lang="tr-TR" sz="2400" dirty="0">
                <a:solidFill>
                  <a:schemeClr val="tx1"/>
                </a:solidFill>
                <a:latin typeface="Times New Roman" panose="02020603050405020304" pitchFamily="18" charset="0"/>
                <a:cs typeface="Times New Roman" panose="02020603050405020304" pitchFamily="18" charset="0"/>
              </a:rPr>
              <a:t> yazdığı </a:t>
            </a:r>
            <a:r>
              <a:rPr lang="tr-TR" sz="2400" i="1" dirty="0">
                <a:solidFill>
                  <a:schemeClr val="tx1"/>
                </a:solidFill>
                <a:latin typeface="Times New Roman" panose="02020603050405020304" pitchFamily="18" charset="0"/>
                <a:cs typeface="Times New Roman" panose="02020603050405020304" pitchFamily="18" charset="0"/>
              </a:rPr>
              <a:t>Çifte </a:t>
            </a:r>
            <a:r>
              <a:rPr lang="tr-TR" sz="2400" i="1" dirty="0" smtClean="0">
                <a:solidFill>
                  <a:schemeClr val="tx1"/>
                </a:solidFill>
                <a:latin typeface="Times New Roman" panose="02020603050405020304" pitchFamily="18" charset="0"/>
                <a:cs typeface="Times New Roman" panose="02020603050405020304" pitchFamily="18" charset="0"/>
              </a:rPr>
              <a:t>Tazminat </a:t>
            </a:r>
            <a:r>
              <a:rPr lang="tr-TR" sz="2400" dirty="0" smtClean="0">
                <a:solidFill>
                  <a:schemeClr val="tx1"/>
                </a:solidFill>
                <a:latin typeface="Times New Roman" panose="02020603050405020304" pitchFamily="18" charset="0"/>
                <a:cs typeface="Times New Roman" panose="02020603050405020304" pitchFamily="18" charset="0"/>
              </a:rPr>
              <a:t>filminde </a:t>
            </a:r>
            <a:r>
              <a:rPr lang="tr-TR" sz="2400" dirty="0" err="1" smtClean="0">
                <a:solidFill>
                  <a:schemeClr val="tx1"/>
                </a:solidFill>
                <a:latin typeface="Times New Roman" panose="02020603050405020304" pitchFamily="18" charset="0"/>
                <a:cs typeface="Times New Roman" panose="02020603050405020304" pitchFamily="18" charset="0"/>
              </a:rPr>
              <a:t>ironik</a:t>
            </a:r>
            <a:r>
              <a:rPr lang="tr-TR" sz="2400" dirty="0" smtClean="0">
                <a:solidFill>
                  <a:schemeClr val="tx1"/>
                </a:solidFill>
                <a:latin typeface="Times New Roman" panose="02020603050405020304" pitchFamily="18" charset="0"/>
                <a:cs typeface="Times New Roman" panose="02020603050405020304" pitchFamily="18" charset="0"/>
              </a:rPr>
              <a:t> diyaloglar bulunur. Acımasız bir kadının avı olan zayıf erkek karakteriyle ve </a:t>
            </a:r>
            <a:r>
              <a:rPr lang="tr-TR" sz="2400" dirty="0" err="1" smtClean="0">
                <a:solidFill>
                  <a:schemeClr val="tx1"/>
                </a:solidFill>
                <a:latin typeface="Times New Roman" panose="02020603050405020304" pitchFamily="18" charset="0"/>
                <a:cs typeface="Times New Roman" panose="02020603050405020304" pitchFamily="18" charset="0"/>
              </a:rPr>
              <a:t>klostrofobik</a:t>
            </a:r>
            <a:r>
              <a:rPr lang="tr-TR" sz="2400" dirty="0" smtClean="0">
                <a:solidFill>
                  <a:schemeClr val="tx1"/>
                </a:solidFill>
                <a:latin typeface="Times New Roman" panose="02020603050405020304" pitchFamily="18" charset="0"/>
                <a:cs typeface="Times New Roman" panose="02020603050405020304" pitchFamily="18" charset="0"/>
              </a:rPr>
              <a:t>, gri mizanseniyle öne çıkar. İki türlü okunabilir: Kadın düşmanı ya da kadını baskılayıcı </a:t>
            </a:r>
            <a:r>
              <a:rPr lang="tr-TR" sz="2400" dirty="0" err="1" smtClean="0">
                <a:solidFill>
                  <a:schemeClr val="tx1"/>
                </a:solidFill>
                <a:latin typeface="Times New Roman" panose="02020603050405020304" pitchFamily="18" charset="0"/>
                <a:cs typeface="Times New Roman" panose="02020603050405020304" pitchFamily="18" charset="0"/>
              </a:rPr>
              <a:t>melodramatik</a:t>
            </a:r>
            <a:r>
              <a:rPr lang="tr-TR" sz="2400" dirty="0" smtClean="0">
                <a:solidFill>
                  <a:schemeClr val="tx1"/>
                </a:solidFill>
                <a:latin typeface="Times New Roman" panose="02020603050405020304" pitchFamily="18" charset="0"/>
                <a:cs typeface="Times New Roman" panose="02020603050405020304" pitchFamily="18" charset="0"/>
              </a:rPr>
              <a:t> durumdan özgürleştiren bir film.</a:t>
            </a:r>
          </a:p>
          <a:p>
            <a:pPr algn="just"/>
            <a:r>
              <a:rPr lang="tr-TR" sz="2400" dirty="0" err="1" smtClean="0">
                <a:solidFill>
                  <a:schemeClr val="tx1"/>
                </a:solidFill>
                <a:latin typeface="Times New Roman" panose="02020603050405020304" pitchFamily="18" charset="0"/>
                <a:cs typeface="Times New Roman" panose="02020603050405020304" pitchFamily="18" charset="0"/>
              </a:rPr>
              <a:t>Raymond</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Chandler</a:t>
            </a:r>
            <a:r>
              <a:rPr lang="tr-TR" sz="2400" dirty="0" smtClean="0">
                <a:solidFill>
                  <a:schemeClr val="tx1"/>
                </a:solidFill>
                <a:latin typeface="Times New Roman" panose="02020603050405020304" pitchFamily="18" charset="0"/>
                <a:cs typeface="Times New Roman" panose="02020603050405020304" pitchFamily="18" charset="0"/>
              </a:rPr>
              <a:t> romanından uyarlanmış </a:t>
            </a:r>
            <a:r>
              <a:rPr lang="tr-TR" sz="2400" dirty="0" err="1" smtClean="0">
                <a:solidFill>
                  <a:schemeClr val="tx1"/>
                </a:solidFill>
                <a:latin typeface="Times New Roman" panose="02020603050405020304" pitchFamily="18" charset="0"/>
                <a:cs typeface="Times New Roman" panose="02020603050405020304" pitchFamily="18" charset="0"/>
              </a:rPr>
              <a:t>Howard</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Hawks</a:t>
            </a:r>
            <a:r>
              <a:rPr lang="tr-TR" sz="2400" dirty="0" smtClean="0">
                <a:solidFill>
                  <a:schemeClr val="tx1"/>
                </a:solidFill>
                <a:latin typeface="Times New Roman" panose="02020603050405020304" pitchFamily="18" charset="0"/>
                <a:cs typeface="Times New Roman" panose="02020603050405020304" pitchFamily="18" charset="0"/>
              </a:rPr>
              <a:t> filmi </a:t>
            </a:r>
            <a:r>
              <a:rPr lang="tr-TR" sz="2400" i="1" dirty="0" smtClean="0">
                <a:solidFill>
                  <a:schemeClr val="tx1"/>
                </a:solidFill>
                <a:latin typeface="Times New Roman" panose="02020603050405020304" pitchFamily="18" charset="0"/>
                <a:cs typeface="Times New Roman" panose="02020603050405020304" pitchFamily="18" charset="0"/>
              </a:rPr>
              <a:t>Büyük Uyku </a:t>
            </a:r>
            <a:r>
              <a:rPr lang="tr-TR" sz="2400" dirty="0" smtClean="0">
                <a:solidFill>
                  <a:schemeClr val="tx1"/>
                </a:solidFill>
                <a:latin typeface="Times New Roman" panose="02020603050405020304" pitchFamily="18" charset="0"/>
                <a:cs typeface="Times New Roman" panose="02020603050405020304" pitchFamily="18" charset="0"/>
              </a:rPr>
              <a:t>(</a:t>
            </a:r>
            <a:r>
              <a:rPr lang="tr-TR" sz="2400" i="1" dirty="0" err="1" smtClean="0">
                <a:solidFill>
                  <a:schemeClr val="tx1"/>
                </a:solidFill>
                <a:latin typeface="Times New Roman" panose="02020603050405020304" pitchFamily="18" charset="0"/>
                <a:cs typeface="Times New Roman" panose="02020603050405020304" pitchFamily="18" charset="0"/>
              </a:rPr>
              <a:t>The</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Big</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Sleep</a:t>
            </a:r>
            <a:r>
              <a:rPr lang="tr-TR" sz="2400" dirty="0" smtClean="0">
                <a:solidFill>
                  <a:schemeClr val="tx1"/>
                </a:solidFill>
                <a:latin typeface="Times New Roman" panose="02020603050405020304" pitchFamily="18" charset="0"/>
                <a:cs typeface="Times New Roman" panose="02020603050405020304" pitchFamily="18" charset="0"/>
              </a:rPr>
              <a:t>, 1946) da klasik filmlerden biridir.</a:t>
            </a:r>
          </a:p>
          <a:p>
            <a:pPr algn="just"/>
            <a:r>
              <a:rPr lang="tr-TR" sz="2400" dirty="0">
                <a:solidFill>
                  <a:schemeClr val="tx1"/>
                </a:solidFill>
                <a:latin typeface="Times New Roman" panose="02020603050405020304" pitchFamily="18" charset="0"/>
                <a:cs typeface="Times New Roman" panose="02020603050405020304" pitchFamily="18" charset="0"/>
                <a:hlinkClick r:id="rId2"/>
              </a:rPr>
              <a:t>https://</a:t>
            </a:r>
            <a:r>
              <a:rPr lang="tr-TR" sz="2400" dirty="0" smtClean="0">
                <a:solidFill>
                  <a:schemeClr val="tx1"/>
                </a:solidFill>
                <a:latin typeface="Times New Roman" panose="02020603050405020304" pitchFamily="18" charset="0"/>
                <a:cs typeface="Times New Roman" panose="02020603050405020304" pitchFamily="18" charset="0"/>
                <a:hlinkClick r:id="rId2"/>
              </a:rPr>
              <a:t>www.youtube.com/watch?v=n-K49CUaeto</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a:p>
            <a:pPr algn="just"/>
            <a:endParaRPr lang="tr-TR" sz="2400" i="1"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548389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548681"/>
            <a:ext cx="7772400" cy="648071"/>
          </a:xfrm>
        </p:spPr>
        <p:txBody>
          <a:bodyPr>
            <a:normAutofit/>
          </a:bodyPr>
          <a:lstStyle/>
          <a:p>
            <a:endParaRPr lang="tr-TR" sz="24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371600" y="1628800"/>
            <a:ext cx="6400800" cy="4010000"/>
          </a:xfrm>
        </p:spPr>
        <p:txBody>
          <a:bodyPr>
            <a:normAutofit/>
          </a:bodyPr>
          <a:lstStyle/>
          <a:p>
            <a:pPr algn="just"/>
            <a:r>
              <a:rPr lang="tr-TR" sz="2400" dirty="0" err="1">
                <a:solidFill>
                  <a:schemeClr val="tx1"/>
                </a:solidFill>
                <a:latin typeface="Times New Roman" panose="02020603050405020304" pitchFamily="18" charset="0"/>
                <a:cs typeface="Times New Roman" panose="02020603050405020304" pitchFamily="18" charset="0"/>
              </a:rPr>
              <a:t>Cain’in</a:t>
            </a:r>
            <a:r>
              <a:rPr lang="tr-TR" sz="2400" dirty="0">
                <a:solidFill>
                  <a:schemeClr val="tx1"/>
                </a:solidFill>
                <a:latin typeface="Times New Roman" panose="02020603050405020304" pitchFamily="18" charset="0"/>
                <a:cs typeface="Times New Roman" panose="02020603050405020304" pitchFamily="18" charset="0"/>
              </a:rPr>
              <a:t> diğer romanlarından: </a:t>
            </a:r>
            <a:r>
              <a:rPr lang="tr-TR" sz="2400" i="1" dirty="0" err="1">
                <a:solidFill>
                  <a:schemeClr val="tx1"/>
                </a:solidFill>
                <a:latin typeface="Times New Roman" panose="02020603050405020304" pitchFamily="18" charset="0"/>
                <a:cs typeface="Times New Roman" panose="02020603050405020304" pitchFamily="18" charset="0"/>
              </a:rPr>
              <a:t>Mildred</a:t>
            </a:r>
            <a:r>
              <a:rPr lang="tr-TR" sz="2400" i="1" dirty="0">
                <a:solidFill>
                  <a:schemeClr val="tx1"/>
                </a:solidFill>
                <a:latin typeface="Times New Roman" panose="02020603050405020304" pitchFamily="18" charset="0"/>
                <a:cs typeface="Times New Roman" panose="02020603050405020304" pitchFamily="18" charset="0"/>
              </a:rPr>
              <a:t> Pierce </a:t>
            </a:r>
            <a:r>
              <a:rPr lang="tr-TR" sz="2400" dirty="0">
                <a:solidFill>
                  <a:schemeClr val="tx1"/>
                </a:solidFill>
                <a:latin typeface="Times New Roman" panose="02020603050405020304" pitchFamily="18" charset="0"/>
                <a:cs typeface="Times New Roman" panose="02020603050405020304" pitchFamily="18" charset="0"/>
              </a:rPr>
              <a:t>(Michael </a:t>
            </a:r>
            <a:r>
              <a:rPr lang="tr-TR" sz="2400" dirty="0" err="1">
                <a:solidFill>
                  <a:schemeClr val="tx1"/>
                </a:solidFill>
                <a:latin typeface="Times New Roman" panose="02020603050405020304" pitchFamily="18" charset="0"/>
                <a:cs typeface="Times New Roman" panose="02020603050405020304" pitchFamily="18" charset="0"/>
              </a:rPr>
              <a:t>Curtiz</a:t>
            </a:r>
            <a:r>
              <a:rPr lang="tr-TR" sz="2400" dirty="0">
                <a:solidFill>
                  <a:schemeClr val="tx1"/>
                </a:solidFill>
                <a:latin typeface="Times New Roman" panose="02020603050405020304" pitchFamily="18" charset="0"/>
                <a:cs typeface="Times New Roman" panose="02020603050405020304" pitchFamily="18" charset="0"/>
              </a:rPr>
              <a:t>, 1945), </a:t>
            </a:r>
            <a:r>
              <a:rPr lang="tr-TR" sz="2400" i="1" dirty="0">
                <a:solidFill>
                  <a:schemeClr val="tx1"/>
                </a:solidFill>
                <a:latin typeface="Times New Roman" panose="02020603050405020304" pitchFamily="18" charset="0"/>
                <a:cs typeface="Times New Roman" panose="02020603050405020304" pitchFamily="18" charset="0"/>
              </a:rPr>
              <a:t>Postacı Kapıyı İki Kez Çalar </a:t>
            </a:r>
            <a:r>
              <a:rPr lang="tr-TR" sz="2400" dirty="0">
                <a:solidFill>
                  <a:schemeClr val="tx1"/>
                </a:solidFill>
                <a:latin typeface="Times New Roman" panose="02020603050405020304" pitchFamily="18" charset="0"/>
                <a:cs typeface="Times New Roman" panose="02020603050405020304" pitchFamily="18" charset="0"/>
              </a:rPr>
              <a:t>(</a:t>
            </a:r>
            <a:r>
              <a:rPr lang="tr-TR" sz="2400" i="1" dirty="0" err="1">
                <a:solidFill>
                  <a:schemeClr val="tx1"/>
                </a:solidFill>
                <a:latin typeface="Times New Roman" panose="02020603050405020304" pitchFamily="18" charset="0"/>
                <a:cs typeface="Times New Roman" panose="02020603050405020304" pitchFamily="18" charset="0"/>
              </a:rPr>
              <a:t>The</a:t>
            </a:r>
            <a:r>
              <a:rPr lang="tr-TR" sz="2400" i="1" dirty="0">
                <a:solidFill>
                  <a:schemeClr val="tx1"/>
                </a:solidFill>
                <a:latin typeface="Times New Roman" panose="02020603050405020304" pitchFamily="18" charset="0"/>
                <a:cs typeface="Times New Roman" panose="02020603050405020304" pitchFamily="18" charset="0"/>
              </a:rPr>
              <a:t> </a:t>
            </a:r>
            <a:r>
              <a:rPr lang="tr-TR" sz="2400" i="1" dirty="0" err="1">
                <a:solidFill>
                  <a:schemeClr val="tx1"/>
                </a:solidFill>
                <a:latin typeface="Times New Roman" panose="02020603050405020304" pitchFamily="18" charset="0"/>
                <a:cs typeface="Times New Roman" panose="02020603050405020304" pitchFamily="18" charset="0"/>
              </a:rPr>
              <a:t>Postman</a:t>
            </a:r>
            <a:r>
              <a:rPr lang="tr-TR" sz="2400" i="1" dirty="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Always</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a:solidFill>
                  <a:schemeClr val="tx1"/>
                </a:solidFill>
                <a:latin typeface="Times New Roman" panose="02020603050405020304" pitchFamily="18" charset="0"/>
                <a:cs typeface="Times New Roman" panose="02020603050405020304" pitchFamily="18" charset="0"/>
              </a:rPr>
              <a:t>Rings </a:t>
            </a:r>
            <a:r>
              <a:rPr lang="tr-TR" sz="2400" i="1" dirty="0" err="1">
                <a:solidFill>
                  <a:schemeClr val="tx1"/>
                </a:solidFill>
                <a:latin typeface="Times New Roman" panose="02020603050405020304" pitchFamily="18" charset="0"/>
                <a:cs typeface="Times New Roman" panose="02020603050405020304" pitchFamily="18" charset="0"/>
              </a:rPr>
              <a:t>Twice</a:t>
            </a:r>
            <a:r>
              <a:rPr lang="tr-TR" sz="2400" dirty="0">
                <a:solidFill>
                  <a:schemeClr val="tx1"/>
                </a:solidFill>
                <a:latin typeface="Times New Roman" panose="02020603050405020304" pitchFamily="18" charset="0"/>
                <a:cs typeface="Times New Roman" panose="02020603050405020304" pitchFamily="18" charset="0"/>
              </a:rPr>
              <a:t>, Tay </a:t>
            </a:r>
            <a:r>
              <a:rPr lang="tr-TR" sz="2400" dirty="0" err="1">
                <a:solidFill>
                  <a:schemeClr val="tx1"/>
                </a:solidFill>
                <a:latin typeface="Times New Roman" panose="02020603050405020304" pitchFamily="18" charset="0"/>
                <a:cs typeface="Times New Roman" panose="02020603050405020304" pitchFamily="18" charset="0"/>
              </a:rPr>
              <a:t>Garnett</a:t>
            </a:r>
            <a:r>
              <a:rPr lang="tr-TR" sz="2400" dirty="0">
                <a:solidFill>
                  <a:schemeClr val="tx1"/>
                </a:solidFill>
                <a:latin typeface="Times New Roman" panose="02020603050405020304" pitchFamily="18" charset="0"/>
                <a:cs typeface="Times New Roman" panose="02020603050405020304" pitchFamily="18" charset="0"/>
              </a:rPr>
              <a:t>, 1946) </a:t>
            </a:r>
          </a:p>
          <a:p>
            <a:pPr algn="just"/>
            <a:r>
              <a:rPr lang="tr-TR" sz="2400" dirty="0">
                <a:solidFill>
                  <a:schemeClr val="tx1"/>
                </a:solidFill>
                <a:latin typeface="Times New Roman" panose="02020603050405020304" pitchFamily="18" charset="0"/>
                <a:cs typeface="Times New Roman" panose="02020603050405020304" pitchFamily="18" charset="0"/>
                <a:hlinkClick r:id="rId2"/>
              </a:rPr>
              <a:t>https://www.youtube.com/watch?v=Mi4UaQWN_H8</a:t>
            </a:r>
            <a:endParaRPr lang="tr-TR" sz="2400" dirty="0">
              <a:solidFill>
                <a:schemeClr val="tx1"/>
              </a:solidFill>
              <a:latin typeface="Times New Roman" panose="02020603050405020304" pitchFamily="18" charset="0"/>
              <a:cs typeface="Times New Roman" panose="02020603050405020304" pitchFamily="18" charset="0"/>
            </a:endParaRPr>
          </a:p>
          <a:p>
            <a:pPr algn="just"/>
            <a:r>
              <a:rPr lang="tr-TR" sz="2400" dirty="0">
                <a:solidFill>
                  <a:schemeClr val="tx1"/>
                </a:solidFill>
                <a:latin typeface="Times New Roman" panose="02020603050405020304" pitchFamily="18" charset="0"/>
                <a:cs typeface="Times New Roman" panose="02020603050405020304" pitchFamily="18" charset="0"/>
              </a:rPr>
              <a:t>WB, </a:t>
            </a:r>
            <a:r>
              <a:rPr lang="tr-TR" sz="2400" dirty="0" err="1">
                <a:solidFill>
                  <a:schemeClr val="tx1"/>
                </a:solidFill>
                <a:latin typeface="Times New Roman" panose="02020603050405020304" pitchFamily="18" charset="0"/>
                <a:cs typeface="Times New Roman" panose="02020603050405020304" pitchFamily="18" charset="0"/>
              </a:rPr>
              <a:t>Hammett’ın</a:t>
            </a:r>
            <a:r>
              <a:rPr lang="tr-TR" sz="2400" dirty="0">
                <a:solidFill>
                  <a:schemeClr val="tx1"/>
                </a:solidFill>
                <a:latin typeface="Times New Roman" panose="02020603050405020304" pitchFamily="18" charset="0"/>
                <a:cs typeface="Times New Roman" panose="02020603050405020304" pitchFamily="18" charset="0"/>
              </a:rPr>
              <a:t> </a:t>
            </a:r>
            <a:r>
              <a:rPr lang="tr-TR" sz="2400" i="1" dirty="0">
                <a:solidFill>
                  <a:schemeClr val="tx1"/>
                </a:solidFill>
                <a:latin typeface="Times New Roman" panose="02020603050405020304" pitchFamily="18" charset="0"/>
                <a:cs typeface="Times New Roman" panose="02020603050405020304" pitchFamily="18" charset="0"/>
              </a:rPr>
              <a:t>Malta </a:t>
            </a:r>
            <a:r>
              <a:rPr lang="tr-TR" sz="2400" i="1" dirty="0" err="1">
                <a:solidFill>
                  <a:schemeClr val="tx1"/>
                </a:solidFill>
                <a:latin typeface="Times New Roman" panose="02020603050405020304" pitchFamily="18" charset="0"/>
                <a:cs typeface="Times New Roman" panose="02020603050405020304" pitchFamily="18" charset="0"/>
              </a:rPr>
              <a:t>Şahini</a:t>
            </a:r>
            <a:r>
              <a:rPr lang="tr-TR" sz="2400" dirty="0" err="1">
                <a:solidFill>
                  <a:schemeClr val="tx1"/>
                </a:solidFill>
                <a:latin typeface="Times New Roman" panose="02020603050405020304" pitchFamily="18" charset="0"/>
                <a:cs typeface="Times New Roman" panose="02020603050405020304" pitchFamily="18" charset="0"/>
              </a:rPr>
              <a:t>’ni</a:t>
            </a:r>
            <a:r>
              <a:rPr lang="tr-TR" sz="2400" dirty="0">
                <a:solidFill>
                  <a:schemeClr val="tx1"/>
                </a:solidFill>
                <a:latin typeface="Times New Roman" panose="02020603050405020304" pitchFamily="18" charset="0"/>
                <a:cs typeface="Times New Roman" panose="02020603050405020304" pitchFamily="18" charset="0"/>
              </a:rPr>
              <a:t> 30’larda iki kez filme çekti. En ünlüsü: John </a:t>
            </a:r>
            <a:r>
              <a:rPr lang="tr-TR" sz="2400" dirty="0" err="1">
                <a:solidFill>
                  <a:schemeClr val="tx1"/>
                </a:solidFill>
                <a:latin typeface="Times New Roman" panose="02020603050405020304" pitchFamily="18" charset="0"/>
                <a:cs typeface="Times New Roman" panose="02020603050405020304" pitchFamily="18" charset="0"/>
              </a:rPr>
              <a:t>Huston’ın</a:t>
            </a:r>
            <a:r>
              <a:rPr lang="tr-TR" sz="2400" dirty="0">
                <a:solidFill>
                  <a:schemeClr val="tx1"/>
                </a:solidFill>
                <a:latin typeface="Times New Roman" panose="02020603050405020304" pitchFamily="18" charset="0"/>
                <a:cs typeface="Times New Roman" panose="02020603050405020304" pitchFamily="18" charset="0"/>
              </a:rPr>
              <a:t> 1941’de çektiği </a:t>
            </a:r>
            <a:r>
              <a:rPr lang="tr-TR" sz="2400" i="1" dirty="0" err="1">
                <a:solidFill>
                  <a:schemeClr val="tx1"/>
                </a:solidFill>
                <a:latin typeface="Times New Roman" panose="02020603050405020304" pitchFamily="18" charset="0"/>
                <a:cs typeface="Times New Roman" panose="02020603050405020304" pitchFamily="18" charset="0"/>
              </a:rPr>
              <a:t>Maltese</a:t>
            </a:r>
            <a:r>
              <a:rPr lang="tr-TR" sz="2400" i="1" dirty="0">
                <a:solidFill>
                  <a:schemeClr val="tx1"/>
                </a:solidFill>
                <a:latin typeface="Times New Roman" panose="02020603050405020304" pitchFamily="18" charset="0"/>
                <a:cs typeface="Times New Roman" panose="02020603050405020304" pitchFamily="18" charset="0"/>
              </a:rPr>
              <a:t> </a:t>
            </a:r>
            <a:r>
              <a:rPr lang="tr-TR" sz="2400" i="1" dirty="0" err="1">
                <a:solidFill>
                  <a:schemeClr val="tx1"/>
                </a:solidFill>
                <a:latin typeface="Times New Roman" panose="02020603050405020304" pitchFamily="18" charset="0"/>
                <a:cs typeface="Times New Roman" panose="02020603050405020304" pitchFamily="18" charset="0"/>
              </a:rPr>
              <a:t>Falcon</a:t>
            </a:r>
            <a:endParaRPr lang="tr-TR" sz="2400" i="1" dirty="0">
              <a:solidFill>
                <a:schemeClr val="tx1"/>
              </a:solidFill>
              <a:latin typeface="Times New Roman" panose="02020603050405020304" pitchFamily="18" charset="0"/>
              <a:cs typeface="Times New Roman" panose="02020603050405020304" pitchFamily="18" charset="0"/>
            </a:endParaRPr>
          </a:p>
          <a:p>
            <a:pPr algn="just"/>
            <a:r>
              <a:rPr lang="tr-TR" sz="2400" i="1" dirty="0">
                <a:solidFill>
                  <a:schemeClr val="tx1"/>
                </a:solidFill>
                <a:latin typeface="Times New Roman" panose="02020603050405020304" pitchFamily="18" charset="0"/>
                <a:cs typeface="Times New Roman" panose="02020603050405020304" pitchFamily="18" charset="0"/>
                <a:hlinkClick r:id="rId3"/>
              </a:rPr>
              <a:t>https://www.youtube.com/watch?v=3a9YU1SVbSE</a:t>
            </a:r>
            <a:endParaRPr lang="tr-TR" sz="2400" i="1" dirty="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89607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4272109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27584" y="404665"/>
            <a:ext cx="7772400" cy="1008112"/>
          </a:xfrm>
        </p:spPr>
        <p:txBody>
          <a:bodyPr>
            <a:normAutofit fontScale="90000"/>
          </a:bodyPr>
          <a:lstStyle/>
          <a:p>
            <a:r>
              <a:rPr lang="tr-TR" sz="2700" dirty="0" smtClean="0">
                <a:latin typeface="Arial Narrow" panose="020B0606020202030204" pitchFamily="34" charset="0"/>
                <a:cs typeface="Times New Roman" panose="02020603050405020304" pitchFamily="18" charset="0"/>
              </a:rPr>
              <a:t>İzlenecek Film(</a:t>
            </a:r>
            <a:r>
              <a:rPr lang="tr-TR" sz="2700" dirty="0" err="1" smtClean="0">
                <a:latin typeface="Arial Narrow" panose="020B0606020202030204" pitchFamily="34" charset="0"/>
                <a:cs typeface="Times New Roman" panose="02020603050405020304" pitchFamily="18" charset="0"/>
              </a:rPr>
              <a:t>ler</a:t>
            </a:r>
            <a:r>
              <a:rPr lang="tr-TR" sz="2700" dirty="0" smtClean="0">
                <a:latin typeface="Arial Narrow" panose="020B0606020202030204" pitchFamily="34"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Alt Başlık 2"/>
          <p:cNvSpPr>
            <a:spLocks noGrp="1"/>
          </p:cNvSpPr>
          <p:nvPr>
            <p:ph type="subTitle" idx="1"/>
          </p:nvPr>
        </p:nvSpPr>
        <p:spPr>
          <a:xfrm>
            <a:off x="1547664" y="1988840"/>
            <a:ext cx="6400800" cy="4104456"/>
          </a:xfrm>
        </p:spPr>
        <p:txBody>
          <a:bodyPr>
            <a:noAutofit/>
          </a:bodyPr>
          <a:lstStyle/>
          <a:p>
            <a:pPr algn="just"/>
            <a:r>
              <a:rPr lang="tr-TR" sz="2400" i="1" dirty="0" smtClean="0">
                <a:solidFill>
                  <a:schemeClr val="tx1"/>
                </a:solidFill>
                <a:latin typeface="Times New Roman" panose="02020603050405020304" pitchFamily="18" charset="0"/>
                <a:cs typeface="Times New Roman" panose="02020603050405020304" pitchFamily="18" charset="0"/>
              </a:rPr>
              <a:t>Çifte </a:t>
            </a:r>
            <a:r>
              <a:rPr lang="tr-TR" sz="2400" i="1" dirty="0">
                <a:solidFill>
                  <a:schemeClr val="tx1"/>
                </a:solidFill>
                <a:latin typeface="Times New Roman" panose="02020603050405020304" pitchFamily="18" charset="0"/>
                <a:cs typeface="Times New Roman" panose="02020603050405020304" pitchFamily="18" charset="0"/>
              </a:rPr>
              <a:t>Tazminat </a:t>
            </a:r>
            <a:r>
              <a:rPr lang="tr-TR" sz="2400" dirty="0">
                <a:solidFill>
                  <a:schemeClr val="tx1"/>
                </a:solidFill>
                <a:latin typeface="Times New Roman" panose="02020603050405020304" pitchFamily="18" charset="0"/>
                <a:cs typeface="Times New Roman" panose="02020603050405020304" pitchFamily="18" charset="0"/>
              </a:rPr>
              <a:t>(</a:t>
            </a:r>
            <a:r>
              <a:rPr lang="tr-TR" sz="2400" i="1" dirty="0" err="1">
                <a:solidFill>
                  <a:schemeClr val="tx1"/>
                </a:solidFill>
                <a:latin typeface="Times New Roman" panose="02020603050405020304" pitchFamily="18" charset="0"/>
                <a:cs typeface="Times New Roman" panose="02020603050405020304" pitchFamily="18" charset="0"/>
              </a:rPr>
              <a:t>Double</a:t>
            </a:r>
            <a:r>
              <a:rPr lang="tr-TR" sz="2400" i="1" dirty="0">
                <a:solidFill>
                  <a:schemeClr val="tx1"/>
                </a:solidFill>
                <a:latin typeface="Times New Roman" panose="02020603050405020304" pitchFamily="18" charset="0"/>
                <a:cs typeface="Times New Roman" panose="02020603050405020304" pitchFamily="18" charset="0"/>
              </a:rPr>
              <a:t> </a:t>
            </a:r>
            <a:r>
              <a:rPr lang="tr-TR" sz="2400" i="1" dirty="0" err="1">
                <a:solidFill>
                  <a:schemeClr val="tx1"/>
                </a:solidFill>
                <a:latin typeface="Times New Roman" panose="02020603050405020304" pitchFamily="18" charset="0"/>
                <a:cs typeface="Times New Roman" panose="02020603050405020304" pitchFamily="18" charset="0"/>
              </a:rPr>
              <a:t>Indemnity</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err="1">
                <a:solidFill>
                  <a:schemeClr val="tx1"/>
                </a:solidFill>
                <a:latin typeface="Times New Roman" panose="02020603050405020304" pitchFamily="18" charset="0"/>
                <a:cs typeface="Times New Roman" panose="02020603050405020304" pitchFamily="18" charset="0"/>
              </a:rPr>
              <a:t>Billy</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err="1">
                <a:solidFill>
                  <a:schemeClr val="tx1"/>
                </a:solidFill>
                <a:latin typeface="Times New Roman" panose="02020603050405020304" pitchFamily="18" charset="0"/>
                <a:cs typeface="Times New Roman" panose="02020603050405020304" pitchFamily="18" charset="0"/>
              </a:rPr>
              <a:t>Wilder</a:t>
            </a:r>
            <a:r>
              <a:rPr lang="tr-TR" sz="2400" dirty="0">
                <a:solidFill>
                  <a:schemeClr val="tx1"/>
                </a:solidFill>
                <a:latin typeface="Times New Roman" panose="02020603050405020304" pitchFamily="18" charset="0"/>
                <a:cs typeface="Times New Roman" panose="02020603050405020304" pitchFamily="18" charset="0"/>
              </a:rPr>
              <a:t>, 1944)</a:t>
            </a:r>
            <a:r>
              <a:rPr lang="tr-TR" sz="2400" i="1" dirty="0">
                <a:solidFill>
                  <a:schemeClr val="tx1"/>
                </a:solidFill>
                <a:latin typeface="Times New Roman" panose="02020603050405020304" pitchFamily="18" charset="0"/>
                <a:cs typeface="Times New Roman" panose="02020603050405020304" pitchFamily="18" charset="0"/>
              </a:rPr>
              <a:t> </a:t>
            </a:r>
            <a:endParaRPr lang="tr-TR" sz="2400" i="1" dirty="0" smtClean="0">
              <a:solidFill>
                <a:schemeClr val="tx1"/>
              </a:solidFill>
              <a:latin typeface="Times New Roman" panose="02020603050405020304" pitchFamily="18" charset="0"/>
              <a:cs typeface="Times New Roman" panose="02020603050405020304" pitchFamily="18" charset="0"/>
            </a:endParaRPr>
          </a:p>
          <a:p>
            <a:pPr algn="just"/>
            <a:r>
              <a:rPr lang="tr-TR" sz="2400" i="1" dirty="0">
                <a:solidFill>
                  <a:schemeClr val="tx1"/>
                </a:solidFill>
                <a:latin typeface="Times New Roman" panose="02020603050405020304" pitchFamily="18" charset="0"/>
                <a:cs typeface="Times New Roman" panose="02020603050405020304" pitchFamily="18" charset="0"/>
                <a:hlinkClick r:id="rId2"/>
              </a:rPr>
              <a:t>https://</a:t>
            </a:r>
            <a:r>
              <a:rPr lang="tr-TR" sz="2400" i="1" dirty="0" smtClean="0">
                <a:solidFill>
                  <a:schemeClr val="tx1"/>
                </a:solidFill>
                <a:latin typeface="Times New Roman" panose="02020603050405020304" pitchFamily="18" charset="0"/>
                <a:cs typeface="Times New Roman" panose="02020603050405020304" pitchFamily="18" charset="0"/>
                <a:hlinkClick r:id="rId2"/>
              </a:rPr>
              <a:t>www.youtube.com/watch?v=yKrrAa2o9Eg</a:t>
            </a:r>
            <a:endParaRPr lang="tr-TR" sz="2400" i="1" dirty="0" smtClean="0">
              <a:solidFill>
                <a:schemeClr val="tx1"/>
              </a:solidFill>
              <a:latin typeface="Times New Roman" panose="02020603050405020304" pitchFamily="18" charset="0"/>
              <a:cs typeface="Times New Roman" panose="02020603050405020304" pitchFamily="18" charset="0"/>
            </a:endParaRPr>
          </a:p>
          <a:p>
            <a:pPr algn="just"/>
            <a:endParaRPr lang="tr-TR" sz="2400" i="1" dirty="0" smtClean="0">
              <a:solidFill>
                <a:schemeClr val="tx1"/>
              </a:solidFill>
              <a:latin typeface="Times New Roman" panose="02020603050405020304" pitchFamily="18" charset="0"/>
              <a:cs typeface="Times New Roman" panose="02020603050405020304" pitchFamily="18" charset="0"/>
            </a:endParaRPr>
          </a:p>
          <a:p>
            <a:pPr algn="just"/>
            <a:r>
              <a:rPr lang="tr-TR" sz="2400" i="1" dirty="0" smtClean="0">
                <a:solidFill>
                  <a:schemeClr val="tx1"/>
                </a:solidFill>
                <a:latin typeface="Times New Roman" panose="02020603050405020304" pitchFamily="18" charset="0"/>
                <a:cs typeface="Times New Roman" panose="02020603050405020304" pitchFamily="18" charset="0"/>
              </a:rPr>
              <a:t>Kayıp Otoban (</a:t>
            </a:r>
            <a:r>
              <a:rPr lang="tr-TR" sz="2400" i="1" dirty="0" err="1" smtClean="0">
                <a:solidFill>
                  <a:schemeClr val="tx1"/>
                </a:solidFill>
                <a:latin typeface="Times New Roman" panose="02020603050405020304" pitchFamily="18" charset="0"/>
                <a:cs typeface="Times New Roman" panose="02020603050405020304" pitchFamily="18" charset="0"/>
              </a:rPr>
              <a:t>Lost</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Highway</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dirty="0" smtClean="0">
                <a:solidFill>
                  <a:schemeClr val="tx1"/>
                </a:solidFill>
                <a:latin typeface="Times New Roman" panose="02020603050405020304" pitchFamily="18" charset="0"/>
                <a:cs typeface="Times New Roman" panose="02020603050405020304" pitchFamily="18" charset="0"/>
              </a:rPr>
              <a:t>David </a:t>
            </a:r>
            <a:r>
              <a:rPr lang="tr-TR" sz="2400" dirty="0">
                <a:solidFill>
                  <a:schemeClr val="tx1"/>
                </a:solidFill>
                <a:latin typeface="Times New Roman" panose="02020603050405020304" pitchFamily="18" charset="0"/>
                <a:cs typeface="Times New Roman" panose="02020603050405020304" pitchFamily="18" charset="0"/>
              </a:rPr>
              <a:t>Lynch, 1997</a:t>
            </a:r>
            <a:r>
              <a:rPr lang="tr-TR" sz="2400" dirty="0" smtClean="0">
                <a:solidFill>
                  <a:schemeClr val="tx1"/>
                </a:solidFill>
                <a:latin typeface="Times New Roman" panose="02020603050405020304" pitchFamily="18" charset="0"/>
                <a:cs typeface="Times New Roman" panose="02020603050405020304" pitchFamily="18" charset="0"/>
              </a:rPr>
              <a:t>)</a:t>
            </a:r>
          </a:p>
          <a:p>
            <a:pPr algn="just"/>
            <a:r>
              <a:rPr lang="tr-TR" sz="2400" dirty="0">
                <a:solidFill>
                  <a:schemeClr val="tx1"/>
                </a:solidFill>
                <a:hlinkClick r:id="rId3"/>
              </a:rPr>
              <a:t>https://</a:t>
            </a:r>
            <a:r>
              <a:rPr lang="tr-TR" sz="2400" dirty="0" smtClean="0">
                <a:solidFill>
                  <a:schemeClr val="tx1"/>
                </a:solidFill>
                <a:hlinkClick r:id="rId3"/>
              </a:rPr>
              <a:t>www.youtube.com/watch?v=r757aSgW0tg</a:t>
            </a:r>
            <a:endParaRPr lang="tr-TR" sz="2400" dirty="0" smtClean="0">
              <a:solidFill>
                <a:schemeClr val="tx1"/>
              </a:solidFill>
            </a:endParaRPr>
          </a:p>
          <a:p>
            <a:pPr algn="just"/>
            <a:r>
              <a:rPr lang="tr-TR" sz="2400" dirty="0" smtClean="0">
                <a:solidFill>
                  <a:schemeClr val="tx1"/>
                </a:solidFill>
                <a:latin typeface="Times New Roman" panose="02020603050405020304" pitchFamily="18" charset="0"/>
                <a:cs typeface="Times New Roman" panose="02020603050405020304" pitchFamily="18" charset="0"/>
              </a:rPr>
              <a:t>Kayıp Otoban üzerine </a:t>
            </a:r>
            <a:r>
              <a:rPr lang="tr-TR" sz="2400" dirty="0" err="1" smtClean="0">
                <a:solidFill>
                  <a:schemeClr val="tx1"/>
                </a:solidFill>
                <a:latin typeface="Times New Roman" panose="02020603050405020304" pitchFamily="18" charset="0"/>
                <a:cs typeface="Times New Roman" panose="02020603050405020304" pitchFamily="18" charset="0"/>
              </a:rPr>
              <a:t>Zizek’in</a:t>
            </a:r>
            <a:r>
              <a:rPr lang="tr-TR" sz="2400" dirty="0" smtClean="0">
                <a:solidFill>
                  <a:schemeClr val="tx1"/>
                </a:solidFill>
                <a:latin typeface="Times New Roman" panose="02020603050405020304" pitchFamily="18" charset="0"/>
                <a:cs typeface="Times New Roman" panose="02020603050405020304" pitchFamily="18" charset="0"/>
              </a:rPr>
              <a:t> yazdığı </a:t>
            </a:r>
            <a:r>
              <a:rPr lang="tr-TR" sz="2400" i="1" dirty="0" smtClean="0">
                <a:solidFill>
                  <a:schemeClr val="tx1"/>
                </a:solidFill>
                <a:latin typeface="Times New Roman" panose="02020603050405020304" pitchFamily="18" charset="0"/>
                <a:cs typeface="Times New Roman" panose="02020603050405020304" pitchFamily="18" charset="0"/>
              </a:rPr>
              <a:t>Kayıp Otoban Üzerine </a:t>
            </a:r>
            <a:r>
              <a:rPr lang="tr-TR" sz="2400" dirty="0" smtClean="0">
                <a:solidFill>
                  <a:schemeClr val="tx1"/>
                </a:solidFill>
                <a:latin typeface="Times New Roman" panose="02020603050405020304" pitchFamily="18" charset="0"/>
                <a:cs typeface="Times New Roman" panose="02020603050405020304" pitchFamily="18" charset="0"/>
              </a:rPr>
              <a:t>makalesinin okunması önerilir.</a:t>
            </a:r>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917806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548681"/>
            <a:ext cx="7772400" cy="1368151"/>
          </a:xfrm>
        </p:spPr>
        <p:txBody>
          <a:bodyPr>
            <a:normAutofit/>
          </a:bodyPr>
          <a:lstStyle/>
          <a:p>
            <a:r>
              <a:rPr lang="tr-TR" sz="2400" u="sng" dirty="0">
                <a:latin typeface="Arial Narrow" panose="020B0606020202030204" pitchFamily="34" charset="0"/>
                <a:cs typeface="Times New Roman" panose="02020603050405020304" pitchFamily="18" charset="0"/>
              </a:rPr>
              <a:t>Bu ders için okunacak kaynaklar (kaynakların tam künyesi ilk dersin içinde bulunmaktadır):</a:t>
            </a:r>
            <a:endParaRPr lang="tr-TR" sz="2400" dirty="0">
              <a:latin typeface="Arial Narrow" panose="020B0606020202030204" pitchFamily="34" charset="0"/>
            </a:endParaRPr>
          </a:p>
        </p:txBody>
      </p:sp>
      <p:sp>
        <p:nvSpPr>
          <p:cNvPr id="3" name="Alt Başlık 2"/>
          <p:cNvSpPr>
            <a:spLocks noGrp="1"/>
          </p:cNvSpPr>
          <p:nvPr>
            <p:ph type="subTitle" idx="1"/>
          </p:nvPr>
        </p:nvSpPr>
        <p:spPr>
          <a:xfrm>
            <a:off x="1371600" y="2348880"/>
            <a:ext cx="6400800" cy="3289920"/>
          </a:xfrm>
        </p:spPr>
        <p:txBody>
          <a:bodyPr>
            <a:normAutofit/>
          </a:bodyPr>
          <a:lstStyle/>
          <a:p>
            <a:pPr algn="just"/>
            <a:r>
              <a:rPr lang="tr-TR" sz="2800" dirty="0" smtClean="0">
                <a:solidFill>
                  <a:schemeClr val="tx1"/>
                </a:solidFill>
                <a:latin typeface="Times New Roman" panose="02020603050405020304" pitchFamily="18" charset="0"/>
                <a:cs typeface="Times New Roman" panose="02020603050405020304" pitchFamily="18" charset="0"/>
              </a:rPr>
              <a:t>Robert </a:t>
            </a:r>
            <a:r>
              <a:rPr lang="tr-TR" sz="2800" dirty="0" err="1" smtClean="0">
                <a:solidFill>
                  <a:schemeClr val="tx1"/>
                </a:solidFill>
                <a:latin typeface="Times New Roman" panose="02020603050405020304" pitchFamily="18" charset="0"/>
                <a:cs typeface="Times New Roman" panose="02020603050405020304" pitchFamily="18" charset="0"/>
              </a:rPr>
              <a:t>Kolker</a:t>
            </a:r>
            <a:r>
              <a:rPr lang="tr-TR" sz="2800" dirty="0">
                <a:solidFill>
                  <a:schemeClr val="tx1"/>
                </a:solidFill>
                <a:latin typeface="Times New Roman" panose="02020603050405020304" pitchFamily="18" charset="0"/>
                <a:cs typeface="Times New Roman" panose="02020603050405020304" pitchFamily="18" charset="0"/>
              </a:rPr>
              <a:t>, s. 307-320. </a:t>
            </a:r>
            <a:endParaRPr lang="tr-TR" sz="2800" dirty="0" smtClean="0">
              <a:solidFill>
                <a:schemeClr val="tx1"/>
              </a:solidFill>
              <a:latin typeface="Times New Roman" panose="02020603050405020304" pitchFamily="18" charset="0"/>
              <a:cs typeface="Times New Roman" panose="02020603050405020304" pitchFamily="18" charset="0"/>
            </a:endParaRPr>
          </a:p>
          <a:p>
            <a:pPr algn="just"/>
            <a:r>
              <a:rPr lang="tr-TR" sz="2800" dirty="0" smtClean="0">
                <a:solidFill>
                  <a:schemeClr val="tx1"/>
                </a:solidFill>
                <a:latin typeface="Times New Roman" panose="02020603050405020304" pitchFamily="18" charset="0"/>
                <a:cs typeface="Times New Roman" panose="02020603050405020304" pitchFamily="18" charset="0"/>
              </a:rPr>
              <a:t>Susan </a:t>
            </a:r>
            <a:r>
              <a:rPr lang="tr-TR" sz="2800" dirty="0" err="1" smtClean="0">
                <a:solidFill>
                  <a:schemeClr val="tx1"/>
                </a:solidFill>
                <a:latin typeface="Times New Roman" panose="02020603050405020304" pitchFamily="18" charset="0"/>
                <a:cs typeface="Times New Roman" panose="02020603050405020304" pitchFamily="18" charset="0"/>
              </a:rPr>
              <a:t>Hayward</a:t>
            </a:r>
            <a:r>
              <a:rPr lang="tr-TR" sz="2800" dirty="0">
                <a:solidFill>
                  <a:schemeClr val="tx1"/>
                </a:solidFill>
                <a:latin typeface="Times New Roman" panose="02020603050405020304" pitchFamily="18" charset="0"/>
                <a:cs typeface="Times New Roman" panose="02020603050405020304" pitchFamily="18" charset="0"/>
              </a:rPr>
              <a:t>, s.239-246.</a:t>
            </a:r>
          </a:p>
          <a:p>
            <a:endParaRPr lang="tr-TR" dirty="0"/>
          </a:p>
        </p:txBody>
      </p:sp>
      <p:sp>
        <p:nvSpPr>
          <p:cNvPr id="4" name="Altbilgi Yer Tutucusu 3"/>
          <p:cNvSpPr>
            <a:spLocks noGrp="1"/>
          </p:cNvSpPr>
          <p:nvPr>
            <p:ph type="ftr" sz="quarter" idx="11"/>
          </p:nvPr>
        </p:nvSpPr>
        <p:spPr>
          <a:xfrm>
            <a:off x="3124200" y="6356350"/>
            <a:ext cx="389607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22706425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670</Words>
  <Application>Microsoft Office PowerPoint</Application>
  <PresentationFormat>Ekran Gösterisi (4:3)</PresentationFormat>
  <Paragraphs>37</Paragraphs>
  <Slides>8</Slides>
  <Notes>1</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Kara film (film noir) </vt:lpstr>
      <vt:lpstr>Türün biçimsel özellikleri (bkz. Hayward, s.239-246) </vt:lpstr>
      <vt:lpstr>Kadınlar bağımsız kalabilmek için daha çok kirli/yasadışı paraya ihtiyaç duyar. Filmin sonunda kötü kadın (femme fatale) cezalandırılsa da güçlü, aktif ve entelektüel bir rolü vardır. İkonografik olarak belirli özelliklere sahiptir: Silah ve sigara. Ayrıca bedene yapışan pullu gece giysileri ya da erkek takımları giyer. Ancak cinselliğini dışa vuran ve de güçlü olan bu kadının neden olduğu ideolojik çelişki giderilmeli, kadın kontrol altına alınmalıdır. 1940’ların kara filmi, kadının cinsel ve ekonomik bağımsızlığından duyulan endişenin bir dışavurumudur (bkz. Hayward, s.239-246).</vt:lpstr>
      <vt:lpstr>Edebi kaynakları için Kolker’e bakınız (s. 307-320):</vt:lpstr>
      <vt:lpstr>Kolker’den devam (s. 307-320). </vt:lpstr>
      <vt:lpstr>PowerPoint Sunusu</vt:lpstr>
      <vt:lpstr>İzlenecek Film(ler): </vt:lpstr>
      <vt:lpstr>Bu ders için okunacak kaynaklar (kaynakların tam künyesi ilk dersin içinde bulunmaktadır):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Kara film (film noir) </dc:title>
  <dc:creator>Saniye</dc:creator>
  <cp:lastModifiedBy>Reviewer</cp:lastModifiedBy>
  <cp:revision>9</cp:revision>
  <dcterms:created xsi:type="dcterms:W3CDTF">2018-01-03T12:01:31Z</dcterms:created>
  <dcterms:modified xsi:type="dcterms:W3CDTF">2018-01-09T13:53:08Z</dcterms:modified>
</cp:coreProperties>
</file>