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BC9F2B-EE6D-4B64-97A9-E156D663B3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B5D2EE5-E677-44EF-8FD6-A831066D3B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05D5A30-B397-4CF6-BFE0-9A139CE550C8}"/>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4A89CDC3-F084-4C33-9CD9-0C18BBC6499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B931B0-E1FD-457A-A89B-10FE454DE6D2}"/>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1961179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55823A-93AB-461C-8FB8-C27FF240CF4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46CDB62-A50E-41A7-8758-68CA8660744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F83975-8B86-4A95-9037-FC34A444AEEB}"/>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714299BC-5BB6-442E-B842-C98C5F32C51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C463923-F13E-44F7-9B24-8AC1A04AD4D3}"/>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3747465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F2265A7-9DC5-49F0-A491-32D589663A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1D4B053-2812-4FDF-9BCC-101EA1EE798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B4D51B7-C70C-4885-B299-86410F1517A1}"/>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1142F257-6852-4D61-BD08-B95C80707FB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B56E3D-C090-4D65-BBB4-E1B76CE8C1C4}"/>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1195959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88EE8F-9BE2-4A18-B906-B845412EF38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42221B9-0D73-4A29-B321-FD43F3359D3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67FC20C-77D1-407B-8D55-588EB24F88AF}"/>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4E4340B6-B8FE-463C-A64A-5F99EE0A04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7BC354-243F-485C-9704-13825E9D9052}"/>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3294974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2206CB-3463-4BA1-A5A5-FA294D8FEF5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AEA37DC-B4C7-4232-8322-7FF9757DB5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DF9B5B7-F13D-4A5D-8C86-72430E43F393}"/>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76A0F20A-CC5A-498F-A5EA-74AE1E3358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020B13-4005-40B2-846E-5EACBC7B5B70}"/>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877370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4ADFE7-A4A8-4419-91D2-DE9CCE7D6BF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DB2E9EF-3BA4-412B-A059-7FBDD1619F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CDEED03-4E05-4944-BA7A-2353B1C29BD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AB423CF-5E9E-48E9-9E50-A85F760A2612}"/>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6" name="Alt Bilgi Yer Tutucusu 5">
            <a:extLst>
              <a:ext uri="{FF2B5EF4-FFF2-40B4-BE49-F238E27FC236}">
                <a16:creationId xmlns:a16="http://schemas.microsoft.com/office/drawing/2014/main" id="{BAAB08AC-992D-4AE7-AFBF-48B06FA59DA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397E706-DDA2-4088-8364-5F732DF5BDEA}"/>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272739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DDDB62-DE97-4B6E-BFC6-6F00CF21640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4366917-47B8-454D-91EA-4EF00998C3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62E50D3-640C-4C63-9FC1-5696A21B966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32BC17E-AB4A-4111-B476-23D0EA8CD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54FCBB7-BAF6-4C88-B2D0-76689B271B4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E1E387A-1342-4858-BD96-BDC1D2E8A5EA}"/>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8" name="Alt Bilgi Yer Tutucusu 7">
            <a:extLst>
              <a:ext uri="{FF2B5EF4-FFF2-40B4-BE49-F238E27FC236}">
                <a16:creationId xmlns:a16="http://schemas.microsoft.com/office/drawing/2014/main" id="{E668DEE0-FE97-4947-807B-95048AD22E3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4807B82-9BC2-476F-8A6B-94D2A4C73110}"/>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140618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E7511D-CF00-4FA7-84AF-07CE894A022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D38BED7-C546-48A0-8911-B0B70A1248CA}"/>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4" name="Alt Bilgi Yer Tutucusu 3">
            <a:extLst>
              <a:ext uri="{FF2B5EF4-FFF2-40B4-BE49-F238E27FC236}">
                <a16:creationId xmlns:a16="http://schemas.microsoft.com/office/drawing/2014/main" id="{ED306CAD-D87E-45DB-A235-5ED4E899F59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741C183-07D2-4D8F-A496-A937308548C9}"/>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1385205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219786E-5307-48EA-B94B-C1DC7BEA7AB3}"/>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3" name="Alt Bilgi Yer Tutucusu 2">
            <a:extLst>
              <a:ext uri="{FF2B5EF4-FFF2-40B4-BE49-F238E27FC236}">
                <a16:creationId xmlns:a16="http://schemas.microsoft.com/office/drawing/2014/main" id="{539E080B-AC9C-4797-B2D0-ACBA70804A2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2829896-A984-4ACC-B88C-16B10020EBBE}"/>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385112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3832C7-A893-4180-A76F-E834E72E77B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A94B3C0-3268-4CC1-AF61-481C034064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1A7088F-4496-4809-BFAF-5B335B15DD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C0EE795-55B7-4EC8-A8D6-3B4AA0BA5C81}"/>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6" name="Alt Bilgi Yer Tutucusu 5">
            <a:extLst>
              <a:ext uri="{FF2B5EF4-FFF2-40B4-BE49-F238E27FC236}">
                <a16:creationId xmlns:a16="http://schemas.microsoft.com/office/drawing/2014/main" id="{7BB00098-85D9-4201-B17B-E40D2CACBC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B8304FE-8F8F-4190-9344-949F9087511E}"/>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3649218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4F1145-F61D-4824-980F-EE395653B5F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B0100E5-58F8-44B0-A9C3-E7ADCACD94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8400B6F-CFF8-4AD3-904C-CBC07786D1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7C2F898-D4BB-459C-8BCD-5A01111CBC75}"/>
              </a:ext>
            </a:extLst>
          </p:cNvPr>
          <p:cNvSpPr>
            <a:spLocks noGrp="1"/>
          </p:cNvSpPr>
          <p:nvPr>
            <p:ph type="dt" sz="half" idx="10"/>
          </p:nvPr>
        </p:nvSpPr>
        <p:spPr/>
        <p:txBody>
          <a:bodyPr/>
          <a:lstStyle/>
          <a:p>
            <a:fld id="{CC3DEF48-835A-48CA-8342-B4DE3360DF19}" type="datetimeFigureOut">
              <a:rPr lang="tr-TR" smtClean="0"/>
              <a:t>29.09.2022</a:t>
            </a:fld>
            <a:endParaRPr lang="tr-TR"/>
          </a:p>
        </p:txBody>
      </p:sp>
      <p:sp>
        <p:nvSpPr>
          <p:cNvPr id="6" name="Alt Bilgi Yer Tutucusu 5">
            <a:extLst>
              <a:ext uri="{FF2B5EF4-FFF2-40B4-BE49-F238E27FC236}">
                <a16:creationId xmlns:a16="http://schemas.microsoft.com/office/drawing/2014/main" id="{D7170844-0B69-4757-A8FB-65C08AFCE78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E81B37B-F284-4F41-B265-D8A9997F60AF}"/>
              </a:ext>
            </a:extLst>
          </p:cNvPr>
          <p:cNvSpPr>
            <a:spLocks noGrp="1"/>
          </p:cNvSpPr>
          <p:nvPr>
            <p:ph type="sldNum" sz="quarter" idx="12"/>
          </p:nvPr>
        </p:nvSpPr>
        <p:spPr/>
        <p:txBody>
          <a:bodyPr/>
          <a:lstStyle/>
          <a:p>
            <a:fld id="{033B4311-D53A-457D-938C-8834D66902FE}" type="slidenum">
              <a:rPr lang="tr-TR" smtClean="0"/>
              <a:t>‹#›</a:t>
            </a:fld>
            <a:endParaRPr lang="tr-TR"/>
          </a:p>
        </p:txBody>
      </p:sp>
    </p:spTree>
    <p:extLst>
      <p:ext uri="{BB962C8B-B14F-4D97-AF65-F5344CB8AC3E}">
        <p14:creationId xmlns:p14="http://schemas.microsoft.com/office/powerpoint/2010/main" val="2247105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5FC15A8-1ECC-4177-8CF4-EC26066AF4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804B09-223A-4267-BD97-2FCC95BD64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0A6B3B4-5619-4FC4-BF73-91AA2F979C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3DEF48-835A-48CA-8342-B4DE3360DF19}" type="datetimeFigureOut">
              <a:rPr lang="tr-TR" smtClean="0"/>
              <a:t>29.09.2022</a:t>
            </a:fld>
            <a:endParaRPr lang="tr-TR"/>
          </a:p>
        </p:txBody>
      </p:sp>
      <p:sp>
        <p:nvSpPr>
          <p:cNvPr id="5" name="Alt Bilgi Yer Tutucusu 4">
            <a:extLst>
              <a:ext uri="{FF2B5EF4-FFF2-40B4-BE49-F238E27FC236}">
                <a16:creationId xmlns:a16="http://schemas.microsoft.com/office/drawing/2014/main" id="{BDB9B508-0E4F-466D-AB4D-E998C1B2F1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CB47CF9-ABF6-4A4E-AF23-504BCD706E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B4311-D53A-457D-938C-8834D66902FE}" type="slidenum">
              <a:rPr lang="tr-TR" smtClean="0"/>
              <a:t>‹#›</a:t>
            </a:fld>
            <a:endParaRPr lang="tr-TR"/>
          </a:p>
        </p:txBody>
      </p:sp>
    </p:spTree>
    <p:extLst>
      <p:ext uri="{BB962C8B-B14F-4D97-AF65-F5344CB8AC3E}">
        <p14:creationId xmlns:p14="http://schemas.microsoft.com/office/powerpoint/2010/main" val="3639146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EE35B1-CFBD-40A7-875F-6693175F019F}"/>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2.MESLEKTAŞLARA VE DİĞER MESLEK ELEMANLARINA İLİŞKİN ETİK SORUMLULUKLAR</a:t>
            </a:r>
            <a:endParaRPr lang="tr-TR" dirty="0"/>
          </a:p>
        </p:txBody>
      </p:sp>
      <p:sp>
        <p:nvSpPr>
          <p:cNvPr id="3" name="Alt Başlık 2">
            <a:extLst>
              <a:ext uri="{FF2B5EF4-FFF2-40B4-BE49-F238E27FC236}">
                <a16:creationId xmlns:a16="http://schemas.microsoft.com/office/drawing/2014/main" id="{A84091F3-74AD-4BF8-B2A6-D35B04004835}"/>
              </a:ext>
            </a:extLst>
          </p:cNvPr>
          <p:cNvSpPr>
            <a:spLocks noGrp="1"/>
          </p:cNvSpPr>
          <p:nvPr>
            <p:ph type="subTitle" idx="1"/>
          </p:nvPr>
        </p:nvSpPr>
        <p:spPr/>
        <p:txBody>
          <a:bodyPr/>
          <a:lstStyle/>
          <a:p>
            <a:r>
              <a:rPr lang="tr-TR" dirty="0" err="1"/>
              <a:t>Öğr</a:t>
            </a:r>
            <a:r>
              <a:rPr lang="tr-TR" dirty="0"/>
              <a:t>. Gör. Dr. Ezgi Arslan Özdemir</a:t>
            </a:r>
          </a:p>
        </p:txBody>
      </p:sp>
    </p:spTree>
    <p:extLst>
      <p:ext uri="{BB962C8B-B14F-4D97-AF65-F5344CB8AC3E}">
        <p14:creationId xmlns:p14="http://schemas.microsoft.com/office/powerpoint/2010/main" val="2730932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CCA44A-12A1-4414-A2A2-5EF895B54B3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8AD2FB3-01C6-4986-AEBF-AE2EE25338E0}"/>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2.09. Meslektaşların Meslek Etiğine Aykırı Uygulamaları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Meslek etiğine ilişkin politika ve prosedür hakkında bilgi sahibi olmalıdır.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Meslektaşlarının meslek etiğine aykırı uygulamalarını önlemek, belirlemek, düzeltmek ya da vazgeçirmek için gerekli önlemleri almalıdır.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Bir meslektaşının meslek etiğine aykırı uygulamalarına tanık olduğunda, mümkünse ve böyle bir tartışmanın yararlı olacağına kanaat getirirse, durumu öncelikle o meslektaşıyla ele almalı ve çözüm bulmaya çalışmalıdır.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d) İlgili meslek elemanı çözüm konusunda gerekli adımları atmaz ise; Sosyal Hizmet Uzmanları Derneği, ilgili eğitim ve meslek kuruluşları gibi uygun  kanalları harekete geçirmeli ve mümkün olduğu ölçüde müracaatçıları ve hizmet veren kurumları da bu sürece dahil etmelidir.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e) Haksız yere meslek etiğine aykırı uygulama yapmakla suçlanan meslektaşlarına yardım etmeli ve onları savunmalıdır.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473232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F7D9C5-2EF1-4E19-90F0-3367B74926AE}"/>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2BF26254-8BC0-4133-9EC5-21F1808A2FA0}"/>
              </a:ext>
            </a:extLst>
          </p:cNvPr>
          <p:cNvSpPr>
            <a:spLocks noGrp="1"/>
          </p:cNvSpPr>
          <p:nvPr>
            <p:ph idx="1"/>
          </p:nvPr>
        </p:nvSpPr>
        <p:spPr/>
        <p:txBody>
          <a:bodyPr/>
          <a:lstStyle/>
          <a:p>
            <a:r>
              <a:rPr lang="tr-TR" dirty="0"/>
              <a:t>Sosyal Hizmet Uzmanları Derneği</a:t>
            </a:r>
          </a:p>
          <a:p>
            <a:r>
              <a:rPr lang="tr-TR">
                <a:hlinkClick r:id="rId2"/>
              </a:rPr>
              <a:t>http://shuder.org/Sayfa/etik-ilkeler1787</a:t>
            </a:r>
            <a:r>
              <a:rPr lang="tr-TR"/>
              <a:t> </a:t>
            </a:r>
          </a:p>
        </p:txBody>
      </p:sp>
    </p:spTree>
    <p:extLst>
      <p:ext uri="{BB962C8B-B14F-4D97-AF65-F5344CB8AC3E}">
        <p14:creationId xmlns:p14="http://schemas.microsoft.com/office/powerpoint/2010/main" val="3112051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ADC2FE-5BFD-437A-8227-682FFBBBFB1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C6927E-4267-456C-9C6C-4954089A3C97}"/>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2.01. Saygı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Meslektaşların ve diğer meslek elemanlarına, sahip oldukları niteliklere, görüşlere ve yükümlülüklere saygı duymalıdır.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Müracaatçılarıyla ve diğer meslek elemanlarıyla iletişimlerinde, meslektaşlarını sorumsuz, dayanaksız ve haksız olarak eleştirmekten kaçınmalıdır. Meslektaşların yeterlik düzeyi ya da ırk, etnik-ulusal köken, renk, cinsiyet, cinsel yönelim, yaş, medeni durum, siyasal görüş, dinsel inanç, zihinsel veya fiziksel özür gibi bireysel özellikleri hakkında küçük düşürücü dil kullanmamalıdır.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c) Müracaatçıların yararı için meslektaşları, diğer meslek elemanları ve gönüllülerle işbirliği yapmalıdır.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791513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5DE398-790D-473E-AB34-CDEBBE0977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2BAD905-C20B-4DD0-8AEA-BAF6AE4B0E1E}"/>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2.02. Gizlilik</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mesleki ilişki ve kayıt sürecinde meslek elemanlarıyla paylaştıkları bilgilerin gizli kalmasına özen göstermelidir. Sosyal hizmet uzmanları gizli bilgiyi paylaştığı meslek elemanlarının, gizliliğe bağlı kalma ve istisnai durumlara ilişkin sorumluluklarını anlamalarını sağlamalıdır.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95926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8A89D7-EFBC-4C55-8006-0B9BF074B8C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F652089-6629-4FF6-9460-FAF097823662}"/>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2.03. Disiplinler arası İşbirliği</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Etkili hizmet sunumu için; </a:t>
            </a:r>
            <a:r>
              <a:rPr lang="tr-TR" sz="1800" b="0" i="0" dirty="0" err="1">
                <a:solidFill>
                  <a:srgbClr val="212529"/>
                </a:solidFill>
                <a:effectLst/>
                <a:latin typeface="Calibri" panose="020F0502020204030204" pitchFamily="34" charset="0"/>
              </a:rPr>
              <a:t>disiplinlerarası</a:t>
            </a:r>
            <a:r>
              <a:rPr lang="tr-TR" sz="1800" b="0" i="0" dirty="0">
                <a:solidFill>
                  <a:srgbClr val="212529"/>
                </a:solidFill>
                <a:effectLst/>
                <a:latin typeface="Calibri" panose="020F0502020204030204" pitchFamily="34" charset="0"/>
              </a:rPr>
              <a:t> ekip çalışmasında, ekibin her üyesinin mesleki ve etik sorumluluklarının neler olduğunun ekibin tümü ve her bir üyesi açısından ortaya konulmasını sağlamalıdır.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Diğer meslek elemanlarının yaptıkları çalışmalara ve aldıkları eğitime saygı duymalıdır.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a:t>
            </a:r>
            <a:r>
              <a:rPr lang="tr-TR" sz="1800" b="0" i="0" dirty="0" err="1">
                <a:solidFill>
                  <a:srgbClr val="212529"/>
                </a:solidFill>
                <a:effectLst/>
                <a:latin typeface="Calibri" panose="020F0502020204030204" pitchFamily="34" charset="0"/>
              </a:rPr>
              <a:t>Disiplinlerarası</a:t>
            </a:r>
            <a:r>
              <a:rPr lang="tr-TR" sz="1800" b="0" i="0" dirty="0">
                <a:solidFill>
                  <a:srgbClr val="212529"/>
                </a:solidFill>
                <a:effectLst/>
                <a:latin typeface="Calibri" panose="020F0502020204030204" pitchFamily="34" charset="0"/>
              </a:rPr>
              <a:t> bir ekipte, müracaatçılar hakkındaki kararlara sosyal hizmet mesleğinin bakış açısını, değerlerini ve deneyimlerini koyarak katılmalıdır.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3859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D72346-1D25-4F19-8FAB-1AC46C1D240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EF64235-FC4C-42E1-AED7-ACA152984AA8}"/>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2.04. Meslektaşların Yer Aldığı Çatışma ve Anlaşmazlıklara Yaklaşım</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Bir meslektaşının işvereni ile yaşadığı bir çatışmayı (sorunu) kendisi için avantaj olarak ya da kendi çıkarına hizmet edecek şekilde kullanmamalıdır.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Meslektaşları ve diğer meslek elemanlarıyla olan çatışma ve anlaşmazlıklarda müracaatçılardan yararlanmamalı ve müracaatçıları bu çatışma ve tartışmalara dahil etmemelidir.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826744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4BC10E-B863-4C08-AFFB-AF369C76A75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9234A2E-E1D4-406C-9D32-64F852D7AD57}"/>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2.05. Konsültasyon</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Müracaatçıların menfaatine olacağını düşünmeleri halinde meslektaşlarının önerilerine ve danışmanlığına başvurmalıdır.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Meslektaşlarının yetkinlik ve uzmanlık alanlarından haberdar olmalıdır. Konsültasyon isterken konusunda bilgisini, uzmanlığını ve yetkinliğini kanıtlamış meslektaşlarına danışmalıdır.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Müracaatçılarla ilgili olarak meslektaşlarına danışırken, sadece konsültasyon için gerekli olan bilgiyi açığa vurmalıdır.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381299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94C998-91A7-4473-B242-86003E75A0F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0DA3BF5-86CA-464C-800B-3F6D815CB253}"/>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2.05. Hizmetlere Havale</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Müracaatçılara tam olarak hizmet verilebilmesi için diğer meslek elemanlarının ihtisaslaşmış bilgisine ya da uzmanlığına gereksinim duyulduğunda; kendi mesleki müdahalelerinin etkili olamayacağına ya da anlamlı gelişme sağlayamayacağına inanmaları ve ilave hizmetlere gereksinim olması durumunda müracaatçılarını başka meslek elemanlarına havale etmelidir.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Müracaatçılarını diğer meslek elemanlarına havale ederken, sorumluluğun aktarımında uygun adımları atmalıdır. Havale yaptığı meslek elemanına müracaatçı hakkındaki gerekli bilgileri aktarmadan önce durumu müracaatçısının bilgisine sunmalı ve onun onayını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544098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4DF14B-C77E-4694-885F-4BB294EDA37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A6DAE39-8283-4160-8A73-B87E4F3E22C8}"/>
              </a:ext>
            </a:extLst>
          </p:cNvPr>
          <p:cNvSpPr>
            <a:spLocks noGrp="1"/>
          </p:cNvSpPr>
          <p:nvPr>
            <p:ph idx="1"/>
          </p:nvPr>
        </p:nvSpPr>
        <p:spPr/>
        <p:txBody>
          <a:bodyPr/>
          <a:lstStyle/>
          <a:p>
            <a:pPr algn="just"/>
            <a:r>
              <a:rPr lang="tr-TR" sz="1800" b="1" i="0">
                <a:solidFill>
                  <a:srgbClr val="212529"/>
                </a:solidFill>
                <a:effectLst/>
                <a:latin typeface="Calibri" panose="020F0502020204030204" pitchFamily="34" charset="0"/>
              </a:rPr>
              <a:t>2.06. Cinsel Konular</a:t>
            </a:r>
            <a:endParaRPr lang="tr-TR" b="0" i="0">
              <a:solidFill>
                <a:srgbClr val="212529"/>
              </a:solidFill>
              <a:effectLst/>
              <a:latin typeface="-apple-system"/>
            </a:endParaRPr>
          </a:p>
          <a:p>
            <a:pPr algn="just"/>
            <a:r>
              <a:rPr lang="tr-TR" sz="1800" b="0" i="0">
                <a:solidFill>
                  <a:srgbClr val="212529"/>
                </a:solidFill>
                <a:effectLst/>
                <a:latin typeface="Calibri" panose="020F0502020204030204" pitchFamily="34" charset="0"/>
              </a:rPr>
              <a:t>Sosyal hizmet uzmanları:</a:t>
            </a:r>
            <a:endParaRPr lang="tr-TR" b="0" i="0">
              <a:solidFill>
                <a:srgbClr val="212529"/>
              </a:solidFill>
              <a:effectLst/>
              <a:latin typeface="-apple-system"/>
            </a:endParaRPr>
          </a:p>
          <a:p>
            <a:pPr algn="just"/>
            <a:r>
              <a:rPr lang="tr-TR" sz="1800" b="0" i="0">
                <a:solidFill>
                  <a:srgbClr val="212529"/>
                </a:solidFill>
                <a:effectLst/>
                <a:latin typeface="Calibri" panose="020F0502020204030204" pitchFamily="34" charset="0"/>
              </a:rPr>
              <a:t>a) Süpervizör ya da eğitimci olarak işlev görmesi durumunda, süpervizyon hizmeti verdiği kişiler, öğrenciler, eğitim alanlar ya da üzerinde mesleki otoritesinin olduğu başka meslektaşlarını cinsel açıdan taciz (sarkıntılık, cinsel tahrik, cinsel ilişki talebi ve cinsellikle ilgili diğer sözel ya da fiziksel eylemler vb.) etmemeli ve onlarla cinsel aktvitelere ya da temasa girmemelidir.</a:t>
            </a:r>
            <a:endParaRPr lang="tr-TR" b="0" i="0">
              <a:solidFill>
                <a:srgbClr val="212529"/>
              </a:solidFill>
              <a:effectLst/>
              <a:latin typeface="-apple-system"/>
            </a:endParaRPr>
          </a:p>
          <a:p>
            <a:pPr algn="just"/>
            <a:r>
              <a:rPr lang="tr-TR" sz="1800" b="0" i="0">
                <a:solidFill>
                  <a:srgbClr val="212529"/>
                </a:solidFill>
                <a:effectLst/>
                <a:latin typeface="Calibri" panose="020F0502020204030204" pitchFamily="34" charset="0"/>
              </a:rPr>
              <a:t>b) Aralarında çıkar ilişkisi olabilecek meslektaşlarıyla cinsel ilişki kurmaktan kaçınmalıdır. Böyle bir durumda, ilgili mesleki sorumluluklarını bir başka meslek elemanına devretmelidir.</a:t>
            </a:r>
            <a:endParaRPr lang="tr-TR" b="0" i="0">
              <a:solidFill>
                <a:srgbClr val="212529"/>
              </a:solidFill>
              <a:effectLst/>
              <a:latin typeface="-apple-system"/>
            </a:endParaRPr>
          </a:p>
        </p:txBody>
      </p:sp>
    </p:spTree>
    <p:extLst>
      <p:ext uri="{BB962C8B-B14F-4D97-AF65-F5344CB8AC3E}">
        <p14:creationId xmlns:p14="http://schemas.microsoft.com/office/powerpoint/2010/main" val="159772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60FB9C-EF19-4632-8BD8-2D5C6896033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4525A2F-041C-4F69-B9B3-49D9E1B42595}"/>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2.07. Meslektaşların Zayıf Yönleri ve Yetersizlikleri</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Bir meslektaşının fiziksel, psikolojik, sosyal ve ekonomik sorunlar, alkol ve madde bağımlılığı nedeniyle zayıflıklar göstermesi, mesleki açıdan yetersiz olması ve bu durumun mesleki uygulamadaki etkililiğine zarar vermesi konularında doğrudan bilgi sahibi olursa, öncelikle o meslektaşıyla görüşmeli ve sorunun çözümü yönünde harekete geçmesi için ona yardımcı olmalıdır.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İlgili meslek elemanı çözüm konusunda gerekli adımları atmaz ise; Sosyal Hizmet Uzmanları Derneği, ilgili eğitim ve meslek kuruluşları gibi uygun kanalları harekete geçirmelidir.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0367511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782</Words>
  <Application>Microsoft Office PowerPoint</Application>
  <PresentationFormat>Geniş ekran</PresentationFormat>
  <Paragraphs>45</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-apple-system</vt:lpstr>
      <vt:lpstr>Arial</vt:lpstr>
      <vt:lpstr>Calibri</vt:lpstr>
      <vt:lpstr>Calibri Light</vt:lpstr>
      <vt:lpstr>Office Teması</vt:lpstr>
      <vt:lpstr>2.MESLEKTAŞLARA VE DİĞER MESLEK ELEMANLARINA İLİŞKİN ETİK SORUMLULUKLAR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2.MESLEKTAŞLARA VE DİĞER MESLEK ELEMANLARINA İLİŞKİN ETİK SORUMLULUKLAR</dc:title>
  <dc:creator>Ezgi Arslan</dc:creator>
  <cp:lastModifiedBy>Ezgi Arslan</cp:lastModifiedBy>
  <cp:revision>1</cp:revision>
  <dcterms:created xsi:type="dcterms:W3CDTF">2022-09-29T05:55:10Z</dcterms:created>
  <dcterms:modified xsi:type="dcterms:W3CDTF">2022-09-29T05:57:16Z</dcterms:modified>
</cp:coreProperties>
</file>