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7" r:id="rId1"/>
  </p:sldMasterIdLst>
  <p:notesMasterIdLst>
    <p:notesMasterId r:id="rId10"/>
  </p:notesMasterIdLst>
  <p:sldIdLst>
    <p:sldId id="284" r:id="rId2"/>
    <p:sldId id="260" r:id="rId3"/>
    <p:sldId id="261" r:id="rId4"/>
    <p:sldId id="262" r:id="rId5"/>
    <p:sldId id="263" r:id="rId6"/>
    <p:sldId id="264" r:id="rId7"/>
    <p:sldId id="257" r:id="rId8"/>
    <p:sldId id="28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B78CB-623D-C342-80CF-A02C0DCB87C3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6B024-7A35-284D-B63E-EA52D04B0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56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4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2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39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66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5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6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8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4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6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2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C7452-A9BF-3F46-9BED-F9FBBE978162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915A4-0A49-4F46-AB37-B3BBAFC2B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39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584"/>
            <a:ext cx="8229600" cy="45555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Definitions of Family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61" y="674282"/>
            <a:ext cx="8713330" cy="603481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definitions</a:t>
            </a:r>
            <a:r>
              <a:rPr lang="tr-TR" dirty="0"/>
              <a:t> of </a:t>
            </a:r>
            <a:r>
              <a:rPr lang="tr-TR" dirty="0" smtClean="0"/>
              <a:t>“</a:t>
            </a:r>
            <a:r>
              <a:rPr lang="tr-TR" dirty="0" err="1"/>
              <a:t>f</a:t>
            </a:r>
            <a:r>
              <a:rPr lang="tr-TR" dirty="0" err="1" smtClean="0"/>
              <a:t>amily</a:t>
            </a:r>
            <a:r>
              <a:rPr lang="tr-TR" dirty="0"/>
              <a:t>” </a:t>
            </a:r>
            <a:r>
              <a:rPr lang="tr-TR" dirty="0" smtClean="0"/>
              <a:t>(</a:t>
            </a:r>
            <a:r>
              <a:rPr lang="tr-TR" dirty="0" err="1"/>
              <a:t>from</a:t>
            </a:r>
            <a:r>
              <a:rPr lang="tr-TR" dirty="0"/>
              <a:t> Latin: </a:t>
            </a:r>
            <a:r>
              <a:rPr lang="tr-TR" dirty="0" err="1" smtClean="0"/>
              <a:t>familia</a:t>
            </a:r>
            <a:r>
              <a:rPr lang="tr-TR" dirty="0" smtClean="0"/>
              <a:t>)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/>
              <a:t>as </a:t>
            </a:r>
            <a:r>
              <a:rPr lang="tr-TR" dirty="0" err="1"/>
              <a:t>following</a:t>
            </a:r>
            <a:r>
              <a:rPr lang="tr-TR" dirty="0" smtClean="0"/>
              <a:t>:</a:t>
            </a:r>
            <a:endParaRPr lang="en-US" dirty="0"/>
          </a:p>
          <a:p>
            <a:pPr lvl="1" algn="just">
              <a:buFont typeface="Wingdings" charset="2"/>
              <a:buChar char="Ø"/>
            </a:pPr>
            <a:r>
              <a:rPr lang="tr-TR" dirty="0"/>
              <a:t>A </a:t>
            </a:r>
            <a:r>
              <a:rPr lang="tr-TR" dirty="0" err="1"/>
              <a:t>group</a:t>
            </a:r>
            <a:r>
              <a:rPr lang="tr-TR" dirty="0"/>
              <a:t> of </a:t>
            </a:r>
            <a:r>
              <a:rPr lang="tr-TR" dirty="0" err="1"/>
              <a:t>individuals</a:t>
            </a:r>
            <a:r>
              <a:rPr lang="tr-TR" dirty="0"/>
              <a:t> </a:t>
            </a:r>
            <a:r>
              <a:rPr lang="tr-TR" dirty="0" err="1"/>
              <a:t>living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roof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head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household</a:t>
            </a:r>
            <a:r>
              <a:rPr lang="tr-TR" dirty="0"/>
              <a:t>.</a:t>
            </a:r>
            <a:endParaRPr lang="en-US" dirty="0"/>
          </a:p>
          <a:p>
            <a:pPr lvl="1" algn="just">
              <a:buFont typeface="Wingdings" charset="2"/>
              <a:buChar char="Ø"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 of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traditionally</a:t>
            </a:r>
            <a:r>
              <a:rPr lang="tr-TR" dirty="0"/>
              <a:t> </a:t>
            </a:r>
            <a:r>
              <a:rPr lang="tr-TR" dirty="0" err="1"/>
              <a:t>consisting</a:t>
            </a:r>
            <a:r>
              <a:rPr lang="tr-TR" dirty="0"/>
              <a:t> of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parents</a:t>
            </a:r>
            <a:r>
              <a:rPr lang="tr-TR" dirty="0"/>
              <a:t> </a:t>
            </a:r>
            <a:r>
              <a:rPr lang="tr-TR" dirty="0" err="1"/>
              <a:t>raising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</a:t>
            </a:r>
            <a:endParaRPr lang="en-US" dirty="0"/>
          </a:p>
          <a:p>
            <a:pPr lvl="1" algn="just">
              <a:buFont typeface="Wingdings" charset="2"/>
              <a:buChar char="Ø"/>
            </a:pPr>
            <a:r>
              <a:rPr lang="tr-TR" dirty="0"/>
              <a:t>A </a:t>
            </a:r>
            <a:r>
              <a:rPr lang="tr-TR" dirty="0" err="1"/>
              <a:t>family</a:t>
            </a:r>
            <a:r>
              <a:rPr lang="tr-TR" dirty="0"/>
              <a:t> is a </a:t>
            </a:r>
            <a:r>
              <a:rPr lang="tr-TR" dirty="0" err="1"/>
              <a:t>group</a:t>
            </a:r>
            <a:r>
              <a:rPr lang="tr-TR" dirty="0"/>
              <a:t> of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(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whom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householder</a:t>
            </a:r>
            <a:r>
              <a:rPr lang="tr-TR" dirty="0"/>
              <a:t>) </a:t>
            </a:r>
            <a:r>
              <a:rPr lang="tr-TR" dirty="0" err="1"/>
              <a:t>related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birth</a:t>
            </a:r>
            <a:r>
              <a:rPr lang="tr-TR" dirty="0"/>
              <a:t>, </a:t>
            </a:r>
            <a:r>
              <a:rPr lang="tr-TR" dirty="0" err="1"/>
              <a:t>marriage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adoption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residing</a:t>
            </a:r>
            <a:r>
              <a:rPr lang="tr-TR" dirty="0"/>
              <a:t> </a:t>
            </a:r>
            <a:r>
              <a:rPr lang="tr-TR" dirty="0" err="1"/>
              <a:t>together</a:t>
            </a:r>
            <a:r>
              <a:rPr lang="tr-TR" dirty="0"/>
              <a:t>;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(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related</a:t>
            </a:r>
            <a:r>
              <a:rPr lang="tr-TR" dirty="0"/>
              <a:t> </a:t>
            </a:r>
            <a:r>
              <a:rPr lang="tr-TR" dirty="0" err="1"/>
              <a:t>subfamily</a:t>
            </a:r>
            <a:r>
              <a:rPr lang="tr-TR" dirty="0"/>
              <a:t> </a:t>
            </a:r>
            <a:r>
              <a:rPr lang="tr-TR" dirty="0" err="1"/>
              <a:t>members</a:t>
            </a:r>
            <a:r>
              <a:rPr lang="tr-TR" dirty="0"/>
              <a:t>)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members</a:t>
            </a:r>
            <a:r>
              <a:rPr lang="tr-TR" dirty="0"/>
              <a:t> of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.</a:t>
            </a:r>
            <a:endParaRPr lang="en-US" dirty="0"/>
          </a:p>
          <a:p>
            <a:pPr algn="just"/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rise</a:t>
            </a:r>
            <a:r>
              <a:rPr lang="tr-TR" dirty="0"/>
              <a:t> of </a:t>
            </a:r>
            <a:r>
              <a:rPr lang="tr-TR" dirty="0">
                <a:solidFill>
                  <a:srgbClr val="FF0000"/>
                </a:solidFill>
              </a:rPr>
              <a:t>“</a:t>
            </a:r>
            <a:r>
              <a:rPr lang="tr-TR" dirty="0" err="1">
                <a:solidFill>
                  <a:srgbClr val="FF0000"/>
                </a:solidFill>
              </a:rPr>
              <a:t>single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parent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families</a:t>
            </a:r>
            <a:r>
              <a:rPr lang="tr-TR" dirty="0">
                <a:solidFill>
                  <a:srgbClr val="FF0000"/>
                </a:solidFill>
              </a:rPr>
              <a:t>”</a:t>
            </a:r>
            <a:r>
              <a:rPr lang="tr-TR" dirty="0"/>
              <a:t>, </a:t>
            </a:r>
            <a:r>
              <a:rPr lang="tr-TR" dirty="0">
                <a:solidFill>
                  <a:srgbClr val="3366FF"/>
                </a:solidFill>
              </a:rPr>
              <a:t>“</a:t>
            </a:r>
            <a:r>
              <a:rPr lang="tr-TR" dirty="0" err="1">
                <a:solidFill>
                  <a:srgbClr val="3366FF"/>
                </a:solidFill>
              </a:rPr>
              <a:t>same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>
                <a:solidFill>
                  <a:srgbClr val="3366FF"/>
                </a:solidFill>
              </a:rPr>
              <a:t>sex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>
                <a:solidFill>
                  <a:srgbClr val="3366FF"/>
                </a:solidFill>
              </a:rPr>
              <a:t>couples</a:t>
            </a:r>
            <a:r>
              <a:rPr lang="tr-TR" dirty="0">
                <a:solidFill>
                  <a:srgbClr val="3366FF"/>
                </a:solidFill>
              </a:rPr>
              <a:t>”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“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live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together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outside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of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marriage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”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/>
              <a:t>traditional</a:t>
            </a:r>
            <a:r>
              <a:rPr lang="tr-TR" dirty="0"/>
              <a:t> </a:t>
            </a:r>
            <a:r>
              <a:rPr lang="tr-TR" dirty="0" err="1"/>
              <a:t>definitions</a:t>
            </a:r>
            <a:r>
              <a:rPr lang="tr-TR" dirty="0"/>
              <a:t> of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widely</a:t>
            </a:r>
            <a:r>
              <a:rPr lang="tr-TR" dirty="0"/>
              <a:t> </a:t>
            </a:r>
            <a:r>
              <a:rPr lang="tr-TR" dirty="0" err="1"/>
              <a:t>broken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western </a:t>
            </a:r>
            <a:r>
              <a:rPr lang="tr-TR" dirty="0" err="1"/>
              <a:t>world</a:t>
            </a:r>
            <a:r>
              <a:rPr lang="tr-TR" dirty="0"/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0901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670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Types of Family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454" y="776045"/>
            <a:ext cx="8642778" cy="6081955"/>
          </a:xfrm>
        </p:spPr>
        <p:txBody>
          <a:bodyPr>
            <a:normAutofit/>
          </a:bodyPr>
          <a:lstStyle/>
          <a:p>
            <a:r>
              <a:rPr lang="tr-TR" dirty="0" smtClean="0"/>
              <a:t> </a:t>
            </a:r>
            <a:r>
              <a:rPr lang="tr-TR" dirty="0"/>
              <a:t>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society</a:t>
            </a:r>
            <a:r>
              <a:rPr lang="tr-TR" dirty="0" smtClean="0"/>
              <a:t> </a:t>
            </a:r>
            <a:r>
              <a:rPr lang="tr-TR" dirty="0" err="1" smtClean="0"/>
              <a:t>anthropologists</a:t>
            </a:r>
            <a:r>
              <a:rPr lang="tr-TR" dirty="0" smtClean="0"/>
              <a:t> </a:t>
            </a:r>
            <a:r>
              <a:rPr lang="tr-TR" dirty="0" err="1"/>
              <a:t>generally</a:t>
            </a:r>
            <a:r>
              <a:rPr lang="tr-TR" dirty="0"/>
              <a:t> </a:t>
            </a:r>
            <a:r>
              <a:rPr lang="tr-TR" dirty="0" err="1"/>
              <a:t>classify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organization</a:t>
            </a:r>
            <a:r>
              <a:rPr lang="tr-TR" dirty="0"/>
              <a:t> as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en-US" dirty="0" smtClean="0"/>
              <a:t>M</a:t>
            </a:r>
            <a:r>
              <a:rPr lang="tr-TR" dirty="0" err="1" smtClean="0"/>
              <a:t>atrifocal</a:t>
            </a:r>
            <a:r>
              <a:rPr lang="tr-TR" dirty="0" smtClean="0"/>
              <a:t> </a:t>
            </a:r>
            <a:r>
              <a:rPr lang="tr-TR" dirty="0" err="1" smtClean="0"/>
              <a:t>family</a:t>
            </a:r>
            <a:r>
              <a:rPr lang="tr-TR" dirty="0" smtClean="0"/>
              <a:t> (</a:t>
            </a:r>
            <a:r>
              <a:rPr lang="tr-TR" dirty="0"/>
              <a:t>a </a:t>
            </a:r>
            <a:r>
              <a:rPr lang="tr-TR" dirty="0" err="1"/>
              <a:t>mother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her </a:t>
            </a:r>
            <a:r>
              <a:rPr lang="tr-TR" dirty="0" err="1"/>
              <a:t>children</a:t>
            </a:r>
            <a:r>
              <a:rPr lang="tr-TR" dirty="0"/>
              <a:t>);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en-US" dirty="0"/>
              <a:t>C</a:t>
            </a:r>
            <a:r>
              <a:rPr lang="tr-TR" dirty="0" err="1" smtClean="0"/>
              <a:t>onjugal</a:t>
            </a:r>
            <a:r>
              <a:rPr lang="tr-TR" dirty="0" smtClean="0"/>
              <a:t>/</a:t>
            </a:r>
            <a:r>
              <a:rPr lang="tr-TR" dirty="0" err="1"/>
              <a:t>nuclear</a:t>
            </a:r>
            <a:r>
              <a:rPr lang="tr-TR" dirty="0"/>
              <a:t> </a:t>
            </a:r>
            <a:r>
              <a:rPr lang="tr-TR" dirty="0" err="1" smtClean="0"/>
              <a:t>family</a:t>
            </a:r>
            <a:r>
              <a:rPr lang="tr-TR" dirty="0" smtClean="0"/>
              <a:t> (</a:t>
            </a:r>
            <a:r>
              <a:rPr lang="tr-TR" dirty="0"/>
              <a:t>a </a:t>
            </a:r>
            <a:r>
              <a:rPr lang="tr-TR" dirty="0" err="1"/>
              <a:t>husband</a:t>
            </a:r>
            <a:r>
              <a:rPr lang="tr-TR" dirty="0"/>
              <a:t>, his </a:t>
            </a:r>
            <a:r>
              <a:rPr lang="tr-TR" dirty="0" err="1"/>
              <a:t>wife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;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en-US" dirty="0" smtClean="0"/>
              <a:t>A</a:t>
            </a:r>
            <a:r>
              <a:rPr lang="tr-TR" dirty="0" err="1" smtClean="0"/>
              <a:t>vuncular</a:t>
            </a:r>
            <a:r>
              <a:rPr lang="tr-TR" dirty="0" smtClean="0"/>
              <a:t> </a:t>
            </a:r>
            <a:r>
              <a:rPr lang="tr-TR" dirty="0" err="1" smtClean="0"/>
              <a:t>family</a:t>
            </a:r>
            <a:r>
              <a:rPr lang="tr-TR" dirty="0" smtClean="0"/>
              <a:t>: </a:t>
            </a:r>
            <a:r>
              <a:rPr lang="tr-TR" dirty="0" err="1"/>
              <a:t>kind</a:t>
            </a:r>
            <a:r>
              <a:rPr lang="tr-TR" dirty="0"/>
              <a:t>, </a:t>
            </a:r>
            <a:r>
              <a:rPr lang="tr-TR" dirty="0" err="1"/>
              <a:t>tolerant</a:t>
            </a:r>
            <a:r>
              <a:rPr lang="tr-TR" dirty="0"/>
              <a:t>, babacan (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, a </a:t>
            </a:r>
            <a:r>
              <a:rPr lang="tr-TR" dirty="0" err="1"/>
              <a:t>grandparent</a:t>
            </a:r>
            <a:r>
              <a:rPr lang="tr-TR" dirty="0"/>
              <a:t>, a </a:t>
            </a:r>
            <a:r>
              <a:rPr lang="tr-TR" dirty="0" err="1"/>
              <a:t>brother</a:t>
            </a:r>
            <a:r>
              <a:rPr lang="tr-TR" dirty="0"/>
              <a:t>, his </a:t>
            </a:r>
            <a:r>
              <a:rPr lang="tr-TR" dirty="0" err="1"/>
              <a:t>sister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her </a:t>
            </a:r>
            <a:r>
              <a:rPr lang="tr-TR" dirty="0" err="1"/>
              <a:t>children</a:t>
            </a:r>
            <a:r>
              <a:rPr lang="tr-TR" dirty="0"/>
              <a:t>)</a:t>
            </a:r>
            <a:r>
              <a:rPr lang="tr-TR" dirty="0" smtClean="0"/>
              <a:t>;</a:t>
            </a:r>
          </a:p>
          <a:p>
            <a:pPr lvl="1">
              <a:buFont typeface="Wingdings" charset="2"/>
              <a:buChar char="ü"/>
            </a:pPr>
            <a:r>
              <a:rPr lang="tr-TR" dirty="0" err="1" smtClean="0"/>
              <a:t>Extended</a:t>
            </a:r>
            <a:r>
              <a:rPr lang="tr-TR" dirty="0" smtClean="0"/>
              <a:t> </a:t>
            </a:r>
            <a:r>
              <a:rPr lang="tr-TR" dirty="0" err="1" smtClean="0"/>
              <a:t>family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parents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</a:t>
            </a:r>
            <a:r>
              <a:rPr lang="tr-TR" dirty="0" err="1"/>
              <a:t>coreside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members</a:t>
            </a:r>
            <a:r>
              <a:rPr lang="tr-TR" dirty="0"/>
              <a:t> of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parent's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84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4077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b="1" dirty="0" err="1" smtClean="0">
                <a:solidFill>
                  <a:srgbClr val="FF0000"/>
                </a:solidFill>
              </a:rPr>
              <a:t>Functions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of </a:t>
            </a:r>
            <a:r>
              <a:rPr lang="tr-TR" b="1" dirty="0" err="1">
                <a:solidFill>
                  <a:srgbClr val="FF0000"/>
                </a:solidFill>
              </a:rPr>
              <a:t>Family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740770"/>
            <a:ext cx="8444273" cy="5926158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functions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involves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>
                <a:solidFill>
                  <a:srgbClr val="E46C0A"/>
                </a:solidFill>
              </a:rPr>
              <a:t>providing</a:t>
            </a:r>
            <a:r>
              <a:rPr lang="tr-TR" dirty="0" smtClean="0">
                <a:solidFill>
                  <a:srgbClr val="E46C0A"/>
                </a:solidFill>
              </a:rPr>
              <a:t> </a:t>
            </a:r>
            <a:r>
              <a:rPr lang="tr-TR" dirty="0">
                <a:solidFill>
                  <a:srgbClr val="E46C0A"/>
                </a:solidFill>
              </a:rPr>
              <a:t>a </a:t>
            </a:r>
            <a:r>
              <a:rPr lang="tr-TR" dirty="0" err="1">
                <a:solidFill>
                  <a:srgbClr val="E46C0A"/>
                </a:solidFill>
              </a:rPr>
              <a:t>framework</a:t>
            </a:r>
            <a:r>
              <a:rPr lang="tr-TR" dirty="0">
                <a:solidFill>
                  <a:srgbClr val="E46C0A"/>
                </a:solidFill>
              </a:rPr>
              <a:t> </a:t>
            </a:r>
            <a:r>
              <a:rPr lang="tr-TR" dirty="0" err="1">
                <a:solidFill>
                  <a:srgbClr val="E46C0A"/>
                </a:solidFill>
              </a:rPr>
              <a:t>for</a:t>
            </a:r>
            <a:r>
              <a:rPr lang="tr-TR" dirty="0">
                <a:solidFill>
                  <a:srgbClr val="E46C0A"/>
                </a:solidFill>
              </a:rPr>
              <a:t> </a:t>
            </a:r>
            <a:r>
              <a:rPr lang="tr-TR" dirty="0" err="1">
                <a:solidFill>
                  <a:srgbClr val="E46C0A"/>
                </a:solidFill>
              </a:rPr>
              <a:t>the</a:t>
            </a:r>
            <a:r>
              <a:rPr lang="tr-TR" dirty="0">
                <a:solidFill>
                  <a:srgbClr val="E46C0A"/>
                </a:solidFill>
              </a:rPr>
              <a:t> </a:t>
            </a:r>
            <a:r>
              <a:rPr lang="tr-TR" i="1" dirty="0" err="1">
                <a:solidFill>
                  <a:srgbClr val="E46C0A"/>
                </a:solidFill>
              </a:rPr>
              <a:t>production</a:t>
            </a:r>
            <a:r>
              <a:rPr lang="tr-TR" dirty="0">
                <a:solidFill>
                  <a:srgbClr val="E46C0A"/>
                </a:solidFill>
              </a:rPr>
              <a:t> </a:t>
            </a:r>
            <a:r>
              <a:rPr lang="tr-TR" dirty="0" err="1">
                <a:solidFill>
                  <a:srgbClr val="E46C0A"/>
                </a:solidFill>
              </a:rPr>
              <a:t>and</a:t>
            </a:r>
            <a:r>
              <a:rPr lang="tr-TR" dirty="0">
                <a:solidFill>
                  <a:srgbClr val="E46C0A"/>
                </a:solidFill>
              </a:rPr>
              <a:t> </a:t>
            </a:r>
            <a:r>
              <a:rPr lang="tr-TR" i="1" dirty="0" err="1">
                <a:solidFill>
                  <a:srgbClr val="E46C0A"/>
                </a:solidFill>
              </a:rPr>
              <a:t>reproduction</a:t>
            </a:r>
            <a:r>
              <a:rPr lang="tr-TR" dirty="0">
                <a:solidFill>
                  <a:srgbClr val="E46C0A"/>
                </a:solidFill>
              </a:rPr>
              <a:t> of </a:t>
            </a:r>
            <a:r>
              <a:rPr lang="tr-TR" dirty="0" err="1">
                <a:solidFill>
                  <a:srgbClr val="E46C0A"/>
                </a:solidFill>
              </a:rPr>
              <a:t>persons</a:t>
            </a:r>
            <a:r>
              <a:rPr lang="tr-TR" dirty="0"/>
              <a:t>, </a:t>
            </a:r>
            <a:endParaRPr lang="en-US" dirty="0"/>
          </a:p>
          <a:p>
            <a:pPr lvl="1">
              <a:buFont typeface="Wingdings" charset="2"/>
              <a:buChar char="Ø"/>
            </a:pPr>
            <a:r>
              <a:rPr lang="tr-TR" dirty="0" err="1"/>
              <a:t>biologically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/</a:t>
            </a:r>
            <a:r>
              <a:rPr lang="tr-TR" dirty="0" err="1"/>
              <a:t>or</a:t>
            </a:r>
            <a:r>
              <a:rPr lang="tr-TR" dirty="0"/>
              <a:t> </a:t>
            </a:r>
            <a:endParaRPr lang="en-US" dirty="0"/>
          </a:p>
          <a:p>
            <a:pPr lvl="1">
              <a:buFont typeface="Wingdings" charset="2"/>
              <a:buChar char="Ø"/>
            </a:pPr>
            <a:r>
              <a:rPr lang="tr-TR" dirty="0" err="1" smtClean="0"/>
              <a:t>socially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principal</a:t>
            </a:r>
            <a:r>
              <a:rPr lang="tr-TR" dirty="0"/>
              <a:t> </a:t>
            </a:r>
            <a:r>
              <a:rPr lang="tr-TR" dirty="0" err="1"/>
              <a:t>institution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raising</a:t>
            </a:r>
            <a:r>
              <a:rPr lang="tr-TR" dirty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socialization</a:t>
            </a:r>
            <a:endParaRPr lang="en-US" dirty="0"/>
          </a:p>
          <a:p>
            <a:r>
              <a:rPr lang="tr-TR" dirty="0" err="1"/>
              <a:t>This</a:t>
            </a:r>
            <a:r>
              <a:rPr lang="tr-TR" dirty="0"/>
              <a:t> can </a:t>
            </a:r>
            <a:r>
              <a:rPr lang="tr-TR" dirty="0" err="1"/>
              <a:t>occur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sharing</a:t>
            </a:r>
            <a:r>
              <a:rPr lang="tr-TR" dirty="0"/>
              <a:t> of </a:t>
            </a:r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substances</a:t>
            </a:r>
            <a:r>
              <a:rPr lang="tr-TR" dirty="0"/>
              <a:t> (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food</a:t>
            </a:r>
            <a:r>
              <a:rPr lang="tr-TR" dirty="0"/>
              <a:t>);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giving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receiving</a:t>
            </a:r>
            <a:r>
              <a:rPr lang="tr-TR" dirty="0"/>
              <a:t> of </a:t>
            </a:r>
            <a:r>
              <a:rPr lang="tr-TR" dirty="0" err="1"/>
              <a:t>care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nurture</a:t>
            </a:r>
            <a:r>
              <a:rPr lang="tr-TR" dirty="0"/>
              <a:t> (</a:t>
            </a:r>
            <a:r>
              <a:rPr lang="tr-TR" dirty="0" err="1"/>
              <a:t>nurture</a:t>
            </a:r>
            <a:r>
              <a:rPr lang="tr-TR" dirty="0"/>
              <a:t> </a:t>
            </a:r>
            <a:r>
              <a:rPr lang="tr-TR" dirty="0" err="1"/>
              <a:t>kinship</a:t>
            </a:r>
            <a:r>
              <a:rPr lang="tr-TR" dirty="0"/>
              <a:t>);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en-US" dirty="0"/>
              <a:t>j</a:t>
            </a:r>
            <a:r>
              <a:rPr lang="tr-TR" dirty="0" err="1" smtClean="0"/>
              <a:t>ural</a:t>
            </a:r>
            <a:r>
              <a:rPr lang="tr-TR" dirty="0" smtClean="0"/>
              <a:t>/legal </a:t>
            </a:r>
            <a:r>
              <a:rPr lang="tr-TR" dirty="0" err="1" smtClean="0"/>
              <a:t>rights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; </a:t>
            </a:r>
            <a:r>
              <a:rPr lang="tr-TR" dirty="0" err="1"/>
              <a:t>and</a:t>
            </a:r>
            <a:r>
              <a:rPr lang="tr-TR" dirty="0"/>
              <a:t>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/>
              <a:t>moral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sentimental</a:t>
            </a:r>
            <a:r>
              <a:rPr lang="tr-TR" dirty="0"/>
              <a:t> </a:t>
            </a:r>
            <a:r>
              <a:rPr lang="tr-TR" dirty="0" err="1"/>
              <a:t>ties</a:t>
            </a:r>
            <a:r>
              <a:rPr lang="tr-TR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95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48208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>
                <a:solidFill>
                  <a:srgbClr val="FF0000"/>
                </a:solidFill>
              </a:rPr>
              <a:t>Family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Quotes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48" y="681979"/>
            <a:ext cx="8819161" cy="617602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a </a:t>
            </a:r>
            <a:r>
              <a:rPr lang="tr-TR" dirty="0" err="1"/>
              <a:t>garment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a </a:t>
            </a:r>
            <a:r>
              <a:rPr lang="tr-TR" dirty="0" err="1"/>
              <a:t>garment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 </a:t>
            </a:r>
            <a:r>
              <a:rPr lang="tr-TR" dirty="0" err="1"/>
              <a:t>Qur'an</a:t>
            </a:r>
            <a:r>
              <a:rPr lang="tr-TR" dirty="0"/>
              <a:t> 2:187</a:t>
            </a:r>
            <a:endParaRPr lang="en-US" dirty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“</a:t>
            </a:r>
            <a:r>
              <a:rPr lang="tr-TR" dirty="0"/>
              <a:t>Nikah (</a:t>
            </a:r>
            <a:r>
              <a:rPr lang="tr-TR" dirty="0" err="1"/>
              <a:t>marriage</a:t>
            </a:r>
            <a:r>
              <a:rPr lang="tr-TR" dirty="0"/>
              <a:t>) is </a:t>
            </a:r>
            <a:r>
              <a:rPr lang="tr-TR" dirty="0" err="1"/>
              <a:t>my</a:t>
            </a:r>
            <a:r>
              <a:rPr lang="tr-TR" dirty="0"/>
              <a:t> </a:t>
            </a:r>
            <a:r>
              <a:rPr lang="tr-TR" dirty="0" err="1"/>
              <a:t>Sunna</a:t>
            </a:r>
            <a:r>
              <a:rPr lang="tr-TR" dirty="0"/>
              <a:t>. He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shuns</a:t>
            </a:r>
            <a:r>
              <a:rPr lang="tr-TR" dirty="0"/>
              <a:t> </a:t>
            </a:r>
            <a:r>
              <a:rPr lang="tr-TR" dirty="0" err="1"/>
              <a:t>my</a:t>
            </a:r>
            <a:r>
              <a:rPr lang="tr-TR" dirty="0"/>
              <a:t> </a:t>
            </a:r>
            <a:r>
              <a:rPr lang="tr-TR" dirty="0" err="1"/>
              <a:t>Sunna</a:t>
            </a:r>
            <a:r>
              <a:rPr lang="tr-TR" dirty="0"/>
              <a:t> is not of me.</a:t>
            </a:r>
            <a:r>
              <a:rPr lang="tr-TR" dirty="0" smtClean="0"/>
              <a:t>” </a:t>
            </a:r>
            <a:r>
              <a:rPr lang="tr-TR" b="1" dirty="0" smtClean="0"/>
              <a:t>Hz. </a:t>
            </a:r>
            <a:r>
              <a:rPr lang="tr-TR" b="1" dirty="0" err="1" smtClean="0"/>
              <a:t>Muhamma</a:t>
            </a:r>
            <a:r>
              <a:rPr lang="tr-TR" dirty="0" err="1" smtClean="0"/>
              <a:t>d</a:t>
            </a:r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tr-TR" dirty="0" smtClean="0"/>
              <a:t>"</a:t>
            </a:r>
            <a:r>
              <a:rPr lang="tr-TR" dirty="0" err="1"/>
              <a:t>When</a:t>
            </a:r>
            <a:r>
              <a:rPr lang="tr-TR" dirty="0"/>
              <a:t> a </a:t>
            </a:r>
            <a:r>
              <a:rPr lang="tr-TR" dirty="0" err="1"/>
              <a:t>man</a:t>
            </a:r>
            <a:r>
              <a:rPr lang="tr-TR" dirty="0"/>
              <a:t> </a:t>
            </a:r>
            <a:r>
              <a:rPr lang="tr-TR" dirty="0" err="1"/>
              <a:t>marries</a:t>
            </a:r>
            <a:r>
              <a:rPr lang="tr-TR" dirty="0"/>
              <a:t>, he has </a:t>
            </a:r>
            <a:r>
              <a:rPr lang="tr-TR" dirty="0" err="1"/>
              <a:t>fulfilled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 of his </a:t>
            </a:r>
            <a:r>
              <a:rPr lang="tr-TR" dirty="0" err="1"/>
              <a:t>religion</a:t>
            </a:r>
            <a:r>
              <a:rPr lang="tr-TR" dirty="0"/>
              <a:t>,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let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 </a:t>
            </a:r>
            <a:r>
              <a:rPr lang="tr-TR" dirty="0" err="1"/>
              <a:t>fear</a:t>
            </a:r>
            <a:r>
              <a:rPr lang="tr-TR" dirty="0"/>
              <a:t> Allah </a:t>
            </a:r>
            <a:r>
              <a:rPr lang="tr-TR" dirty="0" err="1"/>
              <a:t>regarding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remaining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." </a:t>
            </a:r>
            <a:r>
              <a:rPr lang="tr-TR" b="1" dirty="0" smtClean="0"/>
              <a:t>Hz. </a:t>
            </a:r>
            <a:r>
              <a:rPr lang="tr-TR" b="1" dirty="0" err="1" smtClean="0"/>
              <a:t>Muhammad</a:t>
            </a:r>
            <a:endParaRPr lang="en-US" b="1" dirty="0"/>
          </a:p>
          <a:p>
            <a:pPr marL="0" indent="0" algn="just">
              <a:buNone/>
            </a:pPr>
            <a:r>
              <a:rPr lang="tr-TR" dirty="0"/>
              <a:t> </a:t>
            </a:r>
            <a:endParaRPr lang="en-US" dirty="0"/>
          </a:p>
          <a:p>
            <a:pPr algn="just"/>
            <a:r>
              <a:rPr lang="tr-TR" dirty="0"/>
              <a:t>"A </a:t>
            </a:r>
            <a:r>
              <a:rPr lang="tr-TR" dirty="0" err="1"/>
              <a:t>man</a:t>
            </a:r>
            <a:r>
              <a:rPr lang="tr-TR" dirty="0"/>
              <a:t> </a:t>
            </a:r>
            <a:r>
              <a:rPr lang="tr-TR" dirty="0" err="1"/>
              <a:t>marries</a:t>
            </a:r>
            <a:r>
              <a:rPr lang="tr-TR" dirty="0"/>
              <a:t> a </a:t>
            </a:r>
            <a:r>
              <a:rPr lang="tr-TR" dirty="0" err="1"/>
              <a:t>woman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: </a:t>
            </a:r>
            <a:r>
              <a:rPr lang="tr-TR" dirty="0" err="1"/>
              <a:t>for</a:t>
            </a:r>
            <a:r>
              <a:rPr lang="tr-TR" dirty="0"/>
              <a:t> her </a:t>
            </a:r>
            <a:r>
              <a:rPr lang="tr-TR" dirty="0" err="1"/>
              <a:t>property</a:t>
            </a:r>
            <a:r>
              <a:rPr lang="tr-TR" dirty="0"/>
              <a:t>, </a:t>
            </a:r>
            <a:r>
              <a:rPr lang="tr-TR" dirty="0" err="1"/>
              <a:t>for</a:t>
            </a:r>
            <a:r>
              <a:rPr lang="tr-TR" dirty="0"/>
              <a:t> her </a:t>
            </a:r>
            <a:r>
              <a:rPr lang="tr-TR" dirty="0" err="1"/>
              <a:t>rank</a:t>
            </a:r>
            <a:r>
              <a:rPr lang="tr-TR" dirty="0"/>
              <a:t>, </a:t>
            </a:r>
            <a:r>
              <a:rPr lang="tr-TR" dirty="0" err="1"/>
              <a:t>for</a:t>
            </a:r>
            <a:r>
              <a:rPr lang="tr-TR" dirty="0"/>
              <a:t> her </a:t>
            </a:r>
            <a:r>
              <a:rPr lang="tr-TR" dirty="0" err="1"/>
              <a:t>beauty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her </a:t>
            </a:r>
            <a:r>
              <a:rPr lang="tr-TR" dirty="0" err="1"/>
              <a:t>religion</a:t>
            </a:r>
            <a:r>
              <a:rPr lang="tr-TR" dirty="0"/>
              <a:t> (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character</a:t>
            </a:r>
            <a:r>
              <a:rPr lang="tr-TR" dirty="0"/>
              <a:t>).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marry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is </a:t>
            </a:r>
            <a:r>
              <a:rPr lang="tr-TR" dirty="0" err="1"/>
              <a:t>best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religion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character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prosper</a:t>
            </a:r>
            <a:r>
              <a:rPr lang="tr-TR" dirty="0"/>
              <a:t>"</a:t>
            </a:r>
            <a:r>
              <a:rPr lang="tr-TR" dirty="0" smtClean="0"/>
              <a:t>. </a:t>
            </a:r>
            <a:r>
              <a:rPr lang="tr-TR" b="1" dirty="0" smtClean="0"/>
              <a:t>Hz. </a:t>
            </a:r>
            <a:r>
              <a:rPr lang="tr-TR" b="1" dirty="0" err="1" smtClean="0"/>
              <a:t>Muhammad</a:t>
            </a:r>
            <a:endParaRPr lang="tr-TR" b="1" dirty="0" smtClean="0"/>
          </a:p>
          <a:p>
            <a:endParaRPr lang="tr-TR" dirty="0"/>
          </a:p>
          <a:p>
            <a:pPr algn="just"/>
            <a:r>
              <a:rPr lang="tr-TR" dirty="0" smtClean="0"/>
              <a:t>“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don’t</a:t>
            </a:r>
            <a:r>
              <a:rPr lang="tr-TR" dirty="0" smtClean="0"/>
              <a:t> </a:t>
            </a:r>
            <a:r>
              <a:rPr lang="tr-TR" dirty="0" err="1" smtClean="0"/>
              <a:t>chose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family</a:t>
            </a:r>
            <a:r>
              <a:rPr lang="tr-TR" dirty="0" smtClean="0"/>
              <a:t>;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gift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, as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.”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b="1" dirty="0" err="1"/>
              <a:t>Desmond</a:t>
            </a:r>
            <a:r>
              <a:rPr lang="tr-TR" b="1" dirty="0"/>
              <a:t> </a:t>
            </a:r>
            <a:r>
              <a:rPr lang="tr-TR" b="1" dirty="0" smtClean="0"/>
              <a:t>Tutu</a:t>
            </a:r>
          </a:p>
          <a:p>
            <a:endParaRPr lang="tr-TR" b="1" dirty="0"/>
          </a:p>
          <a:p>
            <a:pPr algn="just"/>
            <a:r>
              <a:rPr lang="tr-TR" dirty="0" smtClean="0"/>
              <a:t>“</a:t>
            </a:r>
            <a:r>
              <a:rPr lang="tr-TR" dirty="0" err="1" smtClean="0"/>
              <a:t>Family</a:t>
            </a:r>
            <a:r>
              <a:rPr lang="tr-TR" dirty="0" smtClean="0"/>
              <a:t> is not </a:t>
            </a:r>
            <a:r>
              <a:rPr lang="tr-TR" dirty="0" err="1" smtClean="0"/>
              <a:t>important</a:t>
            </a:r>
            <a:r>
              <a:rPr lang="tr-TR" dirty="0" smtClean="0"/>
              <a:t>, it is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thing</a:t>
            </a:r>
            <a:r>
              <a:rPr lang="tr-TR" dirty="0" smtClean="0"/>
              <a:t>.</a:t>
            </a:r>
            <a:r>
              <a:rPr lang="tr-TR" b="1" dirty="0" smtClean="0"/>
              <a:t>” Michael </a:t>
            </a:r>
            <a:r>
              <a:rPr lang="tr-TR" b="1" dirty="0"/>
              <a:t>J. </a:t>
            </a:r>
            <a:r>
              <a:rPr lang="tr-TR" b="1" dirty="0" err="1" smtClean="0"/>
              <a:t>Fox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46839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341"/>
            <a:ext cx="8229600" cy="62318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Muslim Family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901" y="846594"/>
            <a:ext cx="8654537" cy="571451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consists</a:t>
            </a:r>
            <a:r>
              <a:rPr lang="tr-TR" dirty="0"/>
              <a:t> of </a:t>
            </a:r>
            <a:endParaRPr lang="tr-TR" dirty="0" smtClean="0"/>
          </a:p>
          <a:p>
            <a:pPr lvl="1">
              <a:buFont typeface="Wingdings" charset="2"/>
              <a:buChar char="Ø"/>
            </a:pPr>
            <a:r>
              <a:rPr lang="tr-TR" dirty="0" smtClean="0"/>
              <a:t>a </a:t>
            </a:r>
            <a:r>
              <a:rPr lang="tr-TR" dirty="0" err="1"/>
              <a:t>legally</a:t>
            </a:r>
            <a:r>
              <a:rPr lang="tr-TR" dirty="0"/>
              <a:t> </a:t>
            </a:r>
            <a:r>
              <a:rPr lang="tr-TR" dirty="0" err="1"/>
              <a:t>married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 (</a:t>
            </a:r>
            <a:r>
              <a:rPr lang="tr-TR" dirty="0" err="1"/>
              <a:t>husband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wife</a:t>
            </a:r>
            <a:r>
              <a:rPr lang="tr-TR" dirty="0"/>
              <a:t>) </a:t>
            </a:r>
            <a:r>
              <a:rPr lang="tr-TR" dirty="0" err="1"/>
              <a:t>and</a:t>
            </a:r>
            <a:r>
              <a:rPr lang="tr-TR" dirty="0"/>
              <a:t> </a:t>
            </a:r>
            <a:endParaRPr lang="tr-TR" dirty="0" smtClean="0"/>
          </a:p>
          <a:p>
            <a:pPr lvl="1">
              <a:buFont typeface="Wingdings" charset="2"/>
              <a:buChar char="Ø"/>
            </a:pP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/>
              <a:t>children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includes</a:t>
            </a:r>
            <a:r>
              <a:rPr lang="tr-TR" dirty="0"/>
              <a:t> </a:t>
            </a:r>
            <a:endParaRPr lang="tr-TR" dirty="0" smtClean="0"/>
          </a:p>
          <a:p>
            <a:pPr lvl="1">
              <a:buFont typeface="Wingdings" charset="2"/>
              <a:buChar char="²"/>
            </a:pP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/>
              <a:t>parents</a:t>
            </a:r>
            <a:r>
              <a:rPr lang="tr-TR" dirty="0"/>
              <a:t>, </a:t>
            </a:r>
            <a:endParaRPr lang="tr-TR" dirty="0" smtClean="0"/>
          </a:p>
          <a:p>
            <a:pPr lvl="1">
              <a:buFont typeface="Wingdings" charset="2"/>
              <a:buChar char="²"/>
            </a:pPr>
            <a:r>
              <a:rPr lang="tr-TR" dirty="0" err="1" smtClean="0"/>
              <a:t>siblings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relatives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comes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existence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: </a:t>
            </a:r>
            <a:endParaRPr lang="tr-TR" dirty="0" smtClean="0"/>
          </a:p>
          <a:p>
            <a:pPr lvl="1">
              <a:buFont typeface="Wingdings" charset="2"/>
              <a:buChar char="v"/>
            </a:pP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/>
              <a:t>relationship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endParaRPr lang="tr-TR" dirty="0" smtClean="0"/>
          </a:p>
          <a:p>
            <a:pPr lvl="1">
              <a:buFont typeface="Wingdings" charset="2"/>
              <a:buChar char="v"/>
            </a:pPr>
            <a:r>
              <a:rPr lang="tr-TR" dirty="0" err="1" smtClean="0"/>
              <a:t>marriage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r>
              <a:rPr lang="tr-TR" dirty="0"/>
              <a:t>Allah </a:t>
            </a:r>
            <a:r>
              <a:rPr lang="tr-TR" dirty="0" err="1" smtClean="0"/>
              <a:t>says</a:t>
            </a:r>
            <a:r>
              <a:rPr lang="tr-TR" dirty="0"/>
              <a:t>, </a:t>
            </a:r>
            <a:r>
              <a:rPr lang="tr-TR" dirty="0">
                <a:solidFill>
                  <a:srgbClr val="3366FF"/>
                </a:solidFill>
              </a:rPr>
              <a:t>“</a:t>
            </a:r>
            <a:r>
              <a:rPr lang="tr-TR" dirty="0" err="1">
                <a:solidFill>
                  <a:srgbClr val="3366FF"/>
                </a:solidFill>
              </a:rPr>
              <a:t>And</a:t>
            </a:r>
            <a:r>
              <a:rPr lang="tr-TR" dirty="0">
                <a:solidFill>
                  <a:srgbClr val="3366FF"/>
                </a:solidFill>
              </a:rPr>
              <a:t> it is He </a:t>
            </a:r>
            <a:r>
              <a:rPr lang="tr-TR" dirty="0" err="1">
                <a:solidFill>
                  <a:srgbClr val="3366FF"/>
                </a:solidFill>
              </a:rPr>
              <a:t>Who</a:t>
            </a:r>
            <a:r>
              <a:rPr lang="tr-TR" dirty="0">
                <a:solidFill>
                  <a:srgbClr val="3366FF"/>
                </a:solidFill>
              </a:rPr>
              <a:t> has </a:t>
            </a:r>
            <a:r>
              <a:rPr lang="tr-TR" dirty="0" err="1">
                <a:solidFill>
                  <a:srgbClr val="3366FF"/>
                </a:solidFill>
              </a:rPr>
              <a:t>made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>
                <a:solidFill>
                  <a:srgbClr val="3366FF"/>
                </a:solidFill>
              </a:rPr>
              <a:t>man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>
                <a:solidFill>
                  <a:srgbClr val="3366FF"/>
                </a:solidFill>
              </a:rPr>
              <a:t>from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>
                <a:solidFill>
                  <a:srgbClr val="3366FF"/>
                </a:solidFill>
              </a:rPr>
              <a:t>water</a:t>
            </a:r>
            <a:r>
              <a:rPr lang="tr-TR" dirty="0">
                <a:solidFill>
                  <a:srgbClr val="3366FF"/>
                </a:solidFill>
              </a:rPr>
              <a:t>: </a:t>
            </a:r>
            <a:r>
              <a:rPr lang="tr-TR" dirty="0" err="1">
                <a:solidFill>
                  <a:srgbClr val="3366FF"/>
                </a:solidFill>
              </a:rPr>
              <a:t>Then</a:t>
            </a:r>
            <a:r>
              <a:rPr lang="tr-TR" dirty="0">
                <a:solidFill>
                  <a:srgbClr val="3366FF"/>
                </a:solidFill>
              </a:rPr>
              <a:t> He has set </a:t>
            </a:r>
            <a:r>
              <a:rPr lang="tr-TR" dirty="0" err="1">
                <a:solidFill>
                  <a:srgbClr val="3366FF"/>
                </a:solidFill>
              </a:rPr>
              <a:t>up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>
                <a:solidFill>
                  <a:srgbClr val="3366FF"/>
                </a:solidFill>
              </a:rPr>
              <a:t>relationships</a:t>
            </a:r>
            <a:r>
              <a:rPr lang="tr-TR" dirty="0">
                <a:solidFill>
                  <a:srgbClr val="3366FF"/>
                </a:solidFill>
              </a:rPr>
              <a:t> of </a:t>
            </a:r>
            <a:r>
              <a:rPr lang="tr-TR" dirty="0" err="1">
                <a:solidFill>
                  <a:srgbClr val="3366FF"/>
                </a:solidFill>
              </a:rPr>
              <a:t>family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>
                <a:solidFill>
                  <a:srgbClr val="3366FF"/>
                </a:solidFill>
              </a:rPr>
              <a:t>and</a:t>
            </a:r>
            <a:r>
              <a:rPr lang="tr-TR" dirty="0">
                <a:solidFill>
                  <a:srgbClr val="3366FF"/>
                </a:solidFill>
              </a:rPr>
              <a:t> </a:t>
            </a:r>
            <a:r>
              <a:rPr lang="tr-TR" dirty="0" err="1" smtClean="0">
                <a:solidFill>
                  <a:srgbClr val="3366FF"/>
                </a:solidFill>
              </a:rPr>
              <a:t>marriage</a:t>
            </a:r>
            <a:r>
              <a:rPr lang="tr-TR" dirty="0" smtClean="0">
                <a:solidFill>
                  <a:srgbClr val="3366FF"/>
                </a:solidFill>
              </a:rPr>
              <a:t>.</a:t>
            </a:r>
            <a:r>
              <a:rPr lang="tr-TR" dirty="0">
                <a:solidFill>
                  <a:srgbClr val="3366FF"/>
                </a:solidFill>
              </a:rPr>
              <a:t>” </a:t>
            </a:r>
            <a:r>
              <a:rPr lang="tr-TR" dirty="0" smtClean="0"/>
              <a:t>[</a:t>
            </a:r>
            <a:r>
              <a:rPr lang="tr-TR" dirty="0" err="1" smtClean="0"/>
              <a:t>Furqan</a:t>
            </a:r>
            <a:r>
              <a:rPr lang="tr-TR" dirty="0"/>
              <a:t>: 54]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179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952419"/>
          </a:xfrm>
        </p:spPr>
        <p:txBody>
          <a:bodyPr>
            <a:normAutofit/>
          </a:bodyPr>
          <a:lstStyle/>
          <a:p>
            <a:r>
              <a:rPr lang="tr-TR" sz="3300" b="1" dirty="0" err="1" smtClean="0">
                <a:solidFill>
                  <a:srgbClr val="FF0000"/>
                </a:solidFill>
              </a:rPr>
              <a:t>The</a:t>
            </a:r>
            <a:r>
              <a:rPr lang="tr-TR" sz="3300" b="1" dirty="0" smtClean="0">
                <a:solidFill>
                  <a:srgbClr val="FF0000"/>
                </a:solidFill>
              </a:rPr>
              <a:t> </a:t>
            </a:r>
            <a:r>
              <a:rPr lang="tr-TR" sz="3300" b="1" dirty="0">
                <a:solidFill>
                  <a:srgbClr val="FF0000"/>
                </a:solidFill>
              </a:rPr>
              <a:t>First </a:t>
            </a:r>
            <a:r>
              <a:rPr lang="tr-TR" sz="3300" b="1" dirty="0" err="1" smtClean="0">
                <a:solidFill>
                  <a:srgbClr val="FF0000"/>
                </a:solidFill>
              </a:rPr>
              <a:t>Family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smtClean="0">
                <a:solidFill>
                  <a:srgbClr val="FF0000"/>
                </a:solidFill>
              </a:rPr>
              <a:t>in history</a:t>
            </a:r>
            <a:endParaRPr lang="en-US" sz="33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61" y="846594"/>
            <a:ext cx="8736848" cy="57262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came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existence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creation</a:t>
            </a:r>
            <a:r>
              <a:rPr lang="tr-TR" dirty="0"/>
              <a:t> of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man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woman</a:t>
            </a:r>
            <a:r>
              <a:rPr lang="tr-TR" dirty="0"/>
              <a:t>, Adam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Hawa</a:t>
            </a:r>
            <a:r>
              <a:rPr lang="tr-TR" dirty="0"/>
              <a:t> (Eve). Allah </a:t>
            </a:r>
            <a:r>
              <a:rPr lang="tr-TR" dirty="0" err="1" smtClean="0"/>
              <a:t>says</a:t>
            </a:r>
            <a:r>
              <a:rPr lang="tr-TR" dirty="0"/>
              <a:t>, </a:t>
            </a:r>
            <a:endParaRPr lang="tr-TR" dirty="0" smtClean="0"/>
          </a:p>
          <a:p>
            <a:pPr algn="just"/>
            <a:r>
              <a:rPr lang="tr-TR" i="1" dirty="0" smtClean="0"/>
              <a:t>“</a:t>
            </a:r>
            <a:r>
              <a:rPr lang="tr-TR" i="1" dirty="0" err="1"/>
              <a:t>And</a:t>
            </a:r>
            <a:r>
              <a:rPr lang="tr-TR" i="1" dirty="0"/>
              <a:t> (</a:t>
            </a:r>
            <a:r>
              <a:rPr lang="tr-TR" i="1" dirty="0" err="1"/>
              <a:t>remember</a:t>
            </a:r>
            <a:r>
              <a:rPr lang="tr-TR" i="1" dirty="0"/>
              <a:t>) </a:t>
            </a:r>
            <a:r>
              <a:rPr lang="tr-TR" i="1" dirty="0" err="1"/>
              <a:t>when</a:t>
            </a:r>
            <a:r>
              <a:rPr lang="tr-TR" i="1" dirty="0"/>
              <a:t> </a:t>
            </a:r>
            <a:r>
              <a:rPr lang="tr-TR" i="1" dirty="0" err="1"/>
              <a:t>your</a:t>
            </a:r>
            <a:r>
              <a:rPr lang="tr-TR" i="1" dirty="0"/>
              <a:t> </a:t>
            </a:r>
            <a:r>
              <a:rPr lang="tr-TR" i="1" dirty="0" err="1"/>
              <a:t>Lord</a:t>
            </a:r>
            <a:r>
              <a:rPr lang="tr-TR" i="1" dirty="0"/>
              <a:t> </a:t>
            </a:r>
            <a:r>
              <a:rPr lang="tr-TR" i="1" dirty="0" err="1"/>
              <a:t>said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angels</a:t>
            </a:r>
            <a:r>
              <a:rPr lang="tr-TR" i="1" dirty="0"/>
              <a:t>; “I </a:t>
            </a:r>
            <a:r>
              <a:rPr lang="tr-TR" i="1" dirty="0" err="1"/>
              <a:t>will</a:t>
            </a:r>
            <a:r>
              <a:rPr lang="tr-TR" i="1" dirty="0"/>
              <a:t> </a:t>
            </a:r>
            <a:r>
              <a:rPr lang="tr-TR" i="1" dirty="0" err="1"/>
              <a:t>create</a:t>
            </a:r>
            <a:r>
              <a:rPr lang="tr-TR" i="1" dirty="0"/>
              <a:t> a </a:t>
            </a:r>
            <a:r>
              <a:rPr lang="tr-TR" i="1" dirty="0" err="1"/>
              <a:t>vicegerent</a:t>
            </a:r>
            <a:r>
              <a:rPr lang="tr-TR" i="1" dirty="0"/>
              <a:t> on </a:t>
            </a:r>
            <a:r>
              <a:rPr lang="tr-TR" i="1" dirty="0" err="1"/>
              <a:t>earth</a:t>
            </a:r>
            <a:r>
              <a:rPr lang="tr-TR" i="1" dirty="0"/>
              <a:t>.”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said</a:t>
            </a:r>
            <a:r>
              <a:rPr lang="tr-TR" i="1" dirty="0"/>
              <a:t>: “</a:t>
            </a:r>
            <a:r>
              <a:rPr lang="tr-TR" i="1" dirty="0" err="1"/>
              <a:t>Will</a:t>
            </a:r>
            <a:r>
              <a:rPr lang="tr-TR" i="1" dirty="0"/>
              <a:t> </a:t>
            </a:r>
            <a:r>
              <a:rPr lang="tr-TR" i="1" dirty="0" err="1"/>
              <a:t>You</a:t>
            </a:r>
            <a:r>
              <a:rPr lang="tr-TR" i="1" dirty="0"/>
              <a:t> </a:t>
            </a:r>
            <a:r>
              <a:rPr lang="tr-TR" i="1" dirty="0" err="1"/>
              <a:t>place</a:t>
            </a:r>
            <a:r>
              <a:rPr lang="tr-TR" i="1" dirty="0"/>
              <a:t> in </a:t>
            </a:r>
            <a:r>
              <a:rPr lang="tr-TR" i="1" dirty="0" err="1"/>
              <a:t>there</a:t>
            </a:r>
            <a:r>
              <a:rPr lang="tr-TR" i="1" dirty="0"/>
              <a:t>, </a:t>
            </a:r>
            <a:r>
              <a:rPr lang="tr-TR" i="1" dirty="0" err="1"/>
              <a:t>one</a:t>
            </a:r>
            <a:r>
              <a:rPr lang="tr-TR" i="1" dirty="0"/>
              <a:t> </a:t>
            </a:r>
            <a:r>
              <a:rPr lang="tr-TR" i="1" dirty="0" err="1"/>
              <a:t>who</a:t>
            </a:r>
            <a:r>
              <a:rPr lang="tr-TR" i="1" dirty="0"/>
              <a:t> </a:t>
            </a:r>
            <a:r>
              <a:rPr lang="tr-TR" i="1" dirty="0" err="1"/>
              <a:t>will</a:t>
            </a:r>
            <a:r>
              <a:rPr lang="tr-TR" i="1" dirty="0"/>
              <a:t> </a:t>
            </a:r>
            <a:r>
              <a:rPr lang="tr-TR" i="1" dirty="0" err="1"/>
              <a:t>make</a:t>
            </a:r>
            <a:r>
              <a:rPr lang="tr-TR" i="1" dirty="0"/>
              <a:t> </a:t>
            </a:r>
            <a:r>
              <a:rPr lang="tr-TR" i="1" dirty="0" err="1"/>
              <a:t>mischief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shed</a:t>
            </a:r>
            <a:r>
              <a:rPr lang="tr-TR" i="1" dirty="0"/>
              <a:t> </a:t>
            </a:r>
            <a:r>
              <a:rPr lang="tr-TR" i="1" dirty="0" err="1"/>
              <a:t>blood</a:t>
            </a:r>
            <a:r>
              <a:rPr lang="tr-TR" i="1" dirty="0"/>
              <a:t> in </a:t>
            </a:r>
            <a:r>
              <a:rPr lang="tr-TR" i="1" dirty="0" err="1"/>
              <a:t>there</a:t>
            </a:r>
            <a:r>
              <a:rPr lang="tr-TR" i="1" dirty="0"/>
              <a:t>? </a:t>
            </a:r>
            <a:r>
              <a:rPr lang="tr-TR" i="1" dirty="0" err="1"/>
              <a:t>While</a:t>
            </a:r>
            <a:r>
              <a:rPr lang="tr-TR" i="1" dirty="0"/>
              <a:t> </a:t>
            </a:r>
            <a:r>
              <a:rPr lang="tr-TR" i="1" dirty="0" err="1"/>
              <a:t>we</a:t>
            </a:r>
            <a:r>
              <a:rPr lang="tr-TR" i="1" dirty="0"/>
              <a:t> (</a:t>
            </a:r>
            <a:r>
              <a:rPr lang="tr-TR" i="1" dirty="0" err="1"/>
              <a:t>indeed</a:t>
            </a:r>
            <a:r>
              <a:rPr lang="tr-TR" i="1" dirty="0"/>
              <a:t>) </a:t>
            </a:r>
            <a:r>
              <a:rPr lang="tr-TR" i="1" dirty="0" err="1"/>
              <a:t>celebrate</a:t>
            </a:r>
            <a:r>
              <a:rPr lang="tr-TR" i="1" dirty="0"/>
              <a:t> </a:t>
            </a:r>
            <a:r>
              <a:rPr lang="tr-TR" i="1" dirty="0" err="1"/>
              <a:t>Your</a:t>
            </a:r>
            <a:r>
              <a:rPr lang="tr-TR" i="1" dirty="0"/>
              <a:t> </a:t>
            </a:r>
            <a:r>
              <a:rPr lang="tr-TR" i="1" dirty="0" err="1"/>
              <a:t>Praises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glorify</a:t>
            </a:r>
            <a:r>
              <a:rPr lang="tr-TR" i="1" dirty="0"/>
              <a:t> </a:t>
            </a:r>
            <a:r>
              <a:rPr lang="tr-TR" i="1" dirty="0" err="1"/>
              <a:t>Your</a:t>
            </a:r>
            <a:r>
              <a:rPr lang="tr-TR" i="1" dirty="0"/>
              <a:t> </a:t>
            </a:r>
            <a:r>
              <a:rPr lang="tr-TR" i="1" dirty="0" err="1"/>
              <a:t>Holy</a:t>
            </a:r>
            <a:r>
              <a:rPr lang="tr-TR" i="1" dirty="0"/>
              <a:t> (Name)? He </a:t>
            </a:r>
            <a:r>
              <a:rPr lang="tr-TR" i="1" dirty="0" err="1"/>
              <a:t>said</a:t>
            </a:r>
            <a:r>
              <a:rPr lang="tr-TR" i="1" dirty="0"/>
              <a:t>: “I do </a:t>
            </a:r>
            <a:r>
              <a:rPr lang="tr-TR" i="1" dirty="0" err="1"/>
              <a:t>know</a:t>
            </a:r>
            <a:r>
              <a:rPr lang="tr-TR" i="1" dirty="0"/>
              <a:t> </a:t>
            </a:r>
            <a:r>
              <a:rPr lang="tr-TR" i="1" dirty="0" err="1"/>
              <a:t>what</a:t>
            </a:r>
            <a:r>
              <a:rPr lang="tr-TR" i="1" dirty="0"/>
              <a:t> </a:t>
            </a:r>
            <a:r>
              <a:rPr lang="tr-TR" i="1" dirty="0" err="1"/>
              <a:t>you</a:t>
            </a:r>
            <a:r>
              <a:rPr lang="tr-TR" i="1" dirty="0"/>
              <a:t> do not </a:t>
            </a:r>
            <a:r>
              <a:rPr lang="tr-TR" i="1" dirty="0" err="1"/>
              <a:t>know</a:t>
            </a:r>
            <a:r>
              <a:rPr lang="tr-TR" i="1" dirty="0"/>
              <a:t>.” </a:t>
            </a:r>
            <a:r>
              <a:rPr lang="tr-TR" dirty="0" smtClean="0"/>
              <a:t>[</a:t>
            </a:r>
            <a:r>
              <a:rPr lang="tr-TR" dirty="0" err="1" smtClean="0"/>
              <a:t>Baqarah</a:t>
            </a:r>
            <a:r>
              <a:rPr lang="tr-TR" dirty="0"/>
              <a:t>: 30]</a:t>
            </a:r>
            <a:endParaRPr lang="en-US" dirty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/>
              <a:t>Allah </a:t>
            </a:r>
            <a:r>
              <a:rPr lang="tr-TR" dirty="0" err="1" smtClean="0"/>
              <a:t>created</a:t>
            </a:r>
            <a:r>
              <a:rPr lang="tr-TR" dirty="0" smtClean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man</a:t>
            </a:r>
            <a:r>
              <a:rPr lang="tr-TR" dirty="0"/>
              <a:t> his </a:t>
            </a:r>
            <a:r>
              <a:rPr lang="tr-TR" dirty="0" err="1"/>
              <a:t>pair</a:t>
            </a:r>
            <a:r>
              <a:rPr lang="tr-TR" dirty="0"/>
              <a:t> (</a:t>
            </a:r>
            <a:r>
              <a:rPr lang="tr-TR" dirty="0" err="1"/>
              <a:t>zawj</a:t>
            </a:r>
            <a:r>
              <a:rPr lang="tr-TR" dirty="0"/>
              <a:t>) in </a:t>
            </a:r>
            <a:r>
              <a:rPr lang="tr-TR" dirty="0" err="1"/>
              <a:t>the</a:t>
            </a:r>
            <a:r>
              <a:rPr lang="tr-TR" dirty="0"/>
              <a:t> form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woman</a:t>
            </a:r>
            <a:r>
              <a:rPr lang="tr-TR" dirty="0"/>
              <a:t>. </a:t>
            </a:r>
            <a:r>
              <a:rPr lang="tr-TR" dirty="0" err="1"/>
              <a:t>That’s</a:t>
            </a:r>
            <a:r>
              <a:rPr lang="tr-TR" dirty="0"/>
              <a:t> how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of </a:t>
            </a:r>
            <a:r>
              <a:rPr lang="tr-TR" dirty="0" err="1"/>
              <a:t>husband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wife</a:t>
            </a:r>
            <a:r>
              <a:rPr lang="tr-TR" dirty="0"/>
              <a:t> </a:t>
            </a:r>
            <a:r>
              <a:rPr lang="tr-TR" dirty="0" err="1"/>
              <a:t>came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1570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>
          <a:xfrm>
            <a:off x="183733" y="246922"/>
            <a:ext cx="8960267" cy="6031984"/>
          </a:xfrm>
        </p:spPr>
        <p:txBody>
          <a:bodyPr>
            <a:normAutofit fontScale="92500" lnSpcReduction="20000"/>
          </a:bodyPr>
          <a:lstStyle/>
          <a:p>
            <a:pPr marL="0" indent="0" algn="ctr" eaLnBrk="1" hangingPunct="1">
              <a:buNone/>
            </a:pPr>
            <a:r>
              <a:rPr lang="en-US" sz="2600" b="1" dirty="0" smtClean="0">
                <a:solidFill>
                  <a:srgbClr val="FF0000"/>
                </a:solidFill>
                <a:latin typeface="Arial" charset="0"/>
              </a:rPr>
              <a:t>Muslim Women </a:t>
            </a:r>
          </a:p>
          <a:p>
            <a:pPr algn="just" eaLnBrk="1" hangingPunct="1"/>
            <a:r>
              <a:rPr lang="en-US" sz="3000" dirty="0" smtClean="0">
                <a:latin typeface="Arial" charset="0"/>
              </a:rPr>
              <a:t>the </a:t>
            </a:r>
            <a:r>
              <a:rPr lang="en-US" sz="3000" i="1" dirty="0">
                <a:latin typeface="Arial" charset="0"/>
              </a:rPr>
              <a:t>Quran</a:t>
            </a:r>
            <a:r>
              <a:rPr lang="en-US" sz="3000" dirty="0">
                <a:latin typeface="Arial" charset="0"/>
              </a:rPr>
              <a:t>, </a:t>
            </a:r>
            <a:r>
              <a:rPr lang="en-US" sz="3000" dirty="0" smtClean="0">
                <a:latin typeface="Arial" charset="0"/>
              </a:rPr>
              <a:t>says: men </a:t>
            </a:r>
            <a:r>
              <a:rPr lang="en-US" sz="3000" dirty="0">
                <a:latin typeface="Arial" charset="0"/>
              </a:rPr>
              <a:t>and women are equal before </a:t>
            </a:r>
            <a:r>
              <a:rPr lang="en-US" sz="3000" dirty="0" smtClean="0">
                <a:latin typeface="Arial" charset="0"/>
              </a:rPr>
              <a:t>God. Muslims </a:t>
            </a:r>
            <a:r>
              <a:rPr lang="en-US" sz="3000" dirty="0">
                <a:latin typeface="Arial" charset="0"/>
              </a:rPr>
              <a:t>offer these practices as evidence of equality:</a:t>
            </a:r>
          </a:p>
          <a:p>
            <a:pPr lvl="1" algn="just" eaLnBrk="1" hangingPunct="1"/>
            <a:r>
              <a:rPr lang="en-US" sz="3000" dirty="0">
                <a:latin typeface="Arial" charset="0"/>
              </a:rPr>
              <a:t>Islam </a:t>
            </a:r>
            <a:r>
              <a:rPr lang="en-US" sz="3000" dirty="0" smtClean="0">
                <a:latin typeface="Arial" charset="0"/>
              </a:rPr>
              <a:t>accepts </a:t>
            </a:r>
            <a:r>
              <a:rPr lang="en-US" sz="3000" dirty="0">
                <a:latin typeface="Arial" charset="0"/>
              </a:rPr>
              <a:t>a woman, whether single or married, as an individual in her own right, with the right to own and dispose of her property and earnings. </a:t>
            </a:r>
          </a:p>
          <a:p>
            <a:pPr lvl="1" algn="just" eaLnBrk="1" hangingPunct="1"/>
            <a:r>
              <a:rPr lang="en-US" sz="3000" dirty="0">
                <a:latin typeface="Arial" charset="0"/>
              </a:rPr>
              <a:t>A marital gift </a:t>
            </a:r>
            <a:r>
              <a:rPr lang="en-US" sz="3000" dirty="0" smtClean="0">
                <a:latin typeface="Arial" charset="0"/>
              </a:rPr>
              <a:t>(</a:t>
            </a:r>
            <a:r>
              <a:rPr lang="en-US" sz="3000" dirty="0" err="1" smtClean="0">
                <a:latin typeface="Arial" charset="0"/>
              </a:rPr>
              <a:t>mahr</a:t>
            </a:r>
            <a:r>
              <a:rPr lang="en-US" sz="3000" dirty="0" smtClean="0">
                <a:latin typeface="Arial" charset="0"/>
              </a:rPr>
              <a:t>) is </a:t>
            </a:r>
            <a:r>
              <a:rPr lang="en-US" sz="3000" dirty="0">
                <a:latin typeface="Arial" charset="0"/>
              </a:rPr>
              <a:t>given by the groom to the bride for her own personal use</a:t>
            </a:r>
            <a:r>
              <a:rPr lang="en-US" sz="3000" dirty="0" smtClean="0">
                <a:latin typeface="Arial" charset="0"/>
              </a:rPr>
              <a:t>, </a:t>
            </a:r>
          </a:p>
          <a:p>
            <a:pPr lvl="1" algn="just" eaLnBrk="1" hangingPunct="1"/>
            <a:r>
              <a:rPr lang="en-US" sz="3000" dirty="0">
                <a:latin typeface="Arial" charset="0"/>
              </a:rPr>
              <a:t>S</a:t>
            </a:r>
            <a:r>
              <a:rPr lang="en-US" sz="3000" dirty="0" smtClean="0">
                <a:latin typeface="Arial" charset="0"/>
              </a:rPr>
              <a:t>he </a:t>
            </a:r>
            <a:r>
              <a:rPr lang="en-US" sz="3000" dirty="0">
                <a:latin typeface="Arial" charset="0"/>
              </a:rPr>
              <a:t>may keep her own family name rather than adopting her husband's. </a:t>
            </a:r>
          </a:p>
          <a:p>
            <a:pPr lvl="1" eaLnBrk="1" hangingPunct="1"/>
            <a:r>
              <a:rPr lang="en-US" sz="3000" dirty="0">
                <a:latin typeface="Arial" charset="0"/>
              </a:rPr>
              <a:t>Roles of men and women are complementary and collaborative.</a:t>
            </a:r>
          </a:p>
          <a:p>
            <a:pPr lvl="1" algn="just" eaLnBrk="1" hangingPunct="1"/>
            <a:r>
              <a:rPr lang="en-US" sz="3000" dirty="0">
                <a:latin typeface="Arial" charset="0"/>
              </a:rPr>
              <a:t>Rights and responsibilities of both </a:t>
            </a:r>
            <a:r>
              <a:rPr lang="en-US" sz="3000" dirty="0" smtClean="0">
                <a:latin typeface="Arial" charset="0"/>
              </a:rPr>
              <a:t>sides </a:t>
            </a:r>
            <a:r>
              <a:rPr lang="en-US" sz="3000" dirty="0">
                <a:latin typeface="Arial" charset="0"/>
              </a:rPr>
              <a:t>are equitable and balanced in their totality. </a:t>
            </a:r>
          </a:p>
        </p:txBody>
      </p:sp>
    </p:spTree>
    <p:extLst>
      <p:ext uri="{BB962C8B-B14F-4D97-AF65-F5344CB8AC3E}">
        <p14:creationId xmlns:p14="http://schemas.microsoft.com/office/powerpoint/2010/main" val="107536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2506"/>
          </a:xfrm>
        </p:spPr>
        <p:txBody>
          <a:bodyPr>
            <a:normAutofit fontScale="90000"/>
          </a:bodyPr>
          <a:lstStyle/>
          <a:p>
            <a:r>
              <a:rPr lang="en-US" sz="3300" b="1" dirty="0" smtClean="0">
                <a:solidFill>
                  <a:srgbClr val="FF0000"/>
                </a:solidFill>
              </a:rPr>
              <a:t/>
            </a:r>
            <a:br>
              <a:rPr lang="en-US" sz="3300" b="1" dirty="0" smtClean="0">
                <a:solidFill>
                  <a:srgbClr val="FF0000"/>
                </a:solidFill>
              </a:rPr>
            </a:br>
            <a:r>
              <a:rPr lang="en-US" sz="3300" b="1" dirty="0" smtClean="0">
                <a:solidFill>
                  <a:srgbClr val="FF0000"/>
                </a:solidFill>
              </a:rPr>
              <a:t>CHARACTERISTICS </a:t>
            </a:r>
            <a:r>
              <a:rPr lang="en-US" sz="3300" b="1" dirty="0">
                <a:solidFill>
                  <a:srgbClr val="FF0000"/>
                </a:solidFill>
              </a:rPr>
              <a:t>OF A MUSLIM FAMILY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419" y="917144"/>
            <a:ext cx="8713331" cy="5808576"/>
          </a:xfrm>
        </p:spPr>
        <p:txBody>
          <a:bodyPr>
            <a:normAutofit fontScale="85000" lnSpcReduction="10000"/>
          </a:bodyPr>
          <a:lstStyle/>
          <a:p>
            <a:r>
              <a:rPr lang="tr-TR" b="1" i="1" dirty="0" smtClean="0"/>
              <a:t>1.0 </a:t>
            </a:r>
            <a:r>
              <a:rPr lang="tr-TR" b="1" i="1" dirty="0"/>
              <a:t>RIGHTS </a:t>
            </a:r>
            <a:r>
              <a:rPr lang="tr-TR" b="1" i="1" dirty="0" err="1"/>
              <a:t>and</a:t>
            </a:r>
            <a:r>
              <a:rPr lang="tr-TR" b="1" i="1" dirty="0"/>
              <a:t> RESPONSIBILITIES</a:t>
            </a:r>
            <a:endParaRPr lang="en-US" dirty="0"/>
          </a:p>
          <a:p>
            <a:r>
              <a:rPr lang="tr-TR" i="1" dirty="0"/>
              <a:t>1.1 </a:t>
            </a:r>
            <a:r>
              <a:rPr lang="tr-TR" i="1" dirty="0" err="1"/>
              <a:t>Balance</a:t>
            </a:r>
            <a:r>
              <a:rPr lang="tr-TR" i="1" dirty="0"/>
              <a:t> </a:t>
            </a:r>
            <a:r>
              <a:rPr lang="tr-TR" i="1" dirty="0" err="1"/>
              <a:t>between</a:t>
            </a:r>
            <a:r>
              <a:rPr lang="tr-TR" i="1" dirty="0"/>
              <a:t> </a:t>
            </a:r>
            <a:r>
              <a:rPr lang="tr-TR" i="1" dirty="0" err="1"/>
              <a:t>rights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responsibilities</a:t>
            </a:r>
            <a:r>
              <a:rPr lang="tr-TR" i="1" dirty="0"/>
              <a:t>: 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member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husband</a:t>
            </a:r>
            <a:r>
              <a:rPr lang="tr-TR" dirty="0"/>
              <a:t> </a:t>
            </a:r>
            <a:r>
              <a:rPr lang="tr-TR" dirty="0" err="1"/>
              <a:t>wife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child</a:t>
            </a:r>
            <a:r>
              <a:rPr lang="tr-TR" dirty="0"/>
              <a:t>, has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responsibilities</a:t>
            </a:r>
            <a:r>
              <a:rPr lang="tr-TR" dirty="0"/>
              <a:t>. </a:t>
            </a:r>
            <a:endParaRPr lang="en-US" dirty="0"/>
          </a:p>
          <a:p>
            <a:r>
              <a:rPr lang="tr-TR" i="1" dirty="0"/>
              <a:t>1.2 Child </a:t>
            </a:r>
            <a:r>
              <a:rPr lang="tr-TR" i="1" dirty="0" err="1"/>
              <a:t>rearing</a:t>
            </a:r>
            <a:r>
              <a:rPr lang="tr-TR" i="1" dirty="0"/>
              <a:t>: 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parents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jointly</a:t>
            </a:r>
            <a:r>
              <a:rPr lang="tr-TR" dirty="0"/>
              <a:t> </a:t>
            </a:r>
            <a:r>
              <a:rPr lang="tr-TR" dirty="0" err="1"/>
              <a:t>responsible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upbringing</a:t>
            </a:r>
            <a:r>
              <a:rPr lang="tr-TR" dirty="0"/>
              <a:t> of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(</a:t>
            </a:r>
            <a:r>
              <a:rPr lang="tr-TR" dirty="0" err="1"/>
              <a:t>aqidat</a:t>
            </a:r>
            <a:r>
              <a:rPr lang="tr-TR" dirty="0"/>
              <a:t>, </a:t>
            </a:r>
            <a:r>
              <a:rPr lang="tr-TR" dirty="0" err="1"/>
              <a:t>emotional</a:t>
            </a:r>
            <a:r>
              <a:rPr lang="tr-TR" dirty="0"/>
              <a:t>, </a:t>
            </a:r>
            <a:r>
              <a:rPr lang="tr-TR" dirty="0" err="1"/>
              <a:t>physical</a:t>
            </a:r>
            <a:r>
              <a:rPr lang="tr-TR" dirty="0"/>
              <a:t>, </a:t>
            </a:r>
            <a:r>
              <a:rPr lang="tr-TR" dirty="0" err="1"/>
              <a:t>psychological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 smtClean="0"/>
              <a:t>)</a:t>
            </a:r>
            <a:endParaRPr lang="en-US" dirty="0"/>
          </a:p>
          <a:p>
            <a:r>
              <a:rPr lang="tr-TR" i="1" dirty="0"/>
              <a:t>1.3 </a:t>
            </a:r>
            <a:r>
              <a:rPr lang="tr-TR" i="1" dirty="0" err="1"/>
              <a:t>Division</a:t>
            </a:r>
            <a:r>
              <a:rPr lang="tr-TR" i="1" dirty="0"/>
              <a:t> of </a:t>
            </a:r>
            <a:r>
              <a:rPr lang="tr-TR" i="1" dirty="0" err="1"/>
              <a:t>labor</a:t>
            </a:r>
            <a:r>
              <a:rPr lang="tr-TR" i="1" dirty="0"/>
              <a:t>: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emotionally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psychologically</a:t>
            </a:r>
            <a:r>
              <a:rPr lang="tr-TR" dirty="0"/>
              <a:t> </a:t>
            </a:r>
            <a:r>
              <a:rPr lang="tr-TR" dirty="0" err="1"/>
              <a:t>equipped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child</a:t>
            </a:r>
            <a:r>
              <a:rPr lang="tr-TR" dirty="0"/>
              <a:t> </a:t>
            </a:r>
            <a:r>
              <a:rPr lang="tr-TR" dirty="0" err="1"/>
              <a:t>rearing</a:t>
            </a:r>
            <a:r>
              <a:rPr lang="tr-TR" dirty="0" smtClean="0"/>
              <a:t>. </a:t>
            </a:r>
            <a:r>
              <a:rPr lang="tr-TR" dirty="0" err="1"/>
              <a:t>There</a:t>
            </a:r>
            <a:r>
              <a:rPr lang="tr-TR" dirty="0"/>
              <a:t> 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corresponding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in </a:t>
            </a:r>
            <a:r>
              <a:rPr lang="tr-TR" dirty="0" err="1"/>
              <a:t>men's</a:t>
            </a:r>
            <a:r>
              <a:rPr lang="tr-TR" dirty="0"/>
              <a:t> </a:t>
            </a:r>
            <a:r>
              <a:rPr lang="tr-TR" dirty="0" err="1"/>
              <a:t>home</a:t>
            </a:r>
            <a:r>
              <a:rPr lang="tr-TR" dirty="0"/>
              <a:t> </a:t>
            </a:r>
            <a:r>
              <a:rPr lang="tr-TR" dirty="0" err="1"/>
              <a:t>responsibilities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ends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ultimate</a:t>
            </a:r>
            <a:r>
              <a:rPr lang="tr-TR" dirty="0"/>
              <a:t> </a:t>
            </a:r>
            <a:r>
              <a:rPr lang="tr-TR" dirty="0" err="1"/>
              <a:t>loser</a:t>
            </a:r>
            <a:r>
              <a:rPr lang="tr-TR" dirty="0" smtClean="0"/>
              <a:t>.</a:t>
            </a:r>
            <a:r>
              <a:rPr lang="tr-TR" dirty="0"/>
              <a:t> </a:t>
            </a:r>
            <a:endParaRPr lang="en-US" dirty="0"/>
          </a:p>
          <a:p>
            <a:r>
              <a:rPr lang="tr-TR" i="1" dirty="0"/>
              <a:t>1.4 </a:t>
            </a:r>
            <a:r>
              <a:rPr lang="tr-TR" i="1" dirty="0" err="1"/>
              <a:t>Conjugal</a:t>
            </a:r>
            <a:r>
              <a:rPr lang="tr-TR" i="1" dirty="0"/>
              <a:t> </a:t>
            </a:r>
            <a:r>
              <a:rPr lang="tr-TR" i="1" dirty="0" err="1"/>
              <a:t>rights</a:t>
            </a:r>
            <a:r>
              <a:rPr lang="tr-TR" i="1" dirty="0"/>
              <a:t>: </a:t>
            </a:r>
            <a:r>
              <a:rPr lang="tr-TR" dirty="0" err="1"/>
              <a:t>Each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has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responsibilities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209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687</Words>
  <Application>Microsoft Office PowerPoint</Application>
  <PresentationFormat>Ekran Gösterisi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Definitions of Family</vt:lpstr>
      <vt:lpstr>Types of Family</vt:lpstr>
      <vt:lpstr> Functions of Family  </vt:lpstr>
      <vt:lpstr> Family Quotes </vt:lpstr>
      <vt:lpstr>Muslim Family</vt:lpstr>
      <vt:lpstr>The First Family in history</vt:lpstr>
      <vt:lpstr>PowerPoint Sunusu</vt:lpstr>
      <vt:lpstr> CHARACTERISTICS OF A MUSLIM FAMILY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in Islamic Civilisaiton</dc:title>
  <dc:creator>Seyfettin Ersahin</dc:creator>
  <cp:lastModifiedBy>canan</cp:lastModifiedBy>
  <cp:revision>25</cp:revision>
  <dcterms:created xsi:type="dcterms:W3CDTF">2015-03-09T18:10:24Z</dcterms:created>
  <dcterms:modified xsi:type="dcterms:W3CDTF">2018-02-12T18:41:06Z</dcterms:modified>
</cp:coreProperties>
</file>