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4D4905C-5DA3-3A46-AA91-D94183FFFF53}"/>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A6A848E2-F291-DA42-A2D8-A46AC83C0977}"/>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p>
        </p:txBody>
      </p:sp>
    </p:spTree>
    <p:extLst>
      <p:ext uri="{BB962C8B-B14F-4D97-AF65-F5344CB8AC3E}">
        <p14:creationId xmlns:p14="http://schemas.microsoft.com/office/powerpoint/2010/main" val="3681457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Toplum hayatını düzenleyen kuralların genel olarak din kuralları, ahlak kuralları, görgü kuralları ve hukuk kuralları olduğunu belirtmiştik. Bunlardan din kuralları, ahlak kuralları ve görgü kuralları üzerinde de durulmuş ve bunların hukuk kuralları ile olan ilişkileri de açıklanmıştı. </a:t>
            </a:r>
          </a:p>
          <a:p>
            <a:r>
              <a:rPr lang="tr-TR" dirty="0"/>
              <a:t>Hukuk kuralları, bütün bu kuralların arasında kamu gücü ile ilişkisi sebebiyle en önem taşıyanıdır. </a:t>
            </a:r>
          </a:p>
        </p:txBody>
      </p:sp>
    </p:spTree>
    <p:extLst>
      <p:ext uri="{BB962C8B-B14F-4D97-AF65-F5344CB8AC3E}">
        <p14:creationId xmlns:p14="http://schemas.microsoft.com/office/powerpoint/2010/main" val="1953965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Hukuk kuralları ile diğer üç kural türü arasında keskin bir arım yoktur. Öyle ki, bir kural hukuk kuralı iken zaman içerisinde topluma yerleşerek bir görgü kuralı olabileceği gibi, görgü kuralı olan bir kural zaman içerisinde hukuk kuralı da olabilir. </a:t>
            </a:r>
          </a:p>
          <a:p>
            <a:r>
              <a:rPr lang="tr-TR" dirty="0"/>
              <a:t>Bu ilişki bir </a:t>
            </a:r>
            <a:r>
              <a:rPr lang="tr-TR" dirty="0" err="1"/>
              <a:t>geçişkenlik</a:t>
            </a:r>
            <a:r>
              <a:rPr lang="tr-TR" dirty="0"/>
              <a:t> şeklinde değil de,  aynı kuralın hem hukuk kuralı hem de diğer kural türlerinden birisine dahil olması şeklinde de olabilir. örneğin, insanlara zarar vermek, hem hukuken hem dinen hem görgü olarak hem de ahlaken kabul edilemez bir davranıştır.</a:t>
            </a:r>
          </a:p>
        </p:txBody>
      </p:sp>
    </p:spTree>
    <p:extLst>
      <p:ext uri="{BB962C8B-B14F-4D97-AF65-F5344CB8AC3E}">
        <p14:creationId xmlns:p14="http://schemas.microsoft.com/office/powerpoint/2010/main" val="4016255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Hukuk, Arapça hak sözcüğünün çoğuludur. Bu çerçevede hukuk, haklar anlamına gelmektedir. Ancak bu etimolojik yaklaşımın ötesinde, herkesin üzerinde anlaşacağı bir hukuk tanımının yapılması kolay değildir.  Zira, hukuk biçimsel şekilde ele alındığında farklı, kaynakları ve amaçları açısından ele alındığında ise farklı bir tanıma sahip olacaktır.</a:t>
            </a:r>
          </a:p>
          <a:p>
            <a:r>
              <a:rPr lang="tr-TR" dirty="0"/>
              <a:t>Bu tanım sorunun yanında, hukukun çeşitli anlamları da bulunmaktadır. </a:t>
            </a:r>
          </a:p>
        </p:txBody>
      </p:sp>
    </p:spTree>
    <p:extLst>
      <p:ext uri="{BB962C8B-B14F-4D97-AF65-F5344CB8AC3E}">
        <p14:creationId xmlns:p14="http://schemas.microsoft.com/office/powerpoint/2010/main" val="2062481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Pozitif hukuk:</a:t>
            </a:r>
          </a:p>
          <a:p>
            <a:r>
              <a:rPr lang="tr-TR" dirty="0"/>
              <a:t>Belirli bir ülkede belirli bir zamanda yürürlükte olan hukuk kurallarının bütünüdür.</a:t>
            </a:r>
          </a:p>
          <a:p>
            <a:r>
              <a:rPr lang="tr-TR" dirty="0"/>
              <a:t>Pozitif hukukun içerisinde Anayasa, kanunlar, cumhurbaşkanlığı kararnameleri, yönetmelikler gibi yazılı kuralların yanında, yazılı olmayan ancak duruma göre uygulanabilir olan örf-adet kuralları da bulunur. Keza içtihadı birleştirme kuralları da burada yer alırlar.</a:t>
            </a:r>
          </a:p>
          <a:p>
            <a:r>
              <a:rPr lang="tr-TR" dirty="0"/>
              <a:t>Pozitif hukuk, olması gereken hukuk-olan hukuk ayrımında olan hukuku ifade eder.</a:t>
            </a:r>
          </a:p>
        </p:txBody>
      </p:sp>
    </p:spTree>
    <p:extLst>
      <p:ext uri="{BB962C8B-B14F-4D97-AF65-F5344CB8AC3E}">
        <p14:creationId xmlns:p14="http://schemas.microsoft.com/office/powerpoint/2010/main" val="3182564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Doğal hukuk:</a:t>
            </a:r>
          </a:p>
          <a:p>
            <a:r>
              <a:rPr lang="tr-TR" dirty="0"/>
              <a:t>Uygulanması gereken, yani toplumun ihtiyaçlarını en uygun şekilde karşılayacağı düşünülen hukuk kurallarını ifade eder. </a:t>
            </a:r>
          </a:p>
          <a:p>
            <a:r>
              <a:rPr lang="tr-TR" dirty="0"/>
              <a:t>Doğal hukuk, bu yönüyle olması gereken hukuku ifade eder.</a:t>
            </a:r>
          </a:p>
          <a:p>
            <a:r>
              <a:rPr lang="tr-TR" dirty="0"/>
              <a:t>Pozitif hukuk kuralları doğal hukuka yaklaştıkça adalete yaklaşırlar.</a:t>
            </a:r>
          </a:p>
          <a:p>
            <a:endParaRPr lang="tr-TR" dirty="0"/>
          </a:p>
          <a:p>
            <a:endParaRPr lang="tr-TR" dirty="0"/>
          </a:p>
        </p:txBody>
      </p:sp>
    </p:spTree>
    <p:extLst>
      <p:ext uri="{BB962C8B-B14F-4D97-AF65-F5344CB8AC3E}">
        <p14:creationId xmlns:p14="http://schemas.microsoft.com/office/powerpoint/2010/main" val="199525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Mevzu hukuk:</a:t>
            </a:r>
          </a:p>
          <a:p>
            <a:r>
              <a:rPr lang="tr-TR" dirty="0"/>
              <a:t>Bir ülkede yetkili makamlarca konulmuş olan ve yürürlükte olan </a:t>
            </a:r>
            <a:r>
              <a:rPr lang="tr-TR" b="1" dirty="0"/>
              <a:t>yazılı</a:t>
            </a:r>
            <a:r>
              <a:rPr lang="tr-TR" dirty="0"/>
              <a:t> hukuk kurallarının bütününe mevzu hukuk denir.</a:t>
            </a:r>
          </a:p>
          <a:p>
            <a:r>
              <a:rPr lang="tr-TR" dirty="0"/>
              <a:t>Mevzu hukuk, pozitif hukuktan farklıdır. Mevzu hukuk sadece yazılı kuralları kapsar ve bir kamu otoritesince kabul edilmiş kuralları içermektedir.</a:t>
            </a:r>
          </a:p>
          <a:p>
            <a:endParaRPr lang="tr-TR" dirty="0"/>
          </a:p>
        </p:txBody>
      </p:sp>
    </p:spTree>
    <p:extLst>
      <p:ext uri="{BB962C8B-B14F-4D97-AF65-F5344CB8AC3E}">
        <p14:creationId xmlns:p14="http://schemas.microsoft.com/office/powerpoint/2010/main" val="413077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Objektif hukuk – Sübjektif hukuk:</a:t>
            </a:r>
          </a:p>
          <a:p>
            <a:r>
              <a:rPr lang="tr-TR" dirty="0"/>
              <a:t>Almanca, Fransızca ve </a:t>
            </a:r>
            <a:r>
              <a:rPr lang="tr-TR" dirty="0" err="1"/>
              <a:t>İtalyanca’da</a:t>
            </a:r>
            <a:r>
              <a:rPr lang="tr-TR" dirty="0"/>
              <a:t> hukuk kavramı ile hak kavramı aynı sözcükle ifade edildiği için, hukuku karşılamak üzere objektif hukuk, hakkı karşılamak üzere ise sübjektif hukuk kavramları geliştirilmiştir.</a:t>
            </a:r>
          </a:p>
          <a:p>
            <a:r>
              <a:rPr lang="tr-TR" dirty="0" err="1"/>
              <a:t>Türkçe’de</a:t>
            </a:r>
            <a:r>
              <a:rPr lang="tr-TR" dirty="0"/>
              <a:t> iki farklı kavram kullanıldığı için, böyle bir ayrıma yer verilmemektedir.</a:t>
            </a:r>
          </a:p>
          <a:p>
            <a:endParaRPr lang="tr-TR" dirty="0"/>
          </a:p>
        </p:txBody>
      </p:sp>
    </p:spTree>
    <p:extLst>
      <p:ext uri="{BB962C8B-B14F-4D97-AF65-F5344CB8AC3E}">
        <p14:creationId xmlns:p14="http://schemas.microsoft.com/office/powerpoint/2010/main" val="1362959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Maddi Hukuk – Usul Hukuku:</a:t>
            </a:r>
          </a:p>
          <a:p>
            <a:r>
              <a:rPr lang="tr-TR" dirty="0"/>
              <a:t>Toplumdaki ilişkilerin esasını düzenleyen, ilişkilerin ortaya çıkardığı hakları ve borçları belirleyen hukuk kurallarının tamamına «maddi hukuk» denilir.</a:t>
            </a:r>
          </a:p>
          <a:p>
            <a:r>
              <a:rPr lang="tr-TR" dirty="0"/>
              <a:t>Usul hukuk ise maddi hukuk tarafından belirlenen hakların nasıl elde edileceğini, yükümlülüklerin ne şekilde ve hangi yol ve usullerle yerine getirilebileceğini gösteren hukuk kurallarıdır.</a:t>
            </a:r>
          </a:p>
        </p:txBody>
      </p:sp>
    </p:spTree>
    <p:extLst>
      <p:ext uri="{BB962C8B-B14F-4D97-AF65-F5344CB8AC3E}">
        <p14:creationId xmlns:p14="http://schemas.microsoft.com/office/powerpoint/2010/main" val="104076572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21</TotalTime>
  <Words>508</Words>
  <Application>Microsoft Macintosh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kavramları</vt:lpstr>
      <vt:lpstr>Toplum hayatını düzenleyen kurallar II</vt:lpstr>
      <vt:lpstr>Toplum hayatını düzenleyen kurallar II</vt:lpstr>
      <vt:lpstr>Toplum hayatını düzenleyen kurallar II</vt:lpstr>
      <vt:lpstr>Toplum hayatını düzenleyen kurallar II</vt:lpstr>
      <vt:lpstr>Toplum hayatını düzenleyen kurallar II</vt:lpstr>
      <vt:lpstr>Toplum hayatını düzenleyen kurallar II</vt:lpstr>
      <vt:lpstr>Toplum hayatını düzenleyen kurallar II</vt:lpstr>
      <vt:lpstr>Toplum hayatını düzenleyen kurallar II</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19</cp:revision>
  <dcterms:created xsi:type="dcterms:W3CDTF">2020-11-21T11:47:03Z</dcterms:created>
  <dcterms:modified xsi:type="dcterms:W3CDTF">2021-03-14T19:12:24Z</dcterms:modified>
</cp:coreProperties>
</file>